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736" r:id="rId3"/>
    <p:sldId id="1028" r:id="rId4"/>
    <p:sldId id="1029" r:id="rId5"/>
    <p:sldId id="1030" r:id="rId6"/>
    <p:sldId id="1031" r:id="rId7"/>
    <p:sldId id="1032" r:id="rId8"/>
    <p:sldId id="1033" r:id="rId9"/>
    <p:sldId id="1035" r:id="rId10"/>
    <p:sldId id="1036" r:id="rId11"/>
    <p:sldId id="639" r:id="rId12"/>
    <p:sldId id="361" r:id="rId13"/>
    <p:sldId id="422" r:id="rId14"/>
    <p:sldId id="362" r:id="rId15"/>
    <p:sldId id="690" r:id="rId16"/>
    <p:sldId id="692" r:id="rId17"/>
    <p:sldId id="693" r:id="rId18"/>
    <p:sldId id="455" r:id="rId19"/>
    <p:sldId id="782" r:id="rId20"/>
    <p:sldId id="780" r:id="rId21"/>
    <p:sldId id="781" r:id="rId22"/>
    <p:sldId id="783" r:id="rId23"/>
    <p:sldId id="784" r:id="rId24"/>
    <p:sldId id="785" r:id="rId25"/>
    <p:sldId id="786" r:id="rId26"/>
    <p:sldId id="787" r:id="rId27"/>
    <p:sldId id="809" r:id="rId28"/>
    <p:sldId id="810" r:id="rId29"/>
    <p:sldId id="812" r:id="rId30"/>
    <p:sldId id="818" r:id="rId31"/>
    <p:sldId id="825" r:id="rId32"/>
    <p:sldId id="834" r:id="rId33"/>
    <p:sldId id="835" r:id="rId34"/>
    <p:sldId id="1221" r:id="rId35"/>
    <p:sldId id="1220" r:id="rId36"/>
    <p:sldId id="843" r:id="rId37"/>
    <p:sldId id="1045" r:id="rId38"/>
    <p:sldId id="848" r:id="rId39"/>
    <p:sldId id="849" r:id="rId40"/>
    <p:sldId id="850" r:id="rId41"/>
    <p:sldId id="1329" r:id="rId42"/>
    <p:sldId id="856" r:id="rId43"/>
    <p:sldId id="1331" r:id="rId44"/>
    <p:sldId id="857" r:id="rId45"/>
    <p:sldId id="1330" r:id="rId46"/>
    <p:sldId id="1332" r:id="rId47"/>
    <p:sldId id="1333" r:id="rId48"/>
    <p:sldId id="1334" r:id="rId49"/>
    <p:sldId id="865" r:id="rId50"/>
    <p:sldId id="1335" r:id="rId51"/>
    <p:sldId id="874" r:id="rId52"/>
    <p:sldId id="875" r:id="rId53"/>
    <p:sldId id="876" r:id="rId54"/>
    <p:sldId id="877" r:id="rId55"/>
    <p:sldId id="878" r:id="rId56"/>
    <p:sldId id="879" r:id="rId57"/>
    <p:sldId id="880" r:id="rId58"/>
    <p:sldId id="882" r:id="rId59"/>
    <p:sldId id="883" r:id="rId60"/>
    <p:sldId id="884" r:id="rId61"/>
    <p:sldId id="885" r:id="rId62"/>
    <p:sldId id="886" r:id="rId63"/>
    <p:sldId id="887" r:id="rId64"/>
    <p:sldId id="1336" r:id="rId65"/>
    <p:sldId id="893" r:id="rId66"/>
    <p:sldId id="897" r:id="rId67"/>
    <p:sldId id="898" r:id="rId68"/>
    <p:sldId id="899" r:id="rId69"/>
    <p:sldId id="900" r:id="rId70"/>
    <p:sldId id="901" r:id="rId71"/>
    <p:sldId id="902" r:id="rId72"/>
    <p:sldId id="903" r:id="rId73"/>
    <p:sldId id="904" r:id="rId74"/>
    <p:sldId id="905" r:id="rId75"/>
    <p:sldId id="906" r:id="rId76"/>
    <p:sldId id="907" r:id="rId77"/>
    <p:sldId id="921" r:id="rId78"/>
    <p:sldId id="931" r:id="rId79"/>
    <p:sldId id="933" r:id="rId80"/>
    <p:sldId id="934" r:id="rId81"/>
    <p:sldId id="935" r:id="rId82"/>
    <p:sldId id="940" r:id="rId83"/>
    <p:sldId id="941" r:id="rId84"/>
    <p:sldId id="942" r:id="rId85"/>
    <p:sldId id="943" r:id="rId86"/>
    <p:sldId id="944" r:id="rId87"/>
    <p:sldId id="946" r:id="rId88"/>
    <p:sldId id="947" r:id="rId89"/>
    <p:sldId id="949" r:id="rId90"/>
    <p:sldId id="1161" r:id="rId91"/>
    <p:sldId id="1427" r:id="rId92"/>
    <p:sldId id="950" r:id="rId93"/>
    <p:sldId id="951" r:id="rId94"/>
    <p:sldId id="952" r:id="rId95"/>
    <p:sldId id="953" r:id="rId96"/>
    <p:sldId id="1428" r:id="rId97"/>
    <p:sldId id="958" r:id="rId98"/>
    <p:sldId id="1429" r:id="rId99"/>
    <p:sldId id="962" r:id="rId100"/>
    <p:sldId id="1162" r:id="rId101"/>
    <p:sldId id="1164" r:id="rId102"/>
    <p:sldId id="1430" r:id="rId103"/>
    <p:sldId id="964" r:id="rId104"/>
    <p:sldId id="965" r:id="rId105"/>
    <p:sldId id="967" r:id="rId106"/>
    <p:sldId id="968" r:id="rId107"/>
    <p:sldId id="1471" r:id="rId108"/>
    <p:sldId id="1472" r:id="rId109"/>
    <p:sldId id="1473" r:id="rId110"/>
    <p:sldId id="1474" r:id="rId111"/>
    <p:sldId id="1431" r:id="rId112"/>
    <p:sldId id="1002" r:id="rId113"/>
    <p:sldId id="1003" r:id="rId114"/>
    <p:sldId id="1475" r:id="rId115"/>
    <p:sldId id="1476" r:id="rId116"/>
    <p:sldId id="1477" r:id="rId117"/>
    <p:sldId id="1203" r:id="rId118"/>
    <p:sldId id="1478" r:id="rId119"/>
    <p:sldId id="1479" r:id="rId120"/>
    <p:sldId id="1206" r:id="rId121"/>
    <p:sldId id="1207" r:id="rId122"/>
  </p:sldIdLst>
  <p:sldSz cx="9144000" cy="5143500"/>
  <p:notesSz cx="6858000" cy="9144000"/>
  <p:custDataLst>
    <p:tags r:id="rId126"/>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99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160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6" Type="http://schemas.openxmlformats.org/officeDocument/2006/relationships/tags" Target="tags/tag144.xml"/><Relationship Id="rId125" Type="http://schemas.openxmlformats.org/officeDocument/2006/relationships/tableStyles" Target="tableStyles.xml"/><Relationship Id="rId124" Type="http://schemas.openxmlformats.org/officeDocument/2006/relationships/viewProps" Target="viewProps.xml"/><Relationship Id="rId123" Type="http://schemas.openxmlformats.org/officeDocument/2006/relationships/presProps" Target="presProps.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1.wmf"/><Relationship Id="rId1" Type="http://schemas.openxmlformats.org/officeDocument/2006/relationships/image" Target="../media/image5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11" name="组合 10"/>
          <p:cNvGrpSpPr/>
          <p:nvPr userDrawn="1"/>
        </p:nvGrpSpPr>
        <p:grpSpPr>
          <a:xfrm>
            <a:off x="1053" y="-8775"/>
            <a:ext cx="9145884" cy="5244871"/>
            <a:chOff x="4049" y="26519"/>
            <a:chExt cx="12194512" cy="6993161"/>
          </a:xfrm>
        </p:grpSpPr>
        <p:pic>
          <p:nvPicPr>
            <p:cNvPr id="23" name="图片 22"/>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a:fillRect/>
            </a:stretch>
          </p:blipFill>
          <p:spPr>
            <a:xfrm>
              <a:off x="6561" y="3618316"/>
              <a:ext cx="12192000" cy="3401364"/>
            </a:xfrm>
            <a:prstGeom prst="rect">
              <a:avLst/>
            </a:prstGeom>
          </p:spPr>
        </p:pic>
        <p:sp>
          <p:nvSpPr>
            <p:cNvPr id="24" name="矩形 23"/>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p>
          </p:txBody>
        </p:sp>
      </p:grpSp>
      <p:pic>
        <p:nvPicPr>
          <p:cNvPr id="14" name="图片 13"/>
          <p:cNvPicPr>
            <a:picLocks noChangeAspect="1"/>
          </p:cNvPicPr>
          <p:nvPr userDrawn="1"/>
        </p:nvPicPr>
        <p:blipFill>
          <a:blip r:embed="rId3"/>
          <a:stretch>
            <a:fillRect/>
          </a:stretch>
        </p:blipFill>
        <p:spPr>
          <a:xfrm>
            <a:off x="7730955" y="266255"/>
            <a:ext cx="1166133" cy="265460"/>
          </a:xfrm>
          <a:prstGeom prst="rect">
            <a:avLst/>
          </a:prstGeom>
        </p:spPr>
      </p:pic>
      <p:sp>
        <p:nvSpPr>
          <p:cNvPr id="16" name="任意多边形 20"/>
          <p:cNvSpPr/>
          <p:nvPr userDrawn="1"/>
        </p:nvSpPr>
        <p:spPr>
          <a:xfrm flipV="1">
            <a:off x="242945" y="262923"/>
            <a:ext cx="1040092" cy="324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sz="1350"/>
          </a:p>
        </p:txBody>
      </p:sp>
      <p:sp>
        <p:nvSpPr>
          <p:cNvPr id="17" name="椭圆 16"/>
          <p:cNvSpPr/>
          <p:nvPr userDrawn="1"/>
        </p:nvSpPr>
        <p:spPr>
          <a:xfrm>
            <a:off x="8466212" y="4939654"/>
            <a:ext cx="185166" cy="185166"/>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Segoe UI" panose="020B0502040204020203" pitchFamily="34" charset="0"/>
              <a:cs typeface="Segoe UI" panose="020B0502040204020203" pitchFamily="34" charset="0"/>
            </a:endParaRPr>
          </a:p>
        </p:txBody>
      </p:sp>
      <p:sp>
        <p:nvSpPr>
          <p:cNvPr id="18" name="矩形 17"/>
          <p:cNvSpPr/>
          <p:nvPr userDrawn="1"/>
        </p:nvSpPr>
        <p:spPr>
          <a:xfrm>
            <a:off x="6589" y="5017110"/>
            <a:ext cx="9135428" cy="127102"/>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19" name="矩形 18"/>
          <p:cNvSpPr/>
          <p:nvPr userDrawn="1"/>
        </p:nvSpPr>
        <p:spPr>
          <a:xfrm>
            <a:off x="-2936" y="5017110"/>
            <a:ext cx="569415" cy="127102"/>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0" name="灯片编号占位符 3"/>
          <p:cNvSpPr txBox="1"/>
          <p:nvPr userDrawn="1"/>
        </p:nvSpPr>
        <p:spPr>
          <a:xfrm>
            <a:off x="8449272" y="4935416"/>
            <a:ext cx="219046" cy="212360"/>
          </a:xfrm>
          <a:prstGeom prst="rect">
            <a:avLst/>
          </a:prstGeom>
        </p:spPr>
        <p:txBody>
          <a:bodyPr vert="horz" wrap="square" lIns="0" tIns="0" rIns="0" bIns="0" rtlCol="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dirty="0">
              <a:solidFill>
                <a:schemeClr val="bg1"/>
              </a:solidFill>
              <a:latin typeface="微软雅黑" panose="020B0503020204020204" charset="-122"/>
              <a:ea typeface="微软雅黑" panose="020B0503020204020204" charset="-122"/>
              <a:cs typeface="Segoe UI" panose="020B0502040204020203" pitchFamily="34" charset="0"/>
            </a:endParaRPr>
          </a:p>
        </p:txBody>
      </p:sp>
      <p:sp>
        <p:nvSpPr>
          <p:cNvPr id="2" name="标题 1"/>
          <p:cNvSpPr>
            <a:spLocks noGrp="1"/>
          </p:cNvSpPr>
          <p:nvPr>
            <p:ph type="title"/>
          </p:nvPr>
        </p:nvSpPr>
        <p:spPr>
          <a:xfrm>
            <a:off x="365867" y="193211"/>
            <a:ext cx="7886700" cy="463231"/>
          </a:xfrm>
        </p:spPr>
        <p:txBody>
          <a:bodyPr>
            <a:normAutofit/>
          </a:bodyPr>
          <a:lstStyle>
            <a:lvl1pPr>
              <a:defRPr sz="21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7" name="灯片编号占位符 3"/>
          <p:cNvSpPr txBox="1"/>
          <p:nvPr userDrawn="1"/>
        </p:nvSpPr>
        <p:spPr>
          <a:xfrm>
            <a:off x="8451256" y="4942424"/>
            <a:ext cx="219046" cy="212360"/>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z="900" smtClean="0">
                <a:solidFill>
                  <a:schemeClr val="bg1"/>
                </a:solidFill>
                <a:latin typeface="微软雅黑" panose="020B0503020204020204" charset="-122"/>
                <a:ea typeface="微软雅黑" panose="020B0503020204020204" charset="-122"/>
                <a:cs typeface="Segoe UI" panose="020B0502040204020203" pitchFamily="34" charset="0"/>
              </a:rPr>
            </a:fld>
            <a:endParaRPr lang="zh-CN" altLang="en-US" sz="900" dirty="0">
              <a:solidFill>
                <a:schemeClr val="bg1"/>
              </a:solidFill>
              <a:latin typeface="微软雅黑" panose="020B0503020204020204" charset="-122"/>
              <a:ea typeface="微软雅黑" panose="020B0503020204020204" charset="-122"/>
              <a:cs typeface="Segoe UI" panose="020B0502040204020203" pitchFamily="34" charset="0"/>
            </a:endParaRPr>
          </a:p>
        </p:txBody>
      </p:sp>
      <p:sp>
        <p:nvSpPr>
          <p:cNvPr id="13" name="内容占位符 2"/>
          <p:cNvSpPr>
            <a:spLocks noGrp="1"/>
          </p:cNvSpPr>
          <p:nvPr>
            <p:ph idx="1"/>
          </p:nvPr>
        </p:nvSpPr>
        <p:spPr>
          <a:xfrm>
            <a:off x="365867" y="707073"/>
            <a:ext cx="8531222" cy="4227768"/>
          </a:xfrm>
          <a:prstGeom prst="rect">
            <a:avLst/>
          </a:prstGeom>
        </p:spPr>
        <p:txBody>
          <a:bodyPr/>
          <a:lstStyle>
            <a:lvl1pPr marL="257175" indent="-257175">
              <a:lnSpc>
                <a:spcPct val="150000"/>
              </a:lnSpc>
              <a:buClr>
                <a:srgbClr val="FFC000"/>
              </a:buClr>
              <a:buFont typeface="Wingdings" panose="05000000000000000000" pitchFamily="2" charset="2"/>
              <a:buChar char="n"/>
              <a:defRPr sz="1950">
                <a:latin typeface="微软雅黑" panose="020B0503020204020204" charset="-122"/>
                <a:ea typeface="微软雅黑" panose="020B0503020204020204" charset="-122"/>
              </a:defRPr>
            </a:lvl1pPr>
            <a:lvl2pPr marL="609600" indent="-266700">
              <a:lnSpc>
                <a:spcPct val="150000"/>
              </a:lnSpc>
              <a:buClr>
                <a:srgbClr val="FFC000"/>
              </a:buClr>
              <a:buFont typeface="Wingdings" panose="05000000000000000000" pitchFamily="2" charset="2"/>
              <a:buChar char="p"/>
              <a:defRPr sz="1800">
                <a:solidFill>
                  <a:srgbClr val="0E7C7F"/>
                </a:solidFill>
                <a:latin typeface="微软雅黑" panose="020B0503020204020204" charset="-122"/>
                <a:ea typeface="微软雅黑" panose="020B0503020204020204" charset="-122"/>
              </a:defRPr>
            </a:lvl2pPr>
            <a:lvl3pPr marL="857250" indent="-171450">
              <a:lnSpc>
                <a:spcPct val="150000"/>
              </a:lnSpc>
              <a:buClr>
                <a:srgbClr val="FFC000"/>
              </a:buClr>
              <a:buFont typeface="Wingdings" panose="05000000000000000000" pitchFamily="2" charset="2"/>
              <a:buChar char="u"/>
              <a:defRPr sz="1650">
                <a:latin typeface="微软雅黑" panose="020B0503020204020204" charset="-122"/>
                <a:ea typeface="微软雅黑" panose="020B0503020204020204" charset="-122"/>
              </a:defRPr>
            </a:lvl3pPr>
            <a:lvl4pPr>
              <a:lnSpc>
                <a:spcPct val="150000"/>
              </a:lnSpc>
              <a:defRPr sz="1200">
                <a:latin typeface="微软雅黑" panose="020B0503020204020204" charset="-122"/>
                <a:ea typeface="微软雅黑" panose="020B0503020204020204" charset="-122"/>
              </a:defRPr>
            </a:lvl4pPr>
            <a:lvl5pPr>
              <a:lnSpc>
                <a:spcPct val="150000"/>
              </a:lnSpc>
              <a:defRPr sz="12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微软雅黑" panose="020B0503020204020204" charset="-122"/>
                <a:ea typeface="微软雅黑" panose="020B050302020402020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微软雅黑" panose="020B0503020204020204" charset="-122"/>
                <a:ea typeface="微软雅黑" panose="020B050302020402020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85800" rtl="0" eaLnBrk="1" latinLnBrk="0" hangingPunct="1">
        <a:lnSpc>
          <a:spcPct val="90000"/>
        </a:lnSpc>
        <a:spcBef>
          <a:spcPct val="0"/>
        </a:spcBef>
        <a:buNone/>
        <a:defRPr sz="3300" kern="1200">
          <a:solidFill>
            <a:schemeClr val="tx1"/>
          </a:solidFill>
          <a:latin typeface="微软雅黑" panose="020B0503020204020204" charset="-122"/>
          <a:ea typeface="微软雅黑" panose="020B050302020402020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12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103.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2.xml"/><Relationship Id="rId3" Type="http://schemas.openxmlformats.org/officeDocument/2006/relationships/image" Target="../media/image43.wmf"/><Relationship Id="rId2" Type="http://schemas.openxmlformats.org/officeDocument/2006/relationships/oleObject" Target="../embeddings/oleObject29.bin"/><Relationship Id="rId1" Type="http://schemas.openxmlformats.org/officeDocument/2006/relationships/tags" Target="../tags/tag122.xml"/></Relationships>
</file>

<file path=ppt/slides/_rels/slide104.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44.emf"/><Relationship Id="rId1" Type="http://schemas.openxmlformats.org/officeDocument/2006/relationships/oleObject" Target="../embeddings/oleObject30.bin"/></Relationships>
</file>

<file path=ppt/slides/_rels/slide105.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45.wmf"/><Relationship Id="rId3" Type="http://schemas.openxmlformats.org/officeDocument/2006/relationships/oleObject" Target="../embeddings/oleObject32.bin"/><Relationship Id="rId2" Type="http://schemas.openxmlformats.org/officeDocument/2006/relationships/image" Target="../media/image44.emf"/><Relationship Id="rId1" Type="http://schemas.openxmlformats.org/officeDocument/2006/relationships/oleObject" Target="../embeddings/oleObject31.bin"/></Relationships>
</file>

<file path=ppt/slides/_rels/slide106.xml.rels><?xml version="1.0" encoding="UTF-8" standalone="yes"?>
<Relationships xmlns="http://schemas.openxmlformats.org/package/2006/relationships"><Relationship Id="rId7" Type="http://schemas.openxmlformats.org/officeDocument/2006/relationships/vmlDrawing" Target="../drawings/vmlDrawing20.vml"/><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image" Target="../media/image44.emf"/><Relationship Id="rId1" Type="http://schemas.openxmlformats.org/officeDocument/2006/relationships/oleObject" Target="../embeddings/oleObject33.bin"/></Relationships>
</file>

<file path=ppt/slides/_rels/slide107.xml.rels><?xml version="1.0" encoding="UTF-8" standalone="yes"?>
<Relationships xmlns="http://schemas.openxmlformats.org/package/2006/relationships"><Relationship Id="rId7" Type="http://schemas.openxmlformats.org/officeDocument/2006/relationships/vmlDrawing" Target="../drawings/vmlDrawing21.vml"/><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image" Target="../media/image44.emf"/><Relationship Id="rId1" Type="http://schemas.openxmlformats.org/officeDocument/2006/relationships/oleObject" Target="../embeddings/oleObject34.bin"/></Relationships>
</file>

<file path=ppt/slides/_rels/slide108.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tags" Target="../tags/tag127.xml"/><Relationship Id="rId2" Type="http://schemas.openxmlformats.org/officeDocument/2006/relationships/image" Target="../media/image44.emf"/><Relationship Id="rId1" Type="http://schemas.openxmlformats.org/officeDocument/2006/relationships/oleObject" Target="../embeddings/oleObject35.bin"/></Relationships>
</file>

<file path=ppt/slides/_rels/slide109.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tags" Target="../tags/tag128.xml"/><Relationship Id="rId2" Type="http://schemas.openxmlformats.org/officeDocument/2006/relationships/image" Target="../media/image44.emf"/><Relationship Id="rId1" Type="http://schemas.openxmlformats.org/officeDocument/2006/relationships/oleObject" Target="../embeddings/oleObject36.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2.wmf"/><Relationship Id="rId7" Type="http://schemas.openxmlformats.org/officeDocument/2006/relationships/oleObject" Target="../embeddings/oleObject39.bin"/><Relationship Id="rId6" Type="http://schemas.openxmlformats.org/officeDocument/2006/relationships/image" Target="../media/image51.wmf"/><Relationship Id="rId5" Type="http://schemas.openxmlformats.org/officeDocument/2006/relationships/oleObject" Target="../embeddings/oleObject38.bin"/><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50.wmf"/><Relationship Id="rId10" Type="http://schemas.openxmlformats.org/officeDocument/2006/relationships/vmlDrawing" Target="../drawings/vmlDrawing24.vml"/><Relationship Id="rId1" Type="http://schemas.openxmlformats.org/officeDocument/2006/relationships/oleObject" Target="../embeddings/oleObject37.bin"/></Relationships>
</file>

<file path=ppt/slides/_rels/slide112.xml.rels><?xml version="1.0" encoding="UTF-8" standalone="yes"?>
<Relationships xmlns="http://schemas.openxmlformats.org/package/2006/relationships"><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53.wmf"/><Relationship Id="rId2" Type="http://schemas.openxmlformats.org/officeDocument/2006/relationships/oleObject" Target="../embeddings/oleObject40.bin"/><Relationship Id="rId1" Type="http://schemas.openxmlformats.org/officeDocument/2006/relationships/tags" Target="../tags/tag131.xml"/></Relationships>
</file>

<file path=ppt/slides/_rels/slide113.xml.rels><?xml version="1.0" encoding="UTF-8" standalone="yes"?>
<Relationships xmlns="http://schemas.openxmlformats.org/package/2006/relationships"><Relationship Id="rId9" Type="http://schemas.openxmlformats.org/officeDocument/2006/relationships/image" Target="../media/image55.wmf"/><Relationship Id="rId8" Type="http://schemas.openxmlformats.org/officeDocument/2006/relationships/oleObject" Target="../embeddings/oleObject43.bin"/><Relationship Id="rId7" Type="http://schemas.openxmlformats.org/officeDocument/2006/relationships/image" Target="../media/image51.wmf"/><Relationship Id="rId6" Type="http://schemas.openxmlformats.org/officeDocument/2006/relationships/oleObject" Target="../embeddings/oleObject42.bin"/><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image" Target="../media/image54.wmf"/><Relationship Id="rId2" Type="http://schemas.openxmlformats.org/officeDocument/2006/relationships/oleObject" Target="../embeddings/oleObject41.bin"/><Relationship Id="rId11" Type="http://schemas.openxmlformats.org/officeDocument/2006/relationships/vmlDrawing" Target="../drawings/vmlDrawing26.vml"/><Relationship Id="rId10" Type="http://schemas.openxmlformats.org/officeDocument/2006/relationships/slideLayout" Target="../slideLayouts/slideLayout2.xml"/><Relationship Id="rId1" Type="http://schemas.openxmlformats.org/officeDocument/2006/relationships/tags" Target="../tags/tag132.xml"/></Relationships>
</file>

<file path=ppt/slides/_rels/slide114.xml.rels><?xml version="1.0" encoding="UTF-8" standalone="yes"?>
<Relationships xmlns="http://schemas.openxmlformats.org/package/2006/relationships"><Relationship Id="rId9" Type="http://schemas.openxmlformats.org/officeDocument/2006/relationships/image" Target="../media/image56.wmf"/><Relationship Id="rId8" Type="http://schemas.openxmlformats.org/officeDocument/2006/relationships/oleObject" Target="../embeddings/oleObject46.bin"/><Relationship Id="rId7" Type="http://schemas.openxmlformats.org/officeDocument/2006/relationships/image" Target="../media/image51.wmf"/><Relationship Id="rId6" Type="http://schemas.openxmlformats.org/officeDocument/2006/relationships/oleObject" Target="../embeddings/oleObject45.bin"/><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54.wmf"/><Relationship Id="rId2" Type="http://schemas.openxmlformats.org/officeDocument/2006/relationships/oleObject" Target="../embeddings/oleObject44.bin"/><Relationship Id="rId11" Type="http://schemas.openxmlformats.org/officeDocument/2006/relationships/vmlDrawing" Target="../drawings/vmlDrawing27.vml"/><Relationship Id="rId10" Type="http://schemas.openxmlformats.org/officeDocument/2006/relationships/slideLayout" Target="../slideLayouts/slideLayout2.xml"/><Relationship Id="rId1" Type="http://schemas.openxmlformats.org/officeDocument/2006/relationships/tags" Target="../tags/tag135.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8.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tags" Target="../tags/tag139.xml"/></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tags" Target="../tags/tag140.xml"/></Relationships>
</file>

<file path=ppt/slides/_rels/slide1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tags" Target="../tags/tag141.xml"/></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tags" Target="../tags/tag1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tags" Target="../tags/tag1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0.emf"/><Relationship Id="rId3" Type="http://schemas.openxmlformats.org/officeDocument/2006/relationships/oleObject" Target="../embeddings/oleObject2.bin"/><Relationship Id="rId2" Type="http://schemas.openxmlformats.org/officeDocument/2006/relationships/image" Target="../media/image9.emf"/><Relationship Id="rId1"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9.emf"/><Relationship Id="rId3" Type="http://schemas.openxmlformats.org/officeDocument/2006/relationships/oleObject" Target="../embeddings/oleObject4.bin"/><Relationship Id="rId2" Type="http://schemas.openxmlformats.org/officeDocument/2006/relationships/image" Target="../media/image10.emf"/><Relationship Id="rId1"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0.emf"/><Relationship Id="rId1"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7" Type="http://schemas.openxmlformats.org/officeDocument/2006/relationships/slideLayout" Target="../slideLayouts/slideLayout2.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1.emf"/><Relationship Id="rId2" Type="http://schemas.openxmlformats.org/officeDocument/2006/relationships/oleObject" Target="../embeddings/oleObject7.bin"/><Relationship Id="rId1" Type="http://schemas.openxmlformats.org/officeDocument/2006/relationships/tags" Target="../tags/tag26.xml"/></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11.emf"/><Relationship Id="rId2" Type="http://schemas.openxmlformats.org/officeDocument/2006/relationships/oleObject" Target="../embeddings/oleObject8.bin"/><Relationship Id="rId1" Type="http://schemas.openxmlformats.org/officeDocument/2006/relationships/tags" Target="../tags/tag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11.emf"/><Relationship Id="rId2" Type="http://schemas.openxmlformats.org/officeDocument/2006/relationships/oleObject" Target="../embeddings/oleObject9.bin"/><Relationship Id="rId1" Type="http://schemas.openxmlformats.org/officeDocument/2006/relationships/tags" Target="../tags/tag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11.emf"/><Relationship Id="rId2" Type="http://schemas.openxmlformats.org/officeDocument/2006/relationships/oleObject" Target="../embeddings/oleObject10.bin"/><Relationship Id="rId1" Type="http://schemas.openxmlformats.org/officeDocument/2006/relationships/tags" Target="../tags/tag29.xml"/></Relationships>
</file>

<file path=ppt/slides/_rels/slide43.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3" Type="http://schemas.openxmlformats.org/officeDocument/2006/relationships/slideLayout" Target="../slideLayouts/slideLayout2.xml"/><Relationship Id="rId22" Type="http://schemas.openxmlformats.org/officeDocument/2006/relationships/tags" Target="../tags/tag51.xml"/><Relationship Id="rId21" Type="http://schemas.openxmlformats.org/officeDocument/2006/relationships/tags" Target="../tags/tag50.xml"/><Relationship Id="rId20" Type="http://schemas.openxmlformats.org/officeDocument/2006/relationships/tags" Target="../tags/tag49.xml"/><Relationship Id="rId2" Type="http://schemas.openxmlformats.org/officeDocument/2006/relationships/tags" Target="../tags/tag31.xml"/><Relationship Id="rId19" Type="http://schemas.openxmlformats.org/officeDocument/2006/relationships/tags" Target="../tags/tag48.xml"/><Relationship Id="rId18" Type="http://schemas.openxmlformats.org/officeDocument/2006/relationships/tags" Target="../tags/tag47.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0.xml"/></Relationships>
</file>

<file path=ppt/slides/_rels/slide44.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4" Type="http://schemas.openxmlformats.org/officeDocument/2006/relationships/slideLayout" Target="../slideLayouts/slideLayout2.xml"/><Relationship Id="rId23" Type="http://schemas.openxmlformats.org/officeDocument/2006/relationships/tags" Target="../tags/tag74.xml"/><Relationship Id="rId22" Type="http://schemas.openxmlformats.org/officeDocument/2006/relationships/tags" Target="../tags/tag73.xml"/><Relationship Id="rId21" Type="http://schemas.openxmlformats.org/officeDocument/2006/relationships/tags" Target="../tags/tag72.xml"/><Relationship Id="rId20" Type="http://schemas.openxmlformats.org/officeDocument/2006/relationships/tags" Target="../tags/tag71.xml"/><Relationship Id="rId2" Type="http://schemas.openxmlformats.org/officeDocument/2006/relationships/tags" Target="../tags/tag53.xml"/><Relationship Id="rId19" Type="http://schemas.openxmlformats.org/officeDocument/2006/relationships/tags" Target="../tags/tag70.xml"/><Relationship Id="rId18" Type="http://schemas.openxmlformats.org/officeDocument/2006/relationships/tags" Target="../tags/tag69.xml"/><Relationship Id="rId17" Type="http://schemas.openxmlformats.org/officeDocument/2006/relationships/tags" Target="../tags/tag68.xml"/><Relationship Id="rId16" Type="http://schemas.openxmlformats.org/officeDocument/2006/relationships/tags" Target="../tags/tag67.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2.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6" Type="http://schemas.openxmlformats.org/officeDocument/2006/relationships/slideLayout" Target="../slideLayouts/slideLayout2.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82.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oleObject" Target="../embeddings/oleObject11.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oleObject" Target="../embeddings/oleObject12.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0.emf"/><Relationship Id="rId1" Type="http://schemas.openxmlformats.org/officeDocument/2006/relationships/oleObject" Target="../embeddings/oleObject13.bin"/></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1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tags" Target="../tags/tag113.xml"/><Relationship Id="rId2" Type="http://schemas.openxmlformats.org/officeDocument/2006/relationships/image" Target="../media/image20.png"/><Relationship Id="rId1" Type="http://schemas.openxmlformats.org/officeDocument/2006/relationships/tags" Target="../tags/tag1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24.wmf"/><Relationship Id="rId6" Type="http://schemas.openxmlformats.org/officeDocument/2006/relationships/oleObject" Target="../embeddings/oleObject16.bin"/><Relationship Id="rId5" Type="http://schemas.openxmlformats.org/officeDocument/2006/relationships/image" Target="../media/image23.wmf"/><Relationship Id="rId4" Type="http://schemas.openxmlformats.org/officeDocument/2006/relationships/oleObject" Target="../embeddings/oleObject15.bin"/><Relationship Id="rId3" Type="http://schemas.openxmlformats.org/officeDocument/2006/relationships/image" Target="../media/image22.wmf"/><Relationship Id="rId2" Type="http://schemas.openxmlformats.org/officeDocument/2006/relationships/oleObject" Target="../embeddings/oleObject14.bin"/><Relationship Id="rId1" Type="http://schemas.openxmlformats.org/officeDocument/2006/relationships/tags" Target="../tags/tag114.xml"/></Relationships>
</file>

<file path=ppt/slides/_rels/slide94.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2.xml"/><Relationship Id="rId7" Type="http://schemas.openxmlformats.org/officeDocument/2006/relationships/image" Target="../media/image27.wmf"/><Relationship Id="rId6" Type="http://schemas.openxmlformats.org/officeDocument/2006/relationships/oleObject" Target="../embeddings/oleObject19.bin"/><Relationship Id="rId5" Type="http://schemas.openxmlformats.org/officeDocument/2006/relationships/image" Target="../media/image26.wmf"/><Relationship Id="rId4" Type="http://schemas.openxmlformats.org/officeDocument/2006/relationships/oleObject" Target="../embeddings/oleObject18.bin"/><Relationship Id="rId3" Type="http://schemas.openxmlformats.org/officeDocument/2006/relationships/image" Target="../media/image25.wmf"/><Relationship Id="rId2" Type="http://schemas.openxmlformats.org/officeDocument/2006/relationships/oleObject" Target="../embeddings/oleObject17.bin"/><Relationship Id="rId1" Type="http://schemas.openxmlformats.org/officeDocument/2006/relationships/tags" Target="../tags/tag115.xml"/></Relationships>
</file>

<file path=ppt/slides/_rels/slide95.xml.rels><?xml version="1.0" encoding="UTF-8" standalone="yes"?>
<Relationships xmlns="http://schemas.openxmlformats.org/package/2006/relationships"><Relationship Id="rId9" Type="http://schemas.openxmlformats.org/officeDocument/2006/relationships/vmlDrawing" Target="../drawings/vmlDrawing14.vml"/><Relationship Id="rId8" Type="http://schemas.openxmlformats.org/officeDocument/2006/relationships/slideLayout" Target="../slideLayouts/slideLayout2.xml"/><Relationship Id="rId7" Type="http://schemas.openxmlformats.org/officeDocument/2006/relationships/image" Target="../media/image30.wmf"/><Relationship Id="rId6" Type="http://schemas.openxmlformats.org/officeDocument/2006/relationships/oleObject" Target="../embeddings/oleObject22.bin"/><Relationship Id="rId5" Type="http://schemas.openxmlformats.org/officeDocument/2006/relationships/image" Target="../media/image29.wmf"/><Relationship Id="rId4" Type="http://schemas.openxmlformats.org/officeDocument/2006/relationships/oleObject" Target="../embeddings/oleObject21.bin"/><Relationship Id="rId3" Type="http://schemas.openxmlformats.org/officeDocument/2006/relationships/image" Target="../media/image28.wmf"/><Relationship Id="rId2" Type="http://schemas.openxmlformats.org/officeDocument/2006/relationships/oleObject" Target="../embeddings/oleObject20.bin"/><Relationship Id="rId1" Type="http://schemas.openxmlformats.org/officeDocument/2006/relationships/tags" Target="../tags/tag116.xml"/></Relationships>
</file>

<file path=ppt/slides/_rels/slide96.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2.xml"/><Relationship Id="rId7" Type="http://schemas.openxmlformats.org/officeDocument/2006/relationships/image" Target="../media/image33.wmf"/><Relationship Id="rId6" Type="http://schemas.openxmlformats.org/officeDocument/2006/relationships/oleObject" Target="../embeddings/oleObject25.bin"/><Relationship Id="rId5" Type="http://schemas.openxmlformats.org/officeDocument/2006/relationships/image" Target="../media/image32.wmf"/><Relationship Id="rId4" Type="http://schemas.openxmlformats.org/officeDocument/2006/relationships/oleObject" Target="../embeddings/oleObject24.bin"/><Relationship Id="rId3" Type="http://schemas.openxmlformats.org/officeDocument/2006/relationships/image" Target="../media/image31.wmf"/><Relationship Id="rId2" Type="http://schemas.openxmlformats.org/officeDocument/2006/relationships/oleObject" Target="../embeddings/oleObject23.bin"/><Relationship Id="rId1" Type="http://schemas.openxmlformats.org/officeDocument/2006/relationships/tags" Target="../tags/tag117.xml"/></Relationships>
</file>

<file path=ppt/slides/_rels/slide97.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2.xml"/><Relationship Id="rId7" Type="http://schemas.openxmlformats.org/officeDocument/2006/relationships/image" Target="../media/image36.wmf"/><Relationship Id="rId6" Type="http://schemas.openxmlformats.org/officeDocument/2006/relationships/oleObject" Target="../embeddings/oleObject28.bin"/><Relationship Id="rId5" Type="http://schemas.openxmlformats.org/officeDocument/2006/relationships/image" Target="../media/image35.wmf"/><Relationship Id="rId4" Type="http://schemas.openxmlformats.org/officeDocument/2006/relationships/oleObject" Target="../embeddings/oleObject27.bin"/><Relationship Id="rId3" Type="http://schemas.openxmlformats.org/officeDocument/2006/relationships/image" Target="../media/image34.wmf"/><Relationship Id="rId2" Type="http://schemas.openxmlformats.org/officeDocument/2006/relationships/oleObject" Target="../embeddings/oleObject26.bin"/><Relationship Id="rId1" Type="http://schemas.openxmlformats.org/officeDocument/2006/relationships/tags" Target="../tags/tag118.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矩形 3073"/>
          <p:cNvSpPr/>
          <p:nvPr/>
        </p:nvSpPr>
        <p:spPr>
          <a:xfrm>
            <a:off x="1438275" y="1006475"/>
            <a:ext cx="6276975" cy="1025525"/>
          </a:xfrm>
          <a:prstGeom prst="rect">
            <a:avLst/>
          </a:prstGeom>
          <a:noFill/>
          <a:ln w="9525">
            <a:noFill/>
          </a:ln>
        </p:spPr>
        <p:txBody>
          <a:bodyPr lIns="71846" tIns="35923" rIns="71846" bIns="35923" anchor="b" anchorCtr="0"/>
          <a:p>
            <a:pPr algn="ctr">
              <a:lnSpc>
                <a:spcPct val="115000"/>
              </a:lnSpc>
              <a:spcBef>
                <a:spcPct val="10000"/>
              </a:spcBef>
            </a:pPr>
            <a:r>
              <a:rPr lang="zh-CN" altLang="en-US" sz="4500" b="1" dirty="0">
                <a:solidFill>
                  <a:schemeClr val="tx1"/>
                </a:solidFill>
                <a:latin typeface="Arial" panose="020B0604020202020204" pitchFamily="34" charset="0"/>
                <a:ea typeface="宋体" panose="02010600030101010101" pitchFamily="2" charset="-122"/>
              </a:rPr>
              <a:t>Verilog HDL语言</a:t>
            </a:r>
            <a:endParaRPr lang="zh-CN" altLang="en-US" sz="4500" b="1" dirty="0">
              <a:solidFill>
                <a:schemeClr val="tx1"/>
              </a:solidFill>
              <a:latin typeface="Arial" panose="020B0604020202020204" pitchFamily="34" charset="0"/>
              <a:ea typeface="宋体" panose="02010600030101010101" pitchFamily="2" charset="-122"/>
            </a:endParaRPr>
          </a:p>
        </p:txBody>
      </p:sp>
      <p:sp>
        <p:nvSpPr>
          <p:cNvPr id="6147" name="矩形 3075"/>
          <p:cNvSpPr/>
          <p:nvPr>
            <p:custDataLst>
              <p:tags r:id="rId1"/>
            </p:custDataLst>
          </p:nvPr>
        </p:nvSpPr>
        <p:spPr>
          <a:xfrm>
            <a:off x="2496820" y="3364230"/>
            <a:ext cx="4089400" cy="1457325"/>
          </a:xfrm>
          <a:prstGeom prst="rect">
            <a:avLst/>
          </a:prstGeom>
          <a:noFill/>
          <a:ln w="9525">
            <a:noFill/>
          </a:ln>
        </p:spPr>
        <p:txBody>
          <a:bodyPr lIns="71846" tIns="35923" rIns="71846" bIns="35923" anchor="b" anchorCtr="0"/>
          <a:p>
            <a:pPr algn="ctr">
              <a:lnSpc>
                <a:spcPct val="115000"/>
              </a:lnSpc>
              <a:spcBef>
                <a:spcPct val="10000"/>
              </a:spcBef>
            </a:pPr>
            <a:r>
              <a:rPr lang="zh-CN" altLang="en-US" b="1" dirty="0">
                <a:gradFill>
                  <a:gsLst>
                    <a:gs pos="0">
                      <a:srgbClr val="012D86"/>
                    </a:gs>
                    <a:gs pos="100000">
                      <a:srgbClr val="0E2557"/>
                    </a:gs>
                  </a:gsLst>
                  <a:lin scaled="0"/>
                </a:gradFill>
                <a:latin typeface="Arial" panose="020B0604020202020204" pitchFamily="34" charset="0"/>
                <a:ea typeface="宋体" panose="02010600030101010101" pitchFamily="2" charset="-122"/>
              </a:rPr>
              <a:t>主讲：胡迪青</a:t>
            </a:r>
            <a:endParaRPr lang="en-US" altLang="zh-CN"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a:p>
            <a:pPr algn="ctr">
              <a:lnSpc>
                <a:spcPct val="115000"/>
              </a:lnSpc>
              <a:spcBef>
                <a:spcPct val="10000"/>
              </a:spcBef>
            </a:pPr>
            <a:endPar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a:p>
            <a:pPr>
              <a:lnSpc>
                <a:spcPct val="115000"/>
              </a:lnSpc>
              <a:spcBef>
                <a:spcPct val="10000"/>
              </a:spcBef>
            </a:pPr>
            <a:r>
              <a:rPr lang="fr-FR"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Email</a:t>
            </a:r>
            <a:r>
              <a:rPr lang="zh-CN" altLang="fr-FR"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a:t>
            </a:r>
            <a:r>
              <a:rPr lang="fr-FR"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sym typeface="Arial" panose="020B0604020202020204" pitchFamily="34" charset="0"/>
              </a:rPr>
              <a:t>hudq024@mail.hust.edu.cn</a:t>
            </a:r>
            <a:endParaRPr lang="fr-FR"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sym typeface="Arial" panose="020B0604020202020204" pitchFamily="34" charset="0"/>
            </a:endParaRPr>
          </a:p>
          <a:p>
            <a:pPr>
              <a:lnSpc>
                <a:spcPct val="115000"/>
              </a:lnSpc>
              <a:spcBef>
                <a:spcPct val="10000"/>
              </a:spcBef>
            </a:pPr>
            <a:r>
              <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QQ</a:t>
            </a:r>
            <a:r>
              <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    </a:t>
            </a:r>
            <a:r>
              <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：121374333</a:t>
            </a:r>
            <a:endPar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a:p>
            <a:pPr>
              <a:lnSpc>
                <a:spcPct val="115000"/>
              </a:lnSpc>
              <a:spcBef>
                <a:spcPct val="10000"/>
              </a:spcBef>
            </a:pPr>
            <a:r>
              <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Tel     </a:t>
            </a:r>
            <a:r>
              <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a:t>
            </a:r>
            <a:r>
              <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15327191496</a:t>
            </a:r>
            <a:endPar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矩形 4097"/>
          <p:cNvSpPr/>
          <p:nvPr/>
        </p:nvSpPr>
        <p:spPr>
          <a:xfrm>
            <a:off x="1438275" y="1384300"/>
            <a:ext cx="6276975" cy="1025525"/>
          </a:xfrm>
          <a:prstGeom prst="rect">
            <a:avLst/>
          </a:prstGeom>
          <a:noFill/>
          <a:ln w="9525">
            <a:noFill/>
          </a:ln>
        </p:spPr>
        <p:txBody>
          <a:bodyPr lIns="71846" tIns="35923" rIns="71846" bIns="35923" anchor="b" anchorCtr="0"/>
          <a:p>
            <a:pPr algn="ctr">
              <a:lnSpc>
                <a:spcPct val="115000"/>
              </a:lnSpc>
              <a:spcBef>
                <a:spcPct val="10000"/>
              </a:spcBef>
            </a:pPr>
            <a:r>
              <a:rPr lang="zh-CN" altLang="en-US" sz="4500" b="1" dirty="0">
                <a:solidFill>
                  <a:schemeClr val="tx1"/>
                </a:solidFill>
                <a:latin typeface="Arial" panose="020B0604020202020204" pitchFamily="34" charset="0"/>
                <a:ea typeface="宋体" panose="02010600030101010101" pitchFamily="2" charset="-122"/>
              </a:rPr>
              <a:t>Verilog设计入门</a:t>
            </a:r>
            <a:endParaRPr lang="zh-CN" altLang="en-US" sz="4500" b="1" dirty="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时序电路验证仿真</a:t>
            </a:r>
            <a:endParaRPr lang="zh-CN" altLang="en-US"/>
          </a:p>
        </p:txBody>
      </p:sp>
      <p:sp>
        <p:nvSpPr>
          <p:cNvPr id="35841" name="灯片编号占位符 1"/>
          <p:cNvSpPr>
            <a:spLocks noGrp="1"/>
          </p:cNvSpPr>
          <p:nvPr>
            <p:ph type="sldNum" sz="quarter" idx="4294967295"/>
          </p:nvPr>
        </p:nvSpPr>
        <p:spPr>
          <a:xfrm>
            <a:off x="7086600" y="4767580"/>
            <a:ext cx="2057400" cy="273685"/>
          </a:xfrm>
        </p:spPr>
        <p:txBody>
          <a:bodyPr anchor="t"/>
          <a:lstStyle>
            <a:lvl1pPr marL="0" lvl="0"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05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rPr>
            </a:fld>
            <a:endParaRPr kumimoji="0" lang="zh-CN" altLang="en-US" sz="105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107950" y="1203960"/>
            <a:ext cx="8944610" cy="1198245"/>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副标题 3074"/>
          <p:cNvSpPr>
            <a:spLocks noGrp="1"/>
          </p:cNvSpPr>
          <p:nvPr>
            <p:ph idx="1"/>
          </p:nvPr>
        </p:nvSpPr>
        <p:spPr>
          <a:xfrm>
            <a:off x="323850" y="1564005"/>
            <a:ext cx="8531225" cy="2370455"/>
          </a:xfrm>
        </p:spPr>
        <p:txBody>
          <a:bodyPr anchor="t"/>
          <a:p>
            <a:pPr marL="0" marR="0" indent="0" algn="ctr" defTabSz="914400" rtl="0" eaLnBrk="1" fontAlgn="base" latinLnBrk="0" hangingPunct="1">
              <a:lnSpc>
                <a:spcPct val="100000"/>
              </a:lnSpc>
              <a:spcBef>
                <a:spcPct val="15000"/>
              </a:spcBef>
              <a:spcAft>
                <a:spcPct val="0"/>
              </a:spcAft>
              <a:buClrTx/>
              <a:buSzPct val="70000"/>
              <a:buFontTx/>
              <a:buNone/>
            </a:pPr>
            <a:r>
              <a:rPr kumimoji="0" lang="zh-CN" altLang="en-US" sz="4050" b="1" i="0" u="none" strike="noStrike" kern="1200" cap="none" spc="0" normalizeH="0" baseline="0" noProof="1" dirty="0">
                <a:solidFill>
                  <a:schemeClr val="tx1"/>
                </a:solidFill>
                <a:latin typeface="+mn-lt"/>
                <a:ea typeface="+mn-ea"/>
                <a:cs typeface="+mn-cs"/>
              </a:rPr>
              <a:t>数据通路设计 </a:t>
            </a:r>
            <a:endParaRPr kumimoji="0" lang="zh-CN" altLang="en-US" sz="4050" b="1" i="0" u="none" strike="noStrike" kern="1200" cap="none" spc="0" normalizeH="0" baseline="0" noProof="1" dirty="0">
              <a:solidFill>
                <a:schemeClr val="tx1"/>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同步时序电路</a:t>
            </a:r>
            <a:endParaRPr lang="zh-CN" altLang="en-US"/>
          </a:p>
        </p:txBody>
      </p:sp>
      <p:pic>
        <p:nvPicPr>
          <p:cNvPr id="161794" name="图片 1"/>
          <p:cNvPicPr>
            <a:picLocks noChangeAspect="1"/>
          </p:cNvPicPr>
          <p:nvPr/>
        </p:nvPicPr>
        <p:blipFill>
          <a:blip r:embed="rId1"/>
          <a:stretch>
            <a:fillRect/>
          </a:stretch>
        </p:blipFill>
        <p:spPr>
          <a:xfrm>
            <a:off x="1722755" y="843598"/>
            <a:ext cx="5699125" cy="1212850"/>
          </a:xfrm>
          <a:prstGeom prst="rect">
            <a:avLst/>
          </a:prstGeom>
          <a:noFill/>
          <a:ln w="9525">
            <a:noFill/>
          </a:ln>
        </p:spPr>
      </p:pic>
      <p:pic>
        <p:nvPicPr>
          <p:cNvPr id="161795" name="图片 2"/>
          <p:cNvPicPr>
            <a:picLocks noChangeAspect="1"/>
          </p:cNvPicPr>
          <p:nvPr/>
        </p:nvPicPr>
        <p:blipFill>
          <a:blip r:embed="rId2"/>
          <a:stretch>
            <a:fillRect/>
          </a:stretch>
        </p:blipFill>
        <p:spPr>
          <a:xfrm>
            <a:off x="1287780" y="2427923"/>
            <a:ext cx="6567488" cy="2016125"/>
          </a:xfrm>
          <a:prstGeom prst="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One Standard High-level Template</a:t>
            </a:r>
            <a:endParaRPr lang="en-US" altLang="zh-CN"/>
          </a:p>
        </p:txBody>
      </p:sp>
      <p:graphicFrame>
        <p:nvGraphicFramePr>
          <p:cNvPr id="5" name="对象 4"/>
          <p:cNvGraphicFramePr/>
          <p:nvPr>
            <p:custDataLst>
              <p:tags r:id="rId1"/>
            </p:custDataLst>
          </p:nvPr>
        </p:nvGraphicFramePr>
        <p:xfrm>
          <a:off x="1475740" y="843915"/>
          <a:ext cx="6062980" cy="3946525"/>
        </p:xfrm>
        <a:graphic>
          <a:graphicData uri="http://schemas.openxmlformats.org/presentationml/2006/ole">
            <mc:AlternateContent xmlns:mc="http://schemas.openxmlformats.org/markup-compatibility/2006">
              <mc:Choice xmlns:v="urn:schemas-microsoft-com:vml" Requires="v">
                <p:oleObj spid="_x0000_s6" name="" r:id="rId2" imgW="6057900" imgH="3943350" progId="Paint.Picture">
                  <p:embed/>
                </p:oleObj>
              </mc:Choice>
              <mc:Fallback>
                <p:oleObj name="" r:id="rId2" imgW="6057900" imgH="3943350" progId="Paint.Picture">
                  <p:embed/>
                  <p:pic>
                    <p:nvPicPr>
                      <p:cNvPr id="0" name="图片 5"/>
                      <p:cNvPicPr/>
                      <p:nvPr/>
                    </p:nvPicPr>
                    <p:blipFill>
                      <a:blip r:embed="rId3"/>
                      <a:stretch>
                        <a:fillRect/>
                      </a:stretch>
                    </p:blipFill>
                    <p:spPr>
                      <a:xfrm>
                        <a:off x="1475740" y="843915"/>
                        <a:ext cx="6062980" cy="3946525"/>
                      </a:xfrm>
                      <a:prstGeom prst="rect">
                        <a:avLst/>
                      </a:prstGeom>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数据通道设计实例</a:t>
            </a:r>
            <a:endParaRPr lang="zh-CN" altLang="en-US"/>
          </a:p>
        </p:txBody>
      </p:sp>
      <p:graphicFrame>
        <p:nvGraphicFramePr>
          <p:cNvPr id="47109" name="对象 47108"/>
          <p:cNvGraphicFramePr>
            <a:graphicFrameLocks noChangeAspect="1"/>
          </p:cNvGraphicFramePr>
          <p:nvPr/>
        </p:nvGraphicFramePr>
        <p:xfrm>
          <a:off x="1994535" y="591820"/>
          <a:ext cx="5154613" cy="3959225"/>
        </p:xfrm>
        <a:graphic>
          <a:graphicData uri="http://schemas.openxmlformats.org/presentationml/2006/ole">
            <mc:AlternateContent xmlns:mc="http://schemas.openxmlformats.org/markup-compatibility/2006">
              <mc:Choice xmlns:v="urn:schemas-microsoft-com:vml" Requires="v">
                <p:oleObj spid="_x0000_s3099" name="" r:id="rId1" imgW="4466590" imgH="2343785" progId="">
                  <p:embed/>
                </p:oleObj>
              </mc:Choice>
              <mc:Fallback>
                <p:oleObj name="" r:id="rId1" imgW="4466590" imgH="2343785" progId="">
                  <p:embed/>
                  <p:pic>
                    <p:nvPicPr>
                      <p:cNvPr id="0" name="图片 3098"/>
                      <p:cNvPicPr/>
                      <p:nvPr/>
                    </p:nvPicPr>
                    <p:blipFill>
                      <a:blip r:embed="rId2"/>
                      <a:stretch>
                        <a:fillRect/>
                      </a:stretch>
                    </p:blipFill>
                    <p:spPr>
                      <a:xfrm>
                        <a:off x="1994535" y="591820"/>
                        <a:ext cx="5154613" cy="39592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数据通道设计实例</a:t>
            </a:r>
            <a:endParaRPr lang="zh-CN" altLang="en-US"/>
          </a:p>
        </p:txBody>
      </p:sp>
      <p:graphicFrame>
        <p:nvGraphicFramePr>
          <p:cNvPr id="47109" name="对象 47108"/>
          <p:cNvGraphicFramePr>
            <a:graphicFrameLocks noChangeAspect="1"/>
          </p:cNvGraphicFramePr>
          <p:nvPr/>
        </p:nvGraphicFramePr>
        <p:xfrm>
          <a:off x="395605" y="915670"/>
          <a:ext cx="3446780" cy="2647315"/>
        </p:xfrm>
        <a:graphic>
          <a:graphicData uri="http://schemas.openxmlformats.org/presentationml/2006/ole">
            <mc:AlternateContent xmlns:mc="http://schemas.openxmlformats.org/markup-compatibility/2006">
              <mc:Choice xmlns:v="urn:schemas-microsoft-com:vml" Requires="v">
                <p:oleObj spid="_x0000_s3099" name="" r:id="rId1" imgW="4466590" imgH="2343785" progId="">
                  <p:embed/>
                </p:oleObj>
              </mc:Choice>
              <mc:Fallback>
                <p:oleObj name="" r:id="rId1" imgW="4466590" imgH="2343785" progId="">
                  <p:embed/>
                  <p:pic>
                    <p:nvPicPr>
                      <p:cNvPr id="0" name="图片 3098"/>
                      <p:cNvPicPr/>
                      <p:nvPr/>
                    </p:nvPicPr>
                    <p:blipFill>
                      <a:blip r:embed="rId2"/>
                      <a:stretch>
                        <a:fillRect/>
                      </a:stretch>
                    </p:blipFill>
                    <p:spPr>
                      <a:xfrm>
                        <a:off x="395605" y="915670"/>
                        <a:ext cx="3446780" cy="2647315"/>
                      </a:xfrm>
                      <a:prstGeom prst="rect">
                        <a:avLst/>
                      </a:prstGeom>
                      <a:noFill/>
                      <a:ln w="38100">
                        <a:noFill/>
                        <a:miter/>
                      </a:ln>
                    </p:spPr>
                  </p:pic>
                </p:oleObj>
              </mc:Fallback>
            </mc:AlternateContent>
          </a:graphicData>
        </a:graphic>
      </p:graphicFrame>
      <p:sp>
        <p:nvSpPr>
          <p:cNvPr id="2" name="椭圆 1"/>
          <p:cNvSpPr/>
          <p:nvPr/>
        </p:nvSpPr>
        <p:spPr>
          <a:xfrm>
            <a:off x="755650" y="2499995"/>
            <a:ext cx="1661795" cy="588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5" name="对象 4"/>
          <p:cNvGraphicFramePr/>
          <p:nvPr/>
        </p:nvGraphicFramePr>
        <p:xfrm>
          <a:off x="4284345" y="988060"/>
          <a:ext cx="3749675" cy="2840990"/>
        </p:xfrm>
        <a:graphic>
          <a:graphicData uri="http://schemas.openxmlformats.org/presentationml/2006/ole">
            <mc:AlternateContent xmlns:mc="http://schemas.openxmlformats.org/markup-compatibility/2006">
              <mc:Choice xmlns:v="urn:schemas-microsoft-com:vml" Requires="v">
                <p:oleObj spid="_x0000_s6" name="" r:id="rId3" imgW="3746500" imgH="2838450" progId="Paint.Picture">
                  <p:embed/>
                </p:oleObj>
              </mc:Choice>
              <mc:Fallback>
                <p:oleObj name="" r:id="rId3" imgW="3746500" imgH="2838450" progId="Paint.Picture">
                  <p:embed/>
                  <p:pic>
                    <p:nvPicPr>
                      <p:cNvPr id="0" name="图片 5"/>
                      <p:cNvPicPr/>
                      <p:nvPr/>
                    </p:nvPicPr>
                    <p:blipFill>
                      <a:blip r:embed="rId4"/>
                      <a:stretch>
                        <a:fillRect/>
                      </a:stretch>
                    </p:blipFill>
                    <p:spPr>
                      <a:xfrm>
                        <a:off x="4284345" y="988060"/>
                        <a:ext cx="3749675" cy="284099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数据通道设计实例</a:t>
            </a:r>
            <a:endParaRPr lang="zh-CN" altLang="en-US"/>
          </a:p>
        </p:txBody>
      </p:sp>
      <p:graphicFrame>
        <p:nvGraphicFramePr>
          <p:cNvPr id="47109" name="对象 47108"/>
          <p:cNvGraphicFramePr>
            <a:graphicFrameLocks noChangeAspect="1"/>
          </p:cNvGraphicFramePr>
          <p:nvPr/>
        </p:nvGraphicFramePr>
        <p:xfrm>
          <a:off x="395605" y="915670"/>
          <a:ext cx="3446780" cy="2647315"/>
        </p:xfrm>
        <a:graphic>
          <a:graphicData uri="http://schemas.openxmlformats.org/presentationml/2006/ole">
            <mc:AlternateContent xmlns:mc="http://schemas.openxmlformats.org/markup-compatibility/2006">
              <mc:Choice xmlns:v="urn:schemas-microsoft-com:vml" Requires="v">
                <p:oleObj spid="_x0000_s3099" name="" r:id="rId1" imgW="4466590" imgH="2343785" progId="">
                  <p:embed/>
                </p:oleObj>
              </mc:Choice>
              <mc:Fallback>
                <p:oleObj name="" r:id="rId1" imgW="4466590" imgH="2343785" progId="">
                  <p:embed/>
                  <p:pic>
                    <p:nvPicPr>
                      <p:cNvPr id="0" name="图片 3098"/>
                      <p:cNvPicPr/>
                      <p:nvPr/>
                    </p:nvPicPr>
                    <p:blipFill>
                      <a:blip r:embed="rId2"/>
                      <a:stretch>
                        <a:fillRect/>
                      </a:stretch>
                    </p:blipFill>
                    <p:spPr>
                      <a:xfrm>
                        <a:off x="395605" y="915670"/>
                        <a:ext cx="3446780" cy="2647315"/>
                      </a:xfrm>
                      <a:prstGeom prst="rect">
                        <a:avLst/>
                      </a:prstGeom>
                      <a:noFill/>
                      <a:ln w="38100">
                        <a:noFill/>
                        <a:miter/>
                      </a:ln>
                    </p:spPr>
                  </p:pic>
                </p:oleObj>
              </mc:Fallback>
            </mc:AlternateContent>
          </a:graphicData>
        </a:graphic>
      </p:graphicFrame>
      <p:sp>
        <p:nvSpPr>
          <p:cNvPr id="4" name="椭圆 3"/>
          <p:cNvSpPr/>
          <p:nvPr>
            <p:custDataLst>
              <p:tags r:id="rId3"/>
            </p:custDataLst>
          </p:nvPr>
        </p:nvSpPr>
        <p:spPr>
          <a:xfrm>
            <a:off x="755650" y="1419860"/>
            <a:ext cx="1669415" cy="997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5890" name="图片 1"/>
          <p:cNvPicPr>
            <a:picLocks noChangeAspect="1"/>
          </p:cNvPicPr>
          <p:nvPr>
            <p:custDataLst>
              <p:tags r:id="rId4"/>
            </p:custDataLst>
          </p:nvPr>
        </p:nvPicPr>
        <p:blipFill>
          <a:blip r:embed="rId5"/>
          <a:stretch>
            <a:fillRect/>
          </a:stretch>
        </p:blipFill>
        <p:spPr>
          <a:xfrm>
            <a:off x="4500245" y="699770"/>
            <a:ext cx="3036570" cy="35204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5890"/>
                                        </p:tgtEl>
                                        <p:attrNameLst>
                                          <p:attrName>style.visibility</p:attrName>
                                        </p:attrNameLst>
                                      </p:cBhvr>
                                      <p:to>
                                        <p:strVal val="visible"/>
                                      </p:to>
                                    </p:set>
                                    <p:anim calcmode="lin" valueType="num">
                                      <p:cBhvr additive="base">
                                        <p:cTn id="13" dur="500" fill="hold"/>
                                        <p:tgtEl>
                                          <p:spTgt spid="165890"/>
                                        </p:tgtEl>
                                        <p:attrNameLst>
                                          <p:attrName>ppt_x</p:attrName>
                                        </p:attrNameLst>
                                      </p:cBhvr>
                                      <p:tavLst>
                                        <p:tav tm="0">
                                          <p:val>
                                            <p:strVal val="#ppt_x"/>
                                          </p:val>
                                        </p:tav>
                                        <p:tav tm="100000">
                                          <p:val>
                                            <p:strVal val="#ppt_x"/>
                                          </p:val>
                                        </p:tav>
                                      </p:tavLst>
                                    </p:anim>
                                    <p:anim calcmode="lin" valueType="num">
                                      <p:cBhvr additive="base">
                                        <p:cTn id="14" dur="500" fill="hold"/>
                                        <p:tgtEl>
                                          <p:spTgt spid="1658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数据通道设计实例</a:t>
            </a:r>
            <a:endParaRPr lang="zh-CN" altLang="en-US"/>
          </a:p>
        </p:txBody>
      </p:sp>
      <p:graphicFrame>
        <p:nvGraphicFramePr>
          <p:cNvPr id="47109" name="对象 47108"/>
          <p:cNvGraphicFramePr>
            <a:graphicFrameLocks noChangeAspect="1"/>
          </p:cNvGraphicFramePr>
          <p:nvPr/>
        </p:nvGraphicFramePr>
        <p:xfrm>
          <a:off x="395605" y="915670"/>
          <a:ext cx="3446780" cy="2647315"/>
        </p:xfrm>
        <a:graphic>
          <a:graphicData uri="http://schemas.openxmlformats.org/presentationml/2006/ole">
            <mc:AlternateContent xmlns:mc="http://schemas.openxmlformats.org/markup-compatibility/2006">
              <mc:Choice xmlns:v="urn:schemas-microsoft-com:vml" Requires="v">
                <p:oleObj spid="_x0000_s3099" name="" r:id="rId1" imgW="4466590" imgH="2343785" progId="">
                  <p:embed/>
                </p:oleObj>
              </mc:Choice>
              <mc:Fallback>
                <p:oleObj name="" r:id="rId1" imgW="4466590" imgH="2343785" progId="">
                  <p:embed/>
                  <p:pic>
                    <p:nvPicPr>
                      <p:cNvPr id="0" name="图片 3098"/>
                      <p:cNvPicPr/>
                      <p:nvPr/>
                    </p:nvPicPr>
                    <p:blipFill>
                      <a:blip r:embed="rId2"/>
                      <a:stretch>
                        <a:fillRect/>
                      </a:stretch>
                    </p:blipFill>
                    <p:spPr>
                      <a:xfrm>
                        <a:off x="395605" y="915670"/>
                        <a:ext cx="3446780" cy="2647315"/>
                      </a:xfrm>
                      <a:prstGeom prst="rect">
                        <a:avLst/>
                      </a:prstGeom>
                      <a:noFill/>
                      <a:ln w="38100">
                        <a:noFill/>
                        <a:miter/>
                      </a:ln>
                    </p:spPr>
                  </p:pic>
                </p:oleObj>
              </mc:Fallback>
            </mc:AlternateContent>
          </a:graphicData>
        </a:graphic>
      </p:graphicFrame>
      <p:sp>
        <p:nvSpPr>
          <p:cNvPr id="2" name="椭圆 1"/>
          <p:cNvSpPr/>
          <p:nvPr>
            <p:custDataLst>
              <p:tags r:id="rId3"/>
            </p:custDataLst>
          </p:nvPr>
        </p:nvSpPr>
        <p:spPr>
          <a:xfrm>
            <a:off x="2411730" y="1779905"/>
            <a:ext cx="881380" cy="11893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6914" name="图片 1"/>
          <p:cNvPicPr>
            <a:picLocks noChangeAspect="1"/>
          </p:cNvPicPr>
          <p:nvPr>
            <p:custDataLst>
              <p:tags r:id="rId4"/>
            </p:custDataLst>
          </p:nvPr>
        </p:nvPicPr>
        <p:blipFill>
          <a:blip r:embed="rId5"/>
          <a:stretch>
            <a:fillRect/>
          </a:stretch>
        </p:blipFill>
        <p:spPr>
          <a:xfrm>
            <a:off x="4284345" y="699770"/>
            <a:ext cx="3586480" cy="40157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6914"/>
                                        </p:tgtEl>
                                        <p:attrNameLst>
                                          <p:attrName>style.visibility</p:attrName>
                                        </p:attrNameLst>
                                      </p:cBhvr>
                                      <p:to>
                                        <p:strVal val="visible"/>
                                      </p:to>
                                    </p:set>
                                    <p:anim calcmode="lin" valueType="num">
                                      <p:cBhvr additive="base">
                                        <p:cTn id="13" dur="500" fill="hold"/>
                                        <p:tgtEl>
                                          <p:spTgt spid="166914"/>
                                        </p:tgtEl>
                                        <p:attrNameLst>
                                          <p:attrName>ppt_x</p:attrName>
                                        </p:attrNameLst>
                                      </p:cBhvr>
                                      <p:tavLst>
                                        <p:tav tm="0">
                                          <p:val>
                                            <p:strVal val="#ppt_x"/>
                                          </p:val>
                                        </p:tav>
                                        <p:tav tm="100000">
                                          <p:val>
                                            <p:strVal val="#ppt_x"/>
                                          </p:val>
                                        </p:tav>
                                      </p:tavLst>
                                    </p:anim>
                                    <p:anim calcmode="lin" valueType="num">
                                      <p:cBhvr additive="base">
                                        <p:cTn id="14" dur="500" fill="hold"/>
                                        <p:tgtEl>
                                          <p:spTgt spid="1669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数据通道设计实例</a:t>
            </a:r>
            <a:endParaRPr lang="zh-CN" altLang="en-US"/>
          </a:p>
        </p:txBody>
      </p:sp>
      <p:graphicFrame>
        <p:nvGraphicFramePr>
          <p:cNvPr id="47109" name="对象 47108"/>
          <p:cNvGraphicFramePr>
            <a:graphicFrameLocks noChangeAspect="1"/>
          </p:cNvGraphicFramePr>
          <p:nvPr/>
        </p:nvGraphicFramePr>
        <p:xfrm>
          <a:off x="35560" y="843915"/>
          <a:ext cx="3446780" cy="2647315"/>
        </p:xfrm>
        <a:graphic>
          <a:graphicData uri="http://schemas.openxmlformats.org/presentationml/2006/ole">
            <mc:AlternateContent xmlns:mc="http://schemas.openxmlformats.org/markup-compatibility/2006">
              <mc:Choice xmlns:v="urn:schemas-microsoft-com:vml" Requires="v">
                <p:oleObj spid="_x0000_s3099" name="" r:id="rId1" imgW="4466590" imgH="2343785" progId="">
                  <p:embed/>
                </p:oleObj>
              </mc:Choice>
              <mc:Fallback>
                <p:oleObj name="" r:id="rId1" imgW="4466590" imgH="2343785" progId="">
                  <p:embed/>
                  <p:pic>
                    <p:nvPicPr>
                      <p:cNvPr id="0" name="图片 3098"/>
                      <p:cNvPicPr/>
                      <p:nvPr/>
                    </p:nvPicPr>
                    <p:blipFill>
                      <a:blip r:embed="rId2"/>
                      <a:stretch>
                        <a:fillRect/>
                      </a:stretch>
                    </p:blipFill>
                    <p:spPr>
                      <a:xfrm>
                        <a:off x="35560" y="843915"/>
                        <a:ext cx="3446780" cy="2647315"/>
                      </a:xfrm>
                      <a:prstGeom prst="rect">
                        <a:avLst/>
                      </a:prstGeom>
                      <a:noFill/>
                      <a:ln w="38100">
                        <a:noFill/>
                        <a:miter/>
                      </a:ln>
                    </p:spPr>
                  </p:pic>
                </p:oleObj>
              </mc:Fallback>
            </mc:AlternateContent>
          </a:graphicData>
        </a:graphic>
      </p:graphicFrame>
      <p:pic>
        <p:nvPicPr>
          <p:cNvPr id="167938" name="图片 3"/>
          <p:cNvPicPr>
            <a:picLocks noChangeAspect="1"/>
          </p:cNvPicPr>
          <p:nvPr>
            <p:custDataLst>
              <p:tags r:id="rId3"/>
            </p:custDataLst>
          </p:nvPr>
        </p:nvPicPr>
        <p:blipFill>
          <a:blip r:embed="rId4"/>
          <a:stretch>
            <a:fillRect/>
          </a:stretch>
        </p:blipFill>
        <p:spPr>
          <a:xfrm>
            <a:off x="3564255" y="1183005"/>
            <a:ext cx="5545455" cy="2308225"/>
          </a:xfrm>
          <a:prstGeom prst="rect">
            <a:avLst/>
          </a:prstGeom>
          <a:noFill/>
          <a:ln w="9525">
            <a:noFill/>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数据通道设计实例</a:t>
            </a:r>
            <a:endParaRPr lang="zh-CN" altLang="en-US"/>
          </a:p>
        </p:txBody>
      </p:sp>
      <p:graphicFrame>
        <p:nvGraphicFramePr>
          <p:cNvPr id="47109" name="对象 47108"/>
          <p:cNvGraphicFramePr>
            <a:graphicFrameLocks noChangeAspect="1"/>
          </p:cNvGraphicFramePr>
          <p:nvPr/>
        </p:nvGraphicFramePr>
        <p:xfrm>
          <a:off x="35560" y="843915"/>
          <a:ext cx="3446780" cy="2647315"/>
        </p:xfrm>
        <a:graphic>
          <a:graphicData uri="http://schemas.openxmlformats.org/presentationml/2006/ole">
            <mc:AlternateContent xmlns:mc="http://schemas.openxmlformats.org/markup-compatibility/2006">
              <mc:Choice xmlns:v="urn:schemas-microsoft-com:vml" Requires="v">
                <p:oleObj spid="_x0000_s3099" name="" r:id="rId1" imgW="4466590" imgH="2343785" progId="">
                  <p:embed/>
                </p:oleObj>
              </mc:Choice>
              <mc:Fallback>
                <p:oleObj name="" r:id="rId1" imgW="4466590" imgH="2343785" progId="">
                  <p:embed/>
                  <p:pic>
                    <p:nvPicPr>
                      <p:cNvPr id="0" name="图片 3098"/>
                      <p:cNvPicPr/>
                      <p:nvPr/>
                    </p:nvPicPr>
                    <p:blipFill>
                      <a:blip r:embed="rId2"/>
                      <a:stretch>
                        <a:fillRect/>
                      </a:stretch>
                    </p:blipFill>
                    <p:spPr>
                      <a:xfrm>
                        <a:off x="35560" y="843915"/>
                        <a:ext cx="3446780" cy="2647315"/>
                      </a:xfrm>
                      <a:prstGeom prst="rect">
                        <a:avLst/>
                      </a:prstGeom>
                      <a:noFill/>
                      <a:ln w="38100">
                        <a:noFill/>
                        <a:miter/>
                      </a:ln>
                    </p:spPr>
                  </p:pic>
                </p:oleObj>
              </mc:Fallback>
            </mc:AlternateContent>
          </a:graphicData>
        </a:graphic>
      </p:graphicFrame>
      <p:pic>
        <p:nvPicPr>
          <p:cNvPr id="168962" name="图片 3"/>
          <p:cNvPicPr>
            <a:picLocks noChangeAspect="1"/>
          </p:cNvPicPr>
          <p:nvPr>
            <p:custDataLst>
              <p:tags r:id="rId3"/>
            </p:custDataLst>
          </p:nvPr>
        </p:nvPicPr>
        <p:blipFill>
          <a:blip r:embed="rId4"/>
          <a:stretch>
            <a:fillRect/>
          </a:stretch>
        </p:blipFill>
        <p:spPr>
          <a:xfrm>
            <a:off x="3535680" y="1412875"/>
            <a:ext cx="5579110" cy="2078355"/>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Verilog程序的最基本结构</a:t>
            </a:r>
            <a:endParaRPr lang="zh-CN" altLang="en-US"/>
          </a:p>
        </p:txBody>
      </p:sp>
      <p:sp>
        <p:nvSpPr>
          <p:cNvPr id="8194" name="矩形 6146"/>
          <p:cNvSpPr/>
          <p:nvPr/>
        </p:nvSpPr>
        <p:spPr>
          <a:xfrm>
            <a:off x="365760" y="951230"/>
            <a:ext cx="7896860" cy="3295650"/>
          </a:xfrm>
          <a:prstGeom prst="rect">
            <a:avLst/>
          </a:prstGeom>
          <a:noFill/>
          <a:ln w="9525">
            <a:noFill/>
          </a:ln>
        </p:spPr>
        <p:txBody>
          <a:bodyPr lIns="71846" tIns="35923" rIns="71846" bIns="35923" anchor="t" anchorCtr="0"/>
          <a:p>
            <a:pPr marL="492125" indent="-492125" algn="just" defTabSz="958850">
              <a:lnSpc>
                <a:spcPct val="150000"/>
              </a:lnSpc>
              <a:buClr>
                <a:srgbClr val="000000"/>
              </a:buClr>
              <a:buSzPct val="100000"/>
              <a:buFont typeface="Wingdings" panose="05000000000000000000" charset="0"/>
              <a:buChar char="Ø"/>
            </a:pPr>
            <a:r>
              <a:rPr lang="zh-CN" altLang="en-US" sz="1800" b="1" dirty="0">
                <a:solidFill>
                  <a:srgbClr val="FF0000"/>
                </a:solidFill>
                <a:latin typeface="微软雅黑" panose="020B0503020204020204" charset="-122"/>
                <a:ea typeface="微软雅黑" panose="020B0503020204020204" charset="-122"/>
                <a:cs typeface="微软雅黑" panose="020B0503020204020204" charset="-122"/>
              </a:rPr>
              <a:t>模块</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module）是Verilog的基本描述单位，用于描述某个设计的功能或结构，及其与其他模块通信（连接）的外部端口。</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一个模块可以在另一个模块中使用。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7170" name="图片 6"/>
          <p:cNvPicPr>
            <a:picLocks noChangeAspect="1"/>
          </p:cNvPicPr>
          <p:nvPr>
            <p:custDataLst>
              <p:tags r:id="rId1"/>
            </p:custDataLst>
          </p:nvPr>
        </p:nvPicPr>
        <p:blipFill>
          <a:blip r:embed="rId2"/>
          <a:stretch>
            <a:fillRect/>
          </a:stretch>
        </p:blipFill>
        <p:spPr>
          <a:xfrm>
            <a:off x="5003800" y="2139315"/>
            <a:ext cx="3181350" cy="2413635"/>
          </a:xfrm>
          <a:prstGeom prst="rect">
            <a:avLst/>
          </a:prstGeom>
          <a:noFill/>
          <a:ln w="9525">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副标题 3074"/>
          <p:cNvSpPr>
            <a:spLocks noGrp="1"/>
          </p:cNvSpPr>
          <p:nvPr>
            <p:ph idx="1"/>
          </p:nvPr>
        </p:nvSpPr>
        <p:spPr>
          <a:xfrm>
            <a:off x="323850" y="1564005"/>
            <a:ext cx="8531225" cy="2370455"/>
          </a:xfrm>
        </p:spPr>
        <p:txBody>
          <a:bodyPr anchor="t"/>
          <a:p>
            <a:pPr marL="0" marR="0" indent="0" algn="ctr" defTabSz="914400" rtl="0" eaLnBrk="1" fontAlgn="base" latinLnBrk="0" hangingPunct="1">
              <a:lnSpc>
                <a:spcPct val="100000"/>
              </a:lnSpc>
              <a:spcBef>
                <a:spcPct val="15000"/>
              </a:spcBef>
              <a:spcAft>
                <a:spcPct val="0"/>
              </a:spcAft>
              <a:buClrTx/>
              <a:buSzPct val="70000"/>
              <a:buFontTx/>
              <a:buNone/>
            </a:pPr>
            <a:r>
              <a:rPr kumimoji="0" lang="zh-CN" altLang="en-US" sz="4050" b="1" i="0" u="none" strike="noStrike" kern="1200" cap="none" spc="0" normalizeH="0" baseline="0" noProof="1" dirty="0">
                <a:solidFill>
                  <a:schemeClr val="tx1"/>
                </a:solidFill>
                <a:latin typeface="+mn-lt"/>
                <a:ea typeface="+mn-ea"/>
                <a:cs typeface="+mn-cs"/>
              </a:rPr>
              <a:t>有限状态机（</a:t>
            </a:r>
            <a:r>
              <a:rPr kumimoji="0" lang="en-US" altLang="zh-CN" sz="4050" b="1" i="0" u="none" strike="noStrike" kern="1200" cap="none" spc="0" normalizeH="0" baseline="0" noProof="1" dirty="0">
                <a:solidFill>
                  <a:schemeClr val="tx1"/>
                </a:solidFill>
                <a:latin typeface="+mn-lt"/>
                <a:ea typeface="+mn-ea"/>
                <a:cs typeface="+mn-cs"/>
              </a:rPr>
              <a:t>FSM</a:t>
            </a:r>
            <a:r>
              <a:rPr kumimoji="0" lang="zh-CN" altLang="en-US" sz="4050" b="1" i="0" u="none" strike="noStrike" kern="1200" cap="none" spc="0" normalizeH="0" baseline="0" noProof="1" dirty="0">
                <a:solidFill>
                  <a:schemeClr val="tx1"/>
                </a:solidFill>
                <a:latin typeface="+mn-lt"/>
                <a:ea typeface="+mn-ea"/>
                <a:cs typeface="+mn-cs"/>
              </a:rPr>
              <a:t>）设计 </a:t>
            </a:r>
            <a:endParaRPr kumimoji="0" lang="zh-CN" altLang="en-US" sz="4050" b="1" i="0" u="none" strike="noStrike" kern="1200" cap="none" spc="0" normalizeH="0" baseline="0" noProof="1" dirty="0">
              <a:solidFill>
                <a:schemeClr val="tx1"/>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有限状态机（FSM）设计</a:t>
            </a:r>
            <a:endParaRPr lang="en-US" altLang="zh-CN"/>
          </a:p>
        </p:txBody>
      </p:sp>
      <p:graphicFrame>
        <p:nvGraphicFramePr>
          <p:cNvPr id="6" name="对象 5"/>
          <p:cNvGraphicFramePr/>
          <p:nvPr/>
        </p:nvGraphicFramePr>
        <p:xfrm>
          <a:off x="4356100" y="2571750"/>
          <a:ext cx="3594735" cy="2246630"/>
        </p:xfrm>
        <a:graphic>
          <a:graphicData uri="http://schemas.openxmlformats.org/presentationml/2006/ole">
            <mc:AlternateContent xmlns:mc="http://schemas.openxmlformats.org/markup-compatibility/2006">
              <mc:Choice xmlns:v="urn:schemas-microsoft-com:vml" Requires="v">
                <p:oleObj spid="_x0000_s7" name="" r:id="rId1" imgW="2590800" imgH="1663700" progId="Paint.Picture">
                  <p:embed/>
                </p:oleObj>
              </mc:Choice>
              <mc:Fallback>
                <p:oleObj name="" r:id="rId1" imgW="2590800" imgH="1663700" progId="Paint.Picture">
                  <p:embed/>
                  <p:pic>
                    <p:nvPicPr>
                      <p:cNvPr id="0" name="图片 2"/>
                      <p:cNvPicPr/>
                      <p:nvPr/>
                    </p:nvPicPr>
                    <p:blipFill>
                      <a:blip r:embed="rId2"/>
                      <a:stretch>
                        <a:fillRect/>
                      </a:stretch>
                    </p:blipFill>
                    <p:spPr>
                      <a:xfrm>
                        <a:off x="4356100" y="2571750"/>
                        <a:ext cx="3594735" cy="2246630"/>
                      </a:xfrm>
                      <a:prstGeom prst="rect">
                        <a:avLst/>
                      </a:prstGeom>
                    </p:spPr>
                  </p:pic>
                </p:oleObj>
              </mc:Fallback>
            </mc:AlternateContent>
          </a:graphicData>
        </a:graphic>
      </p:graphicFrame>
      <p:sp>
        <p:nvSpPr>
          <p:cNvPr id="153602" name="矩形 6146"/>
          <p:cNvSpPr/>
          <p:nvPr>
            <p:custDataLst>
              <p:tags r:id="rId3"/>
            </p:custDataLst>
          </p:nvPr>
        </p:nvSpPr>
        <p:spPr>
          <a:xfrm>
            <a:off x="365443" y="771208"/>
            <a:ext cx="5692775" cy="2809875"/>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用同步时序电路来实现</a:t>
            </a:r>
            <a:r>
              <a:rPr lang="en-US" altLang="zh-CN" sz="1800" dirty="0">
                <a:solidFill>
                  <a:schemeClr val="tx1"/>
                </a:solidFill>
                <a:latin typeface="微软雅黑" panose="020B0503020204020204" charset="-122"/>
                <a:ea typeface="微软雅黑" panose="020B0503020204020204" charset="-122"/>
              </a:rPr>
              <a:t>FSM</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endParaRPr lang="zh-CN" altLang="en-US" sz="1800" dirty="0">
              <a:solidFill>
                <a:schemeClr val="tx1"/>
              </a:solidFill>
              <a:latin typeface="微软雅黑" panose="020B0503020204020204" charset="-122"/>
              <a:ea typeface="微软雅黑" panose="020B0503020204020204" charset="-122"/>
            </a:endParaRPr>
          </a:p>
        </p:txBody>
      </p:sp>
      <p:graphicFrame>
        <p:nvGraphicFramePr>
          <p:cNvPr id="10" name="对象 9"/>
          <p:cNvGraphicFramePr/>
          <p:nvPr>
            <p:custDataLst>
              <p:tags r:id="rId4"/>
            </p:custDataLst>
          </p:nvPr>
        </p:nvGraphicFramePr>
        <p:xfrm>
          <a:off x="971550" y="1339850"/>
          <a:ext cx="2999740" cy="1535430"/>
        </p:xfrm>
        <a:graphic>
          <a:graphicData uri="http://schemas.openxmlformats.org/presentationml/2006/ole">
            <mc:AlternateContent xmlns:mc="http://schemas.openxmlformats.org/markup-compatibility/2006">
              <mc:Choice xmlns:v="urn:schemas-microsoft-com:vml" Requires="v">
                <p:oleObj spid="_x0000_s11" name="" r:id="rId5" imgW="2794000" imgH="1454150" progId="Paint.Picture">
                  <p:embed/>
                </p:oleObj>
              </mc:Choice>
              <mc:Fallback>
                <p:oleObj name="" r:id="rId5" imgW="2794000" imgH="1454150" progId="Paint.Picture">
                  <p:embed/>
                  <p:pic>
                    <p:nvPicPr>
                      <p:cNvPr id="0" name="图片 10"/>
                      <p:cNvPicPr/>
                      <p:nvPr/>
                    </p:nvPicPr>
                    <p:blipFill>
                      <a:blip r:embed="rId6"/>
                      <a:stretch>
                        <a:fillRect/>
                      </a:stretch>
                    </p:blipFill>
                    <p:spPr>
                      <a:xfrm>
                        <a:off x="971550" y="1339850"/>
                        <a:ext cx="2999740" cy="1535430"/>
                      </a:xfrm>
                      <a:prstGeom prst="rect">
                        <a:avLst/>
                      </a:prstGeom>
                    </p:spPr>
                  </p:pic>
                </p:oleObj>
              </mc:Fallback>
            </mc:AlternateContent>
          </a:graphicData>
        </a:graphic>
      </p:graphicFrame>
      <p:graphicFrame>
        <p:nvGraphicFramePr>
          <p:cNvPr id="12" name="对象 11"/>
          <p:cNvGraphicFramePr/>
          <p:nvPr/>
        </p:nvGraphicFramePr>
        <p:xfrm>
          <a:off x="971550" y="3004185"/>
          <a:ext cx="2999740" cy="1861820"/>
        </p:xfrm>
        <a:graphic>
          <a:graphicData uri="http://schemas.openxmlformats.org/presentationml/2006/ole">
            <mc:AlternateContent xmlns:mc="http://schemas.openxmlformats.org/markup-compatibility/2006">
              <mc:Choice xmlns:v="urn:schemas-microsoft-com:vml" Requires="v">
                <p:oleObj spid="_x0000_s13" name="" r:id="rId7" imgW="2997200" imgH="1860550" progId="Paint.Picture">
                  <p:embed/>
                </p:oleObj>
              </mc:Choice>
              <mc:Fallback>
                <p:oleObj name="" r:id="rId7" imgW="2997200" imgH="1860550" progId="Paint.Picture">
                  <p:embed/>
                  <p:pic>
                    <p:nvPicPr>
                      <p:cNvPr id="0" name="图片 12"/>
                      <p:cNvPicPr/>
                      <p:nvPr/>
                    </p:nvPicPr>
                    <p:blipFill>
                      <a:blip r:embed="rId8"/>
                      <a:stretch>
                        <a:fillRect/>
                      </a:stretch>
                    </p:blipFill>
                    <p:spPr>
                      <a:xfrm>
                        <a:off x="971550" y="3004185"/>
                        <a:ext cx="2999740" cy="1861820"/>
                      </a:xfrm>
                      <a:prstGeom prst="rect">
                        <a:avLst/>
                      </a:prstGeom>
                    </p:spPr>
                  </p:pic>
                </p:oleObj>
              </mc:Fallback>
            </mc:AlternateContent>
          </a:graphicData>
        </a:graphic>
      </p:graphicFrame>
      <p:sp>
        <p:nvSpPr>
          <p:cNvPr id="14" name="右箭头 13"/>
          <p:cNvSpPr/>
          <p:nvPr/>
        </p:nvSpPr>
        <p:spPr>
          <a:xfrm>
            <a:off x="4067810" y="3291840"/>
            <a:ext cx="215900" cy="144145"/>
          </a:xfrm>
          <a:prstGeom prst="rightArrow">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有限状态机（FSM）设计</a:t>
            </a:r>
            <a:endParaRPr lang="zh-CN" altLang="en-US"/>
          </a:p>
        </p:txBody>
      </p:sp>
      <p:graphicFrame>
        <p:nvGraphicFramePr>
          <p:cNvPr id="4" name="对象 3"/>
          <p:cNvGraphicFramePr/>
          <p:nvPr>
            <p:custDataLst>
              <p:tags r:id="rId1"/>
            </p:custDataLst>
          </p:nvPr>
        </p:nvGraphicFramePr>
        <p:xfrm>
          <a:off x="1454785" y="843915"/>
          <a:ext cx="6234430" cy="3742690"/>
        </p:xfrm>
        <a:graphic>
          <a:graphicData uri="http://schemas.openxmlformats.org/presentationml/2006/ole">
            <mc:AlternateContent xmlns:mc="http://schemas.openxmlformats.org/markup-compatibility/2006">
              <mc:Choice xmlns:v="urn:schemas-microsoft-com:vml" Requires="v">
                <p:oleObj spid="_x0000_s5" name="" r:id="rId2" imgW="6229350" imgH="3740150" progId="Paint.Picture">
                  <p:embed/>
                </p:oleObj>
              </mc:Choice>
              <mc:Fallback>
                <p:oleObj name="" r:id="rId2" imgW="6229350" imgH="3740150" progId="Paint.Picture">
                  <p:embed/>
                  <p:pic>
                    <p:nvPicPr>
                      <p:cNvPr id="0" name="图片 4"/>
                      <p:cNvPicPr/>
                      <p:nvPr/>
                    </p:nvPicPr>
                    <p:blipFill>
                      <a:blip r:embed="rId3"/>
                      <a:stretch>
                        <a:fillRect/>
                      </a:stretch>
                    </p:blipFill>
                    <p:spPr>
                      <a:xfrm>
                        <a:off x="1454785" y="843915"/>
                        <a:ext cx="6234430" cy="3742690"/>
                      </a:xfrm>
                      <a:prstGeom prst="rect">
                        <a:avLst/>
                      </a:prstGeom>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有限状态机（FSM）设计</a:t>
            </a:r>
            <a:endParaRPr lang="zh-CN" altLang="en-US"/>
          </a:p>
        </p:txBody>
      </p:sp>
      <p:graphicFrame>
        <p:nvGraphicFramePr>
          <p:cNvPr id="3" name="对象 2"/>
          <p:cNvGraphicFramePr/>
          <p:nvPr>
            <p:custDataLst>
              <p:tags r:id="rId1"/>
            </p:custDataLst>
          </p:nvPr>
        </p:nvGraphicFramePr>
        <p:xfrm>
          <a:off x="36830" y="2715895"/>
          <a:ext cx="3063240" cy="1823720"/>
        </p:xfrm>
        <a:graphic>
          <a:graphicData uri="http://schemas.openxmlformats.org/presentationml/2006/ole">
            <mc:AlternateContent xmlns:mc="http://schemas.openxmlformats.org/markup-compatibility/2006">
              <mc:Choice xmlns:v="urn:schemas-microsoft-com:vml" Requires="v">
                <p:oleObj spid="_x0000_s6" name="" r:id="rId2" imgW="3060700" imgH="1822450" progId="Paint.Picture">
                  <p:embed/>
                </p:oleObj>
              </mc:Choice>
              <mc:Fallback>
                <p:oleObj name="" r:id="rId2" imgW="3060700" imgH="1822450" progId="Paint.Picture">
                  <p:embed/>
                  <p:pic>
                    <p:nvPicPr>
                      <p:cNvPr id="0" name="图片 2"/>
                      <p:cNvPicPr/>
                      <p:nvPr/>
                    </p:nvPicPr>
                    <p:blipFill>
                      <a:blip r:embed="rId3"/>
                      <a:stretch>
                        <a:fillRect/>
                      </a:stretch>
                    </p:blipFill>
                    <p:spPr>
                      <a:xfrm>
                        <a:off x="36830" y="2715895"/>
                        <a:ext cx="3063240" cy="1823720"/>
                      </a:xfrm>
                      <a:prstGeom prst="rect">
                        <a:avLst/>
                      </a:prstGeom>
                    </p:spPr>
                  </p:pic>
                </p:oleObj>
              </mc:Fallback>
            </mc:AlternateContent>
          </a:graphicData>
        </a:graphic>
      </p:graphicFrame>
      <p:sp>
        <p:nvSpPr>
          <p:cNvPr id="7" name="椭圆 6"/>
          <p:cNvSpPr/>
          <p:nvPr>
            <p:custDataLst>
              <p:tags r:id="rId4"/>
            </p:custDataLst>
          </p:nvPr>
        </p:nvSpPr>
        <p:spPr>
          <a:xfrm>
            <a:off x="753110" y="3587750"/>
            <a:ext cx="1482725" cy="6527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0" name="对象 9"/>
          <p:cNvGraphicFramePr/>
          <p:nvPr>
            <p:custDataLst>
              <p:tags r:id="rId5"/>
            </p:custDataLst>
          </p:nvPr>
        </p:nvGraphicFramePr>
        <p:xfrm>
          <a:off x="36830" y="988060"/>
          <a:ext cx="3063240" cy="1577340"/>
        </p:xfrm>
        <a:graphic>
          <a:graphicData uri="http://schemas.openxmlformats.org/presentationml/2006/ole">
            <mc:AlternateContent xmlns:mc="http://schemas.openxmlformats.org/markup-compatibility/2006">
              <mc:Choice xmlns:v="urn:schemas-microsoft-com:vml" Requires="v">
                <p:oleObj spid="_x0000_s11" name="" r:id="rId6" imgW="2794000" imgH="1454150" progId="Paint.Picture">
                  <p:embed/>
                </p:oleObj>
              </mc:Choice>
              <mc:Fallback>
                <p:oleObj name="" r:id="rId6" imgW="2794000" imgH="1454150" progId="Paint.Picture">
                  <p:embed/>
                  <p:pic>
                    <p:nvPicPr>
                      <p:cNvPr id="0" name="图片 10"/>
                      <p:cNvPicPr/>
                      <p:nvPr/>
                    </p:nvPicPr>
                    <p:blipFill>
                      <a:blip r:embed="rId7"/>
                      <a:stretch>
                        <a:fillRect/>
                      </a:stretch>
                    </p:blipFill>
                    <p:spPr>
                      <a:xfrm>
                        <a:off x="36830" y="988060"/>
                        <a:ext cx="3063240" cy="1577340"/>
                      </a:xfrm>
                      <a:prstGeom prst="rect">
                        <a:avLst/>
                      </a:prstGeom>
                    </p:spPr>
                  </p:pic>
                </p:oleObj>
              </mc:Fallback>
            </mc:AlternateContent>
          </a:graphicData>
        </a:graphic>
      </p:graphicFrame>
      <p:graphicFrame>
        <p:nvGraphicFramePr>
          <p:cNvPr id="8" name="对象 7"/>
          <p:cNvGraphicFramePr/>
          <p:nvPr/>
        </p:nvGraphicFramePr>
        <p:xfrm>
          <a:off x="3131820" y="988060"/>
          <a:ext cx="5998845" cy="2597785"/>
        </p:xfrm>
        <a:graphic>
          <a:graphicData uri="http://schemas.openxmlformats.org/presentationml/2006/ole">
            <mc:AlternateContent xmlns:mc="http://schemas.openxmlformats.org/markup-compatibility/2006">
              <mc:Choice xmlns:v="urn:schemas-microsoft-com:vml" Requires="v">
                <p:oleObj spid="_x0000_s9" name="" r:id="rId8" imgW="6927850" imgH="2825750" progId="Paint.Picture">
                  <p:embed/>
                </p:oleObj>
              </mc:Choice>
              <mc:Fallback>
                <p:oleObj name="" r:id="rId8" imgW="6927850" imgH="2825750" progId="Paint.Picture">
                  <p:embed/>
                  <p:pic>
                    <p:nvPicPr>
                      <p:cNvPr id="0" name="图片 8"/>
                      <p:cNvPicPr/>
                      <p:nvPr/>
                    </p:nvPicPr>
                    <p:blipFill>
                      <a:blip r:embed="rId9"/>
                      <a:stretch>
                        <a:fillRect/>
                      </a:stretch>
                    </p:blipFill>
                    <p:spPr>
                      <a:xfrm>
                        <a:off x="3131820" y="988060"/>
                        <a:ext cx="5998845" cy="259778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有限状态机（FSM）设计</a:t>
            </a:r>
            <a:endParaRPr lang="zh-CN" altLang="en-US"/>
          </a:p>
        </p:txBody>
      </p:sp>
      <p:graphicFrame>
        <p:nvGraphicFramePr>
          <p:cNvPr id="3" name="对象 2"/>
          <p:cNvGraphicFramePr/>
          <p:nvPr>
            <p:custDataLst>
              <p:tags r:id="rId1"/>
            </p:custDataLst>
          </p:nvPr>
        </p:nvGraphicFramePr>
        <p:xfrm>
          <a:off x="36830" y="2715895"/>
          <a:ext cx="3063240" cy="1823720"/>
        </p:xfrm>
        <a:graphic>
          <a:graphicData uri="http://schemas.openxmlformats.org/presentationml/2006/ole">
            <mc:AlternateContent xmlns:mc="http://schemas.openxmlformats.org/markup-compatibility/2006">
              <mc:Choice xmlns:v="urn:schemas-microsoft-com:vml" Requires="v">
                <p:oleObj spid="_x0000_s6" name="" r:id="rId2" imgW="3060700" imgH="1822450" progId="Paint.Picture">
                  <p:embed/>
                </p:oleObj>
              </mc:Choice>
              <mc:Fallback>
                <p:oleObj name="" r:id="rId2" imgW="3060700" imgH="1822450" progId="Paint.Picture">
                  <p:embed/>
                  <p:pic>
                    <p:nvPicPr>
                      <p:cNvPr id="0" name="图片 2"/>
                      <p:cNvPicPr/>
                      <p:nvPr/>
                    </p:nvPicPr>
                    <p:blipFill>
                      <a:blip r:embed="rId3"/>
                      <a:stretch>
                        <a:fillRect/>
                      </a:stretch>
                    </p:blipFill>
                    <p:spPr>
                      <a:xfrm>
                        <a:off x="36830" y="2715895"/>
                        <a:ext cx="3063240" cy="1823720"/>
                      </a:xfrm>
                      <a:prstGeom prst="rect">
                        <a:avLst/>
                      </a:prstGeom>
                    </p:spPr>
                  </p:pic>
                </p:oleObj>
              </mc:Fallback>
            </mc:AlternateContent>
          </a:graphicData>
        </a:graphic>
      </p:graphicFrame>
      <p:sp>
        <p:nvSpPr>
          <p:cNvPr id="7" name="椭圆 6"/>
          <p:cNvSpPr/>
          <p:nvPr>
            <p:custDataLst>
              <p:tags r:id="rId4"/>
            </p:custDataLst>
          </p:nvPr>
        </p:nvSpPr>
        <p:spPr>
          <a:xfrm>
            <a:off x="753110" y="2896870"/>
            <a:ext cx="1482725" cy="6527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0" name="对象 9"/>
          <p:cNvGraphicFramePr/>
          <p:nvPr>
            <p:custDataLst>
              <p:tags r:id="rId5"/>
            </p:custDataLst>
          </p:nvPr>
        </p:nvGraphicFramePr>
        <p:xfrm>
          <a:off x="36830" y="988060"/>
          <a:ext cx="3063240" cy="1577340"/>
        </p:xfrm>
        <a:graphic>
          <a:graphicData uri="http://schemas.openxmlformats.org/presentationml/2006/ole">
            <mc:AlternateContent xmlns:mc="http://schemas.openxmlformats.org/markup-compatibility/2006">
              <mc:Choice xmlns:v="urn:schemas-microsoft-com:vml" Requires="v">
                <p:oleObj spid="_x0000_s11" name="" r:id="rId6" imgW="2794000" imgH="1454150" progId="Paint.Picture">
                  <p:embed/>
                </p:oleObj>
              </mc:Choice>
              <mc:Fallback>
                <p:oleObj name="" r:id="rId6" imgW="2794000" imgH="1454150" progId="Paint.Picture">
                  <p:embed/>
                  <p:pic>
                    <p:nvPicPr>
                      <p:cNvPr id="0" name="图片 10"/>
                      <p:cNvPicPr/>
                      <p:nvPr/>
                    </p:nvPicPr>
                    <p:blipFill>
                      <a:blip r:embed="rId7"/>
                      <a:stretch>
                        <a:fillRect/>
                      </a:stretch>
                    </p:blipFill>
                    <p:spPr>
                      <a:xfrm>
                        <a:off x="36830" y="988060"/>
                        <a:ext cx="3063240" cy="1577340"/>
                      </a:xfrm>
                      <a:prstGeom prst="rect">
                        <a:avLst/>
                      </a:prstGeom>
                    </p:spPr>
                  </p:pic>
                </p:oleObj>
              </mc:Fallback>
            </mc:AlternateContent>
          </a:graphicData>
        </a:graphic>
      </p:graphicFrame>
      <p:graphicFrame>
        <p:nvGraphicFramePr>
          <p:cNvPr id="4" name="对象 3"/>
          <p:cNvGraphicFramePr/>
          <p:nvPr/>
        </p:nvGraphicFramePr>
        <p:xfrm>
          <a:off x="3131820" y="988060"/>
          <a:ext cx="5981065" cy="3443605"/>
        </p:xfrm>
        <a:graphic>
          <a:graphicData uri="http://schemas.openxmlformats.org/presentationml/2006/ole">
            <mc:AlternateContent xmlns:mc="http://schemas.openxmlformats.org/markup-compatibility/2006">
              <mc:Choice xmlns:v="urn:schemas-microsoft-com:vml" Requires="v">
                <p:oleObj spid="_x0000_s5" name="" r:id="rId8" imgW="6000750" imgH="3479800" progId="Paint.Picture">
                  <p:embed/>
                </p:oleObj>
              </mc:Choice>
              <mc:Fallback>
                <p:oleObj name="" r:id="rId8" imgW="6000750" imgH="3479800" progId="Paint.Picture">
                  <p:embed/>
                  <p:pic>
                    <p:nvPicPr>
                      <p:cNvPr id="0" name="图片 4"/>
                      <p:cNvPicPr/>
                      <p:nvPr/>
                    </p:nvPicPr>
                    <p:blipFill>
                      <a:blip r:embed="rId9"/>
                      <a:stretch>
                        <a:fillRect/>
                      </a:stretch>
                    </p:blipFill>
                    <p:spPr>
                      <a:xfrm>
                        <a:off x="3131820" y="988060"/>
                        <a:ext cx="5981065" cy="344360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有限状态机（FSM）设计</a:t>
            </a:r>
            <a:endParaRPr lang="zh-CN" altLang="en-US"/>
          </a:p>
        </p:txBody>
      </p:sp>
      <p:sp>
        <p:nvSpPr>
          <p:cNvPr id="70658" name="文本占位符 51202"/>
          <p:cNvSpPr>
            <a:spLocks noGrp="1"/>
          </p:cNvSpPr>
          <p:nvPr>
            <p:ph idx="1"/>
            <p:custDataLst>
              <p:tags r:id="rId1"/>
            </p:custDataLst>
          </p:nvPr>
        </p:nvSpPr>
        <p:spPr>
          <a:xfrm>
            <a:off x="365867" y="699453"/>
            <a:ext cx="8531222" cy="4227768"/>
          </a:xfrm>
        </p:spPr>
        <p:txBody>
          <a:bodyPr anchor="t"/>
          <a:p>
            <a:pPr marR="0" algn="l" defTabSz="685800" rtl="0" eaLnBrk="1" fontAlgn="base" latinLnBrk="0" hangingPunct="1">
              <a:lnSpc>
                <a:spcPct val="100000"/>
              </a:lnSpc>
              <a:spcBef>
                <a:spcPct val="15000"/>
              </a:spcBef>
              <a:spcAft>
                <a:spcPct val="0"/>
              </a:spcAft>
              <a:buClr>
                <a:srgbClr val="000000"/>
              </a:buClr>
              <a:buSzTx/>
              <a:buFont typeface="Wingdings" panose="05000000000000000000" charset="0"/>
              <a:buChar char="Ø"/>
            </a:pPr>
            <a:r>
              <a:rPr lang="en-US" altLang="zh-CN" sz="1800">
                <a:ea typeface="PMingLiU" panose="02020500000000000000" pitchFamily="2" charset="-120"/>
                <a:sym typeface="+mn-ea"/>
              </a:rPr>
              <a:t>Describing Safe FSMs in Verilog HDL</a:t>
            </a:r>
            <a:endParaRPr kumimoji="0" lang="en-US" altLang="zh-CN" sz="1800" b="0" i="0" u="none" strike="noStrike" kern="1200" cap="none" spc="0" normalizeH="0" baseline="0" noProof="1" dirty="0">
              <a:solidFill>
                <a:schemeClr val="tx1"/>
              </a:solidFill>
              <a:cs typeface="+mn-cs"/>
            </a:endParaRPr>
          </a:p>
          <a:p>
            <a:pPr marR="0" lvl="1" algn="l" defTabSz="685800" rtl="0" eaLnBrk="1" fontAlgn="base" latinLnBrk="0" hangingPunct="1">
              <a:lnSpc>
                <a:spcPct val="100000"/>
              </a:lnSpc>
              <a:spcBef>
                <a:spcPct val="15000"/>
              </a:spcBef>
              <a:spcAft>
                <a:spcPct val="0"/>
              </a:spcAft>
              <a:buClr>
                <a:srgbClr val="000000"/>
              </a:buClr>
              <a:buSzTx/>
              <a:buFont typeface="Arial" panose="020B0604020202020204" pitchFamily="34" charset="0"/>
              <a:buChar char="•"/>
            </a:pPr>
            <a:endParaRPr kumimoji="0" lang="en-US" altLang="zh-CN" sz="1400" b="0" i="0" u="none" strike="noStrike" kern="1200" cap="none" spc="0" normalizeH="0" baseline="0" noProof="1" dirty="0">
              <a:solidFill>
                <a:schemeClr val="tx1"/>
              </a:solidFill>
              <a:cs typeface="+mn-cs"/>
            </a:endParaRPr>
          </a:p>
        </p:txBody>
      </p:sp>
      <p:sp>
        <p:nvSpPr>
          <p:cNvPr id="176131" name="Text Box 4"/>
          <p:cNvSpPr txBox="1"/>
          <p:nvPr/>
        </p:nvSpPr>
        <p:spPr>
          <a:xfrm>
            <a:off x="2987675" y="1165860"/>
            <a:ext cx="2651760" cy="3761105"/>
          </a:xfrm>
          <a:prstGeom prst="rect">
            <a:avLst/>
          </a:prstGeom>
          <a:noFill/>
          <a:ln w="19050" cmpd="sng">
            <a:solidFill>
              <a:schemeClr val="tx1"/>
            </a:solidFill>
            <a:prstDash val="solid"/>
          </a:ln>
        </p:spPr>
        <p:txBody>
          <a:bodyPr lIns="0" tIns="0" rIns="0" bIns="0" anchor="t" anchorCtr="0">
            <a:noAutofit/>
          </a:bodyPr>
          <a:p>
            <a:r>
              <a:rPr lang="en-US" altLang="zh-CN" sz="900" b="1" dirty="0">
                <a:solidFill>
                  <a:schemeClr val="tx1"/>
                </a:solidFill>
                <a:latin typeface="Courier New" panose="02070309020205020404" pitchFamily="1" charset="0"/>
                <a:ea typeface="PMingLiU" panose="02020500000000000000" pitchFamily="2" charset="-120"/>
              </a:rPr>
              <a:t>...     </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reg [1:0] State, StateNext;</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always @(State, B) begin</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case (State)</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S_Off: begin</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X &lt;= 0;</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if (B == 0)</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StateNext &lt;= S_Off;</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else</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StateNext &lt;= S_On1;</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end</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S_On1: begin</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X &lt;= 1;</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StateNext &lt;= S_On2;</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end</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S_On2: begin</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X &lt;= 1;</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StateNext &lt;= S_Off;</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end</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a:t>
            </a:r>
            <a:r>
              <a:rPr lang="en-US" altLang="zh-CN" sz="900" b="1" dirty="0">
                <a:solidFill>
                  <a:srgbClr val="FF0000"/>
                </a:solidFill>
                <a:latin typeface="Courier New" panose="02070309020205020404" pitchFamily="1" charset="0"/>
                <a:ea typeface="PMingLiU" panose="02020500000000000000" pitchFamily="2" charset="-120"/>
              </a:rPr>
              <a:t>default: begin</a:t>
            </a:r>
            <a:endParaRPr lang="en-US" altLang="zh-CN" sz="900" b="1" dirty="0">
              <a:solidFill>
                <a:srgbClr val="FF0000"/>
              </a:solidFill>
              <a:latin typeface="Courier New" panose="02070309020205020404" pitchFamily="1" charset="0"/>
              <a:ea typeface="PMingLiU" panose="02020500000000000000" pitchFamily="2" charset="-120"/>
            </a:endParaRPr>
          </a:p>
          <a:p>
            <a:r>
              <a:rPr lang="en-US" altLang="zh-CN" sz="900" b="1" dirty="0">
                <a:solidFill>
                  <a:srgbClr val="FF0000"/>
                </a:solidFill>
                <a:latin typeface="Courier New" panose="02070309020205020404" pitchFamily="1" charset="0"/>
                <a:ea typeface="PMingLiU" panose="02020500000000000000" pitchFamily="2" charset="-120"/>
              </a:rPr>
              <a:t>            X &lt;= 0;</a:t>
            </a:r>
            <a:endParaRPr lang="en-US" altLang="zh-CN" sz="900" b="1" dirty="0">
              <a:solidFill>
                <a:srgbClr val="FF0000"/>
              </a:solidFill>
              <a:latin typeface="Courier New" panose="02070309020205020404" pitchFamily="1" charset="0"/>
              <a:ea typeface="PMingLiU" panose="02020500000000000000" pitchFamily="2" charset="-120"/>
            </a:endParaRPr>
          </a:p>
          <a:p>
            <a:r>
              <a:rPr lang="en-US" altLang="zh-CN" sz="900" b="1" dirty="0">
                <a:solidFill>
                  <a:srgbClr val="FF0000"/>
                </a:solidFill>
                <a:latin typeface="Courier New" panose="02070309020205020404" pitchFamily="1" charset="0"/>
                <a:ea typeface="PMingLiU" panose="02020500000000000000" pitchFamily="2" charset="-120"/>
              </a:rPr>
              <a:t>            StateNext &lt;= S_Off;</a:t>
            </a:r>
            <a:endParaRPr lang="en-US" altLang="zh-CN" sz="900" b="1" dirty="0">
              <a:solidFill>
                <a:srgbClr val="FF0000"/>
              </a:solidFill>
              <a:latin typeface="Courier New" panose="02070309020205020404" pitchFamily="1" charset="0"/>
              <a:ea typeface="PMingLiU" panose="02020500000000000000" pitchFamily="2" charset="-120"/>
            </a:endParaRPr>
          </a:p>
          <a:p>
            <a:r>
              <a:rPr lang="en-US" altLang="zh-CN" sz="900" b="1" dirty="0">
                <a:solidFill>
                  <a:srgbClr val="FF0000"/>
                </a:solidFill>
                <a:latin typeface="Courier New" panose="02070309020205020404" pitchFamily="1" charset="0"/>
                <a:ea typeface="PMingLiU" panose="02020500000000000000" pitchFamily="2" charset="-120"/>
              </a:rPr>
              <a:t>         end</a:t>
            </a:r>
            <a:endParaRPr lang="en-US" altLang="zh-CN" sz="900" b="1" dirty="0">
              <a:solidFill>
                <a:srgbClr val="FF0000"/>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endcase</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    end</a:t>
            </a:r>
            <a:endParaRPr lang="en-US" altLang="zh-CN" sz="900" b="1" dirty="0">
              <a:solidFill>
                <a:schemeClr val="tx1"/>
              </a:solidFill>
              <a:latin typeface="Courier New" panose="02070309020205020404" pitchFamily="1" charset="0"/>
              <a:ea typeface="PMingLiU" panose="02020500000000000000" pitchFamily="2" charset="-120"/>
            </a:endParaRPr>
          </a:p>
          <a:p>
            <a:r>
              <a:rPr lang="en-US" altLang="zh-CN" sz="900" b="1" dirty="0">
                <a:solidFill>
                  <a:schemeClr val="tx1"/>
                </a:solidFill>
                <a:latin typeface="Courier New" panose="02070309020205020404" pitchFamily="1" charset="0"/>
                <a:ea typeface="PMingLiU" panose="02020500000000000000" pitchFamily="2" charset="-120"/>
              </a:rPr>
              <a:t>...</a:t>
            </a:r>
            <a:endParaRPr lang="en-US" altLang="zh-CN" sz="900" b="1" dirty="0">
              <a:solidFill>
                <a:schemeClr val="tx1"/>
              </a:solidFill>
              <a:latin typeface="Courier New" panose="02070309020205020404" pitchFamily="1" charset="0"/>
              <a:ea typeface="PMingLiU" panose="02020500000000000000" pitchFamily="2"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6131">
                                            <p:txEl>
                                              <p:pRg st="20" end="20"/>
                                            </p:txEl>
                                          </p:spTgt>
                                        </p:tgtEl>
                                        <p:attrNameLst>
                                          <p:attrName>style.visibility</p:attrName>
                                        </p:attrNameLst>
                                      </p:cBhvr>
                                      <p:to>
                                        <p:strVal val="visible"/>
                                      </p:to>
                                    </p:set>
                                    <p:anim calcmode="lin" valueType="num">
                                      <p:cBhvr additive="base">
                                        <p:cTn id="7" dur="500" fill="hold"/>
                                        <p:tgtEl>
                                          <p:spTgt spid="176131">
                                            <p:txEl>
                                              <p:pRg st="20" end="2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131">
                                            <p:txEl>
                                              <p:pRg st="20" end="2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6131">
                                            <p:txEl>
                                              <p:pRg st="21" end="21"/>
                                            </p:txEl>
                                          </p:spTgt>
                                        </p:tgtEl>
                                        <p:attrNameLst>
                                          <p:attrName>style.visibility</p:attrName>
                                        </p:attrNameLst>
                                      </p:cBhvr>
                                      <p:to>
                                        <p:strVal val="visible"/>
                                      </p:to>
                                    </p:set>
                                    <p:anim calcmode="lin" valueType="num">
                                      <p:cBhvr additive="base">
                                        <p:cTn id="11" dur="500" fill="hold"/>
                                        <p:tgtEl>
                                          <p:spTgt spid="176131">
                                            <p:txEl>
                                              <p:pRg st="21" end="2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6131">
                                            <p:txEl>
                                              <p:pRg st="21" end="2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6131">
                                            <p:txEl>
                                              <p:pRg st="22" end="22"/>
                                            </p:txEl>
                                          </p:spTgt>
                                        </p:tgtEl>
                                        <p:attrNameLst>
                                          <p:attrName>style.visibility</p:attrName>
                                        </p:attrNameLst>
                                      </p:cBhvr>
                                      <p:to>
                                        <p:strVal val="visible"/>
                                      </p:to>
                                    </p:set>
                                    <p:anim calcmode="lin" valueType="num">
                                      <p:cBhvr additive="base">
                                        <p:cTn id="15" dur="500" fill="hold"/>
                                        <p:tgtEl>
                                          <p:spTgt spid="176131">
                                            <p:txEl>
                                              <p:pRg st="22" end="2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6131">
                                            <p:txEl>
                                              <p:pRg st="22" end="2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6131">
                                            <p:txEl>
                                              <p:pRg st="23" end="23"/>
                                            </p:txEl>
                                          </p:spTgt>
                                        </p:tgtEl>
                                        <p:attrNameLst>
                                          <p:attrName>style.visibility</p:attrName>
                                        </p:attrNameLst>
                                      </p:cBhvr>
                                      <p:to>
                                        <p:strVal val="visible"/>
                                      </p:to>
                                    </p:set>
                                    <p:anim calcmode="lin" valueType="num">
                                      <p:cBhvr additive="base">
                                        <p:cTn id="19" dur="500" fill="hold"/>
                                        <p:tgtEl>
                                          <p:spTgt spid="176131">
                                            <p:txEl>
                                              <p:pRg st="23" end="2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6131">
                                            <p:txEl>
                                              <p:pRg st="23" end="2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有限状态机FSM设计示例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627630" y="765175"/>
            <a:ext cx="3741420" cy="3946525"/>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有限状态机FSM设计示例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5560" y="1059815"/>
            <a:ext cx="2807335" cy="2961640"/>
          </a:xfrm>
          <a:prstGeom prst="rect">
            <a:avLst/>
          </a:prstGeom>
        </p:spPr>
      </p:pic>
      <p:pic>
        <p:nvPicPr>
          <p:cNvPr id="4" name="图片 3"/>
          <p:cNvPicPr>
            <a:picLocks noChangeAspect="1"/>
          </p:cNvPicPr>
          <p:nvPr/>
        </p:nvPicPr>
        <p:blipFill>
          <a:blip r:embed="rId3"/>
          <a:stretch>
            <a:fillRect/>
          </a:stretch>
        </p:blipFill>
        <p:spPr>
          <a:xfrm>
            <a:off x="2915920" y="1059815"/>
            <a:ext cx="6193790" cy="2796540"/>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有限状态机FSM设计示例</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5560" y="1059815"/>
            <a:ext cx="2807335" cy="2961640"/>
          </a:xfrm>
          <a:prstGeom prst="rect">
            <a:avLst/>
          </a:prstGeom>
        </p:spPr>
      </p:pic>
      <p:pic>
        <p:nvPicPr>
          <p:cNvPr id="8" name="图片 7"/>
          <p:cNvPicPr>
            <a:picLocks noChangeAspect="1"/>
          </p:cNvPicPr>
          <p:nvPr/>
        </p:nvPicPr>
        <p:blipFill>
          <a:blip r:embed="rId3"/>
          <a:stretch>
            <a:fillRect/>
          </a:stretch>
        </p:blipFill>
        <p:spPr>
          <a:xfrm>
            <a:off x="3219450" y="1059815"/>
            <a:ext cx="2705100" cy="3295650"/>
          </a:xfrm>
          <a:prstGeom prst="rect">
            <a:avLst/>
          </a:prstGeom>
        </p:spPr>
      </p:pic>
      <p:pic>
        <p:nvPicPr>
          <p:cNvPr id="9" name="图片 8"/>
          <p:cNvPicPr>
            <a:picLocks noChangeAspect="1"/>
          </p:cNvPicPr>
          <p:nvPr/>
        </p:nvPicPr>
        <p:blipFill>
          <a:blip r:embed="rId4"/>
          <a:stretch>
            <a:fillRect/>
          </a:stretch>
        </p:blipFill>
        <p:spPr>
          <a:xfrm>
            <a:off x="6084570" y="1059815"/>
            <a:ext cx="2919095" cy="2602230"/>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有限状态机FSM设计示例</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67360" y="843915"/>
            <a:ext cx="3086100" cy="2785110"/>
          </a:xfrm>
          <a:prstGeom prst="rect">
            <a:avLst/>
          </a:prstGeom>
        </p:spPr>
      </p:pic>
      <p:pic>
        <p:nvPicPr>
          <p:cNvPr id="5" name="图片 4"/>
          <p:cNvPicPr>
            <a:picLocks noChangeAspect="1"/>
          </p:cNvPicPr>
          <p:nvPr/>
        </p:nvPicPr>
        <p:blipFill>
          <a:blip r:embed="rId3"/>
          <a:stretch>
            <a:fillRect/>
          </a:stretch>
        </p:blipFill>
        <p:spPr>
          <a:xfrm>
            <a:off x="3707765" y="843915"/>
            <a:ext cx="2443480" cy="4095115"/>
          </a:xfrm>
          <a:prstGeom prst="rect">
            <a:avLst/>
          </a:prstGeom>
        </p:spPr>
      </p:pic>
      <p:pic>
        <p:nvPicPr>
          <p:cNvPr id="7" name="图片 6"/>
          <p:cNvPicPr>
            <a:picLocks noChangeAspect="1"/>
          </p:cNvPicPr>
          <p:nvPr/>
        </p:nvPicPr>
        <p:blipFill>
          <a:blip r:embed="rId4"/>
          <a:stretch>
            <a:fillRect/>
          </a:stretch>
        </p:blipFill>
        <p:spPr>
          <a:xfrm>
            <a:off x="6300470" y="843915"/>
            <a:ext cx="2131060" cy="3743325"/>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Verilog程序的最基本结构</a:t>
            </a:r>
            <a:endParaRPr lang="zh-CN" altLang="en-US"/>
          </a:p>
        </p:txBody>
      </p:sp>
      <p:sp>
        <p:nvSpPr>
          <p:cNvPr id="9217" name="矩形 7169"/>
          <p:cNvSpPr/>
          <p:nvPr/>
        </p:nvSpPr>
        <p:spPr>
          <a:xfrm>
            <a:off x="365760" y="771208"/>
            <a:ext cx="6535738" cy="4051300"/>
          </a:xfrm>
          <a:prstGeom prst="rect">
            <a:avLst/>
          </a:prstGeom>
          <a:noFill/>
          <a:ln w="9525">
            <a:noFill/>
          </a:ln>
        </p:spPr>
        <p:txBody>
          <a:bodyPr lIns="71846" tIns="35923" rIns="71846" bIns="35923" anchor="t" anchorCtr="0"/>
          <a:p>
            <a:pPr marL="492125" indent="-492125" algn="just" defTabSz="958850">
              <a:lnSpc>
                <a:spcPct val="150000"/>
              </a:lnSpc>
              <a:buClr>
                <a:srgbClr val="000000"/>
              </a:buClr>
              <a:buSzPct val="100000"/>
              <a:buFont typeface="Wingdings" panose="05000000000000000000" charset="0"/>
              <a:buChar char="Ø"/>
            </a:pPr>
            <a:r>
              <a:rPr lang="en-US" altLang="zh-CN" sz="1800">
                <a:solidFill>
                  <a:schemeClr val="tx1"/>
                </a:solidFill>
                <a:latin typeface="微软雅黑" panose="020B0503020204020204" charset="-122"/>
                <a:ea typeface="微软雅黑" panose="020B0503020204020204" charset="-122"/>
                <a:cs typeface="微软雅黑" panose="020B0503020204020204" charset="-122"/>
              </a:rPr>
              <a:t>Verilog</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程序由关键词</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module</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和</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endmodule</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进行定义</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en-US" altLang="zh-CN" sz="1800">
                <a:solidFill>
                  <a:schemeClr val="tx1"/>
                </a:solidFill>
                <a:latin typeface="微软雅黑" panose="020B0503020204020204" charset="-122"/>
                <a:ea typeface="微软雅黑" panose="020B0503020204020204" charset="-122"/>
                <a:cs typeface="微软雅黑" panose="020B0503020204020204" charset="-122"/>
              </a:rPr>
              <a:t>Verilog HDL </a:t>
            </a:r>
            <a:r>
              <a:rPr lang="zh-CN" altLang="en-US" sz="1800">
                <a:solidFill>
                  <a:srgbClr val="FF0000"/>
                </a:solidFill>
                <a:latin typeface="微软雅黑" panose="020B0503020204020204" charset="-122"/>
                <a:ea typeface="微软雅黑" panose="020B0503020204020204" charset="-122"/>
                <a:cs typeface="微软雅黑" panose="020B0503020204020204" charset="-122"/>
              </a:rPr>
              <a:t>大小写敏感</a:t>
            </a:r>
            <a:endParaRPr lang="zh-CN" altLang="en-US" sz="1800">
              <a:solidFill>
                <a:srgbClr val="FF0000"/>
              </a:solidFill>
              <a:latin typeface="微软雅黑" panose="020B0503020204020204" charset="-122"/>
              <a:ea typeface="微软雅黑" panose="020B0503020204020204" charset="-122"/>
              <a:cs typeface="微软雅黑" panose="020B0503020204020204" charset="-122"/>
            </a:endParaRPr>
          </a:p>
        </p:txBody>
      </p:sp>
      <p:grpSp>
        <p:nvGrpSpPr>
          <p:cNvPr id="9218" name="组合 7170"/>
          <p:cNvGrpSpPr/>
          <p:nvPr/>
        </p:nvGrpSpPr>
        <p:grpSpPr>
          <a:xfrm>
            <a:off x="3668713" y="1472248"/>
            <a:ext cx="3565525" cy="3260725"/>
            <a:chOff x="0" y="0"/>
            <a:chExt cx="2653" cy="3203"/>
          </a:xfrm>
        </p:grpSpPr>
        <p:grpSp>
          <p:nvGrpSpPr>
            <p:cNvPr id="9219" name="组合 7171"/>
            <p:cNvGrpSpPr/>
            <p:nvPr/>
          </p:nvGrpSpPr>
          <p:grpSpPr>
            <a:xfrm>
              <a:off x="0" y="0"/>
              <a:ext cx="2653" cy="3203"/>
              <a:chOff x="0" y="0"/>
              <a:chExt cx="2688" cy="3264"/>
            </a:xfrm>
          </p:grpSpPr>
          <p:sp>
            <p:nvSpPr>
              <p:cNvPr id="9220" name="矩形 7172"/>
              <p:cNvSpPr/>
              <p:nvPr/>
            </p:nvSpPr>
            <p:spPr>
              <a:xfrm>
                <a:off x="0" y="0"/>
                <a:ext cx="2688" cy="3264"/>
              </a:xfrm>
              <a:prstGeom prst="rect">
                <a:avLst/>
              </a:prstGeom>
              <a:solidFill>
                <a:srgbClr val="CCECFF"/>
              </a:solidFill>
              <a:ln w="19050" cap="sq" cmpd="sng">
                <a:solidFill>
                  <a:schemeClr val="tx1"/>
                </a:solidFill>
                <a:prstDash val="solid"/>
                <a:miter/>
                <a:headEnd type="none" w="med" len="med"/>
                <a:tailEnd type="none" w="med" len="med"/>
              </a:ln>
            </p:spPr>
            <p:txBody>
              <a:bodyPr wrap="none" anchor="ctr" anchorCtr="0"/>
              <a:p>
                <a:pPr algn="ctr"/>
                <a:r>
                  <a:rPr lang="en-US" altLang="zh-CN" sz="1800" b="1">
                    <a:solidFill>
                      <a:schemeClr val="tx1"/>
                    </a:solidFill>
                    <a:latin typeface="Times New Roman" panose="02020603050405020304" pitchFamily="2" charset="0"/>
                    <a:ea typeface="宋体" panose="02010600030101010101" pitchFamily="2" charset="-122"/>
                  </a:rPr>
                  <a:t>      </a:t>
                </a:r>
                <a:r>
                  <a:rPr lang="en-US" altLang="zh-CN" sz="1800">
                    <a:solidFill>
                      <a:schemeClr val="bg2"/>
                    </a:solidFill>
                    <a:latin typeface="Times New Roman" panose="02020603050405020304" pitchFamily="2" charset="0"/>
                    <a:ea typeface="宋体" panose="02010600030101010101" pitchFamily="2" charset="-122"/>
                  </a:rPr>
                  <a:t>  </a:t>
                </a:r>
                <a:endParaRPr lang="en-US" altLang="zh-CN" sz="1800">
                  <a:solidFill>
                    <a:schemeClr val="bg2"/>
                  </a:solidFill>
                  <a:latin typeface="Times New Roman" panose="02020603050405020304" pitchFamily="2" charset="0"/>
                  <a:ea typeface="宋体" panose="02010600030101010101" pitchFamily="2" charset="-122"/>
                </a:endParaRPr>
              </a:p>
              <a:p>
                <a:pPr algn="ctr"/>
                <a:endParaRPr lang="en-US" altLang="zh-CN" sz="1800">
                  <a:solidFill>
                    <a:schemeClr val="bg2"/>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a:p>
                <a:pPr algn="ct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9221" name="椭圆 7173"/>
              <p:cNvSpPr/>
              <p:nvPr/>
            </p:nvSpPr>
            <p:spPr>
              <a:xfrm>
                <a:off x="192" y="528"/>
                <a:ext cx="2352" cy="432"/>
              </a:xfrm>
              <a:prstGeom prst="ellipse">
                <a:avLst/>
              </a:prstGeom>
              <a:solidFill>
                <a:srgbClr val="CCECFF"/>
              </a:solidFill>
              <a:ln w="19050" cap="sq" cmpd="sng">
                <a:solidFill>
                  <a:schemeClr val="tx1"/>
                </a:solidFill>
                <a:prstDash val="solid"/>
                <a:round/>
                <a:headEnd type="none" w="med" len="med"/>
                <a:tailEnd type="none" w="med" len="med"/>
              </a:ln>
            </p:spPr>
            <p:txBody>
              <a:bodyPr wrap="none" anchor="ctr" anchorCtr="0"/>
              <a:p>
                <a:pPr algn="ctr"/>
                <a:r>
                  <a:rPr lang="en-US" altLang="zh-CN" sz="2100" b="1">
                    <a:solidFill>
                      <a:srgbClr val="0033CC"/>
                    </a:solidFill>
                    <a:latin typeface="Times New Roman" panose="02020603050405020304" pitchFamily="2" charset="0"/>
                    <a:ea typeface="黑体" panose="02010609060101010101" pitchFamily="2" charset="-122"/>
                  </a:rPr>
                  <a:t>port</a:t>
                </a:r>
                <a:r>
                  <a:rPr lang="en-US" altLang="zh-CN" sz="1800" b="1">
                    <a:solidFill>
                      <a:schemeClr val="accent2"/>
                    </a:solidFill>
                    <a:latin typeface="Times New Roman" panose="02020603050405020304" pitchFamily="2" charset="0"/>
                    <a:ea typeface="宋体" panose="02010600030101010101" pitchFamily="2" charset="-122"/>
                  </a:rPr>
                  <a:t> </a:t>
                </a:r>
                <a:r>
                  <a:rPr lang="en-US" altLang="zh-CN" sz="2100" b="1">
                    <a:solidFill>
                      <a:srgbClr val="0033CC"/>
                    </a:solidFill>
                    <a:latin typeface="Times New Roman" panose="02020603050405020304" pitchFamily="2" charset="0"/>
                    <a:ea typeface="黑体" panose="02010609060101010101" pitchFamily="2" charset="-122"/>
                  </a:rPr>
                  <a:t>declarations</a:t>
                </a:r>
                <a:endParaRPr lang="en-US" altLang="zh-CN" sz="1800" b="1">
                  <a:solidFill>
                    <a:schemeClr val="accent2"/>
                  </a:solidFill>
                  <a:latin typeface="Times New Roman" panose="02020603050405020304" pitchFamily="2" charset="0"/>
                  <a:ea typeface="宋体" panose="02010600030101010101" pitchFamily="2" charset="-122"/>
                </a:endParaRPr>
              </a:p>
            </p:txBody>
          </p:sp>
          <p:sp>
            <p:nvSpPr>
              <p:cNvPr id="9222" name="椭圆 7174"/>
              <p:cNvSpPr/>
              <p:nvPr/>
            </p:nvSpPr>
            <p:spPr>
              <a:xfrm>
                <a:off x="192" y="1200"/>
                <a:ext cx="2352" cy="384"/>
              </a:xfrm>
              <a:prstGeom prst="ellipse">
                <a:avLst/>
              </a:prstGeom>
              <a:solidFill>
                <a:srgbClr val="CCECFF"/>
              </a:solidFill>
              <a:ln w="19050" cap="sq" cmpd="sng">
                <a:solidFill>
                  <a:schemeClr val="tx1"/>
                </a:solidFill>
                <a:prstDash val="solid"/>
                <a:round/>
                <a:headEnd type="none" w="med" len="med"/>
                <a:tailEnd type="none" w="med" len="med"/>
              </a:ln>
            </p:spPr>
            <p:txBody>
              <a:bodyPr wrap="none" anchor="ctr" anchorCtr="0"/>
              <a:p>
                <a:pPr algn="ctr"/>
                <a:r>
                  <a:rPr lang="en-US" altLang="zh-CN" sz="2100" b="1">
                    <a:solidFill>
                      <a:srgbClr val="0033CC"/>
                    </a:solidFill>
                    <a:latin typeface="Times New Roman" panose="02020603050405020304" pitchFamily="2" charset="0"/>
                    <a:ea typeface="黑体" panose="02010609060101010101" pitchFamily="2" charset="-122"/>
                  </a:rPr>
                  <a:t>data</a:t>
                </a:r>
                <a:r>
                  <a:rPr lang="en-US" altLang="zh-CN" sz="1800" b="1">
                    <a:solidFill>
                      <a:schemeClr val="accent2"/>
                    </a:solidFill>
                    <a:latin typeface="Times New Roman" panose="02020603050405020304" pitchFamily="2" charset="0"/>
                    <a:ea typeface="宋体" panose="02010600030101010101" pitchFamily="2" charset="-122"/>
                  </a:rPr>
                  <a:t> </a:t>
                </a:r>
                <a:r>
                  <a:rPr lang="en-US" altLang="zh-CN" sz="2100" b="1">
                    <a:solidFill>
                      <a:srgbClr val="0033CC"/>
                    </a:solidFill>
                    <a:latin typeface="Times New Roman" panose="02020603050405020304" pitchFamily="2" charset="0"/>
                    <a:ea typeface="黑体" panose="02010609060101010101" pitchFamily="2" charset="-122"/>
                  </a:rPr>
                  <a:t>type</a:t>
                </a:r>
                <a:r>
                  <a:rPr lang="en-US" altLang="zh-CN" sz="1800" b="1">
                    <a:solidFill>
                      <a:schemeClr val="accent2"/>
                    </a:solidFill>
                    <a:latin typeface="Times New Roman" panose="02020603050405020304" pitchFamily="2" charset="0"/>
                    <a:ea typeface="宋体" panose="02010600030101010101" pitchFamily="2" charset="-122"/>
                  </a:rPr>
                  <a:t> </a:t>
                </a:r>
                <a:r>
                  <a:rPr lang="en-US" altLang="zh-CN" sz="2100" b="1">
                    <a:solidFill>
                      <a:srgbClr val="0033CC"/>
                    </a:solidFill>
                    <a:latin typeface="Times New Roman" panose="02020603050405020304" pitchFamily="2" charset="0"/>
                    <a:ea typeface="黑体" panose="02010609060101010101" pitchFamily="2" charset="-122"/>
                  </a:rPr>
                  <a:t>declarations</a:t>
                </a:r>
                <a:endParaRPr lang="en-US" altLang="zh-CN" sz="1800" b="1">
                  <a:solidFill>
                    <a:schemeClr val="accent2"/>
                  </a:solidFill>
                  <a:latin typeface="Times New Roman" panose="02020603050405020304" pitchFamily="2" charset="0"/>
                  <a:ea typeface="宋体" panose="02010600030101010101" pitchFamily="2" charset="-122"/>
                </a:endParaRPr>
              </a:p>
            </p:txBody>
          </p:sp>
          <p:sp>
            <p:nvSpPr>
              <p:cNvPr id="9223" name="椭圆 7175"/>
              <p:cNvSpPr/>
              <p:nvPr/>
            </p:nvSpPr>
            <p:spPr>
              <a:xfrm>
                <a:off x="192" y="1776"/>
                <a:ext cx="2352" cy="432"/>
              </a:xfrm>
              <a:prstGeom prst="ellipse">
                <a:avLst/>
              </a:prstGeom>
              <a:solidFill>
                <a:srgbClr val="CCECFF"/>
              </a:solidFill>
              <a:ln w="19050" cap="sq" cmpd="sng">
                <a:solidFill>
                  <a:schemeClr val="tx1"/>
                </a:solidFill>
                <a:prstDash val="solid"/>
                <a:round/>
                <a:headEnd type="none" w="med" len="med"/>
                <a:tailEnd type="none" w="med" len="med"/>
              </a:ln>
            </p:spPr>
            <p:txBody>
              <a:bodyPr wrap="none" anchor="ctr" anchorCtr="0"/>
              <a:p>
                <a:pPr algn="ctr"/>
                <a:r>
                  <a:rPr lang="en-US" altLang="zh-CN" sz="2100" b="1">
                    <a:solidFill>
                      <a:srgbClr val="0033CC"/>
                    </a:solidFill>
                    <a:latin typeface="Times New Roman" panose="02020603050405020304" pitchFamily="2" charset="0"/>
                    <a:ea typeface="黑体" panose="02010609060101010101" pitchFamily="2" charset="-122"/>
                  </a:rPr>
                  <a:t>functionality</a:t>
                </a:r>
                <a:endParaRPr lang="en-US" altLang="zh-CN" sz="1800" b="1">
                  <a:solidFill>
                    <a:schemeClr val="accent2"/>
                  </a:solidFill>
                  <a:latin typeface="Times New Roman" panose="02020603050405020304" pitchFamily="2" charset="0"/>
                  <a:ea typeface="宋体" panose="02010600030101010101" pitchFamily="2" charset="-122"/>
                </a:endParaRPr>
              </a:p>
            </p:txBody>
          </p:sp>
          <p:sp>
            <p:nvSpPr>
              <p:cNvPr id="9224" name="椭圆 7176"/>
              <p:cNvSpPr/>
              <p:nvPr/>
            </p:nvSpPr>
            <p:spPr>
              <a:xfrm>
                <a:off x="192" y="2352"/>
                <a:ext cx="2352" cy="432"/>
              </a:xfrm>
              <a:prstGeom prst="ellipse">
                <a:avLst/>
              </a:prstGeom>
              <a:solidFill>
                <a:srgbClr val="CCECFF"/>
              </a:solidFill>
              <a:ln w="19050" cap="sq" cmpd="sng">
                <a:solidFill>
                  <a:schemeClr val="tx1"/>
                </a:solidFill>
                <a:prstDash val="solid"/>
                <a:round/>
                <a:headEnd type="none" w="med" len="med"/>
                <a:tailEnd type="none" w="med" len="med"/>
              </a:ln>
            </p:spPr>
            <p:txBody>
              <a:bodyPr wrap="none" anchor="ctr" anchorCtr="0"/>
              <a:p>
                <a:pPr algn="ctr"/>
                <a:r>
                  <a:rPr lang="en-US" altLang="zh-CN" sz="2100" b="1">
                    <a:solidFill>
                      <a:srgbClr val="0033CC"/>
                    </a:solidFill>
                    <a:latin typeface="Times New Roman" panose="02020603050405020304" pitchFamily="2" charset="0"/>
                    <a:ea typeface="黑体" panose="02010609060101010101" pitchFamily="2" charset="-122"/>
                  </a:rPr>
                  <a:t>timing</a:t>
                </a:r>
                <a:r>
                  <a:rPr lang="en-US" altLang="zh-CN" sz="1800" b="1">
                    <a:solidFill>
                      <a:schemeClr val="accent2"/>
                    </a:solidFill>
                    <a:latin typeface="Times New Roman" panose="02020603050405020304" pitchFamily="2" charset="0"/>
                    <a:ea typeface="宋体" panose="02010600030101010101" pitchFamily="2" charset="-122"/>
                  </a:rPr>
                  <a:t> </a:t>
                </a:r>
                <a:r>
                  <a:rPr lang="en-US" altLang="zh-CN" sz="2100" b="1">
                    <a:solidFill>
                      <a:srgbClr val="0033CC"/>
                    </a:solidFill>
                    <a:latin typeface="Times New Roman" panose="02020603050405020304" pitchFamily="2" charset="0"/>
                    <a:ea typeface="黑体" panose="02010609060101010101" pitchFamily="2" charset="-122"/>
                  </a:rPr>
                  <a:t>specification</a:t>
                </a:r>
                <a:endParaRPr lang="en-US" altLang="zh-CN" sz="1800" b="1">
                  <a:solidFill>
                    <a:schemeClr val="accent2"/>
                  </a:solidFill>
                  <a:latin typeface="Times New Roman" panose="02020603050405020304" pitchFamily="2" charset="0"/>
                  <a:ea typeface="宋体" panose="02010600030101010101" pitchFamily="2" charset="-122"/>
                </a:endParaRPr>
              </a:p>
            </p:txBody>
          </p:sp>
        </p:grpSp>
        <p:sp>
          <p:nvSpPr>
            <p:cNvPr id="9225" name="文本框 7177"/>
            <p:cNvSpPr txBox="1"/>
            <p:nvPr/>
          </p:nvSpPr>
          <p:spPr>
            <a:xfrm>
              <a:off x="45" y="2812"/>
              <a:ext cx="939" cy="362"/>
            </a:xfrm>
            <a:prstGeom prst="rect">
              <a:avLst/>
            </a:prstGeom>
            <a:solidFill>
              <a:srgbClr val="CCECFF"/>
            </a:solidFill>
            <a:ln w="9525">
              <a:noFill/>
            </a:ln>
          </p:spPr>
          <p:txBody>
            <a:bodyPr wrap="none" anchor="t" anchorCtr="0">
              <a:spAutoFit/>
            </a:bodyPr>
            <a:p>
              <a:r>
                <a:rPr lang="en-US" altLang="zh-CN" sz="1800" b="1">
                  <a:solidFill>
                    <a:srgbClr val="FF0000"/>
                  </a:solidFill>
                  <a:latin typeface="Times New Roman" panose="02020603050405020304" pitchFamily="2" charset="0"/>
                  <a:ea typeface="宋体" panose="02010600030101010101" pitchFamily="2" charset="-122"/>
                </a:rPr>
                <a:t>endmodule</a:t>
              </a:r>
              <a:endParaRPr lang="en-US" altLang="zh-CN" sz="1800" b="1">
                <a:solidFill>
                  <a:srgbClr val="FF0000"/>
                </a:solidFill>
                <a:latin typeface="Times New Roman" panose="02020603050405020304" pitchFamily="2" charset="0"/>
                <a:ea typeface="宋体" panose="02010600030101010101" pitchFamily="2" charset="-122"/>
              </a:endParaRPr>
            </a:p>
          </p:txBody>
        </p:sp>
        <p:sp>
          <p:nvSpPr>
            <p:cNvPr id="9226" name="文本框 7178"/>
            <p:cNvSpPr txBox="1"/>
            <p:nvPr/>
          </p:nvSpPr>
          <p:spPr>
            <a:xfrm>
              <a:off x="45" y="89"/>
              <a:ext cx="2086" cy="362"/>
            </a:xfrm>
            <a:prstGeom prst="rect">
              <a:avLst/>
            </a:prstGeom>
            <a:solidFill>
              <a:srgbClr val="CCECFF"/>
            </a:solidFill>
            <a:ln w="9525">
              <a:noFill/>
            </a:ln>
          </p:spPr>
          <p:txBody>
            <a:bodyPr anchor="t" anchorCtr="0">
              <a:spAutoFit/>
            </a:bodyPr>
            <a:p>
              <a:r>
                <a:rPr lang="en-US" altLang="zh-CN" sz="1800" b="1">
                  <a:solidFill>
                    <a:srgbClr val="FF0000"/>
                  </a:solidFill>
                  <a:latin typeface="Times New Roman" panose="02020603050405020304" pitchFamily="2" charset="0"/>
                  <a:ea typeface="宋体" panose="02010600030101010101" pitchFamily="2" charset="-122"/>
                </a:rPr>
                <a:t>module  name  (port_list);</a:t>
              </a:r>
              <a:endParaRPr lang="en-US" altLang="zh-CN" sz="1800" b="1">
                <a:solidFill>
                  <a:srgbClr val="FF0000"/>
                </a:solidFill>
                <a:latin typeface="Times New Roman" panose="02020603050405020304" pitchFamily="2" charset="0"/>
                <a:ea typeface="宋体" panose="02010600030101010101" pitchFamily="2" charset="-122"/>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有限状态机FSM设计示例</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0" y="1340485"/>
            <a:ext cx="9142730" cy="1330960"/>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Verilog程序的组成部分</a:t>
            </a:r>
            <a:endParaRPr lang="zh-CN" altLang="en-US"/>
          </a:p>
        </p:txBody>
      </p:sp>
      <p:sp>
        <p:nvSpPr>
          <p:cNvPr id="10242" name="矩形 8194"/>
          <p:cNvSpPr/>
          <p:nvPr/>
        </p:nvSpPr>
        <p:spPr>
          <a:xfrm>
            <a:off x="1330325" y="788988"/>
            <a:ext cx="6537325" cy="4051300"/>
          </a:xfrm>
          <a:prstGeom prst="rect">
            <a:avLst/>
          </a:prstGeom>
          <a:noFill/>
          <a:ln w="9525">
            <a:noFill/>
          </a:ln>
        </p:spPr>
        <p:txBody>
          <a:bodyPr lIns="71846" tIns="35923" rIns="71846" bIns="35923" anchor="t" anchorCtr="0"/>
          <a:p>
            <a:pPr marL="492125" indent="-492125" algn="just" defTabSz="958850">
              <a:lnSpc>
                <a:spcPct val="150000"/>
              </a:lnSpc>
              <a:buClr>
                <a:srgbClr val="FF0000"/>
              </a:buClr>
              <a:buSzPct val="80000"/>
              <a:buFont typeface="Wingdings" panose="05000000000000000000" pitchFamily="2" charset="2"/>
              <a:buChar char="q"/>
            </a:pPr>
            <a:endParaRPr lang="zh-CN" altLang="en-US" sz="1800" b="1">
              <a:solidFill>
                <a:schemeClr val="accent2"/>
              </a:solidFill>
              <a:latin typeface="Times New Roman" panose="02020603050405020304" pitchFamily="2" charset="0"/>
              <a:ea typeface="宋体" panose="02010600030101010101" pitchFamily="2" charset="-122"/>
            </a:endParaRPr>
          </a:p>
        </p:txBody>
      </p:sp>
      <p:sp>
        <p:nvSpPr>
          <p:cNvPr id="10243" name="矩形 8195"/>
          <p:cNvSpPr/>
          <p:nvPr/>
        </p:nvSpPr>
        <p:spPr>
          <a:xfrm>
            <a:off x="6443980" y="2139315"/>
            <a:ext cx="2035810" cy="2809875"/>
          </a:xfrm>
          <a:prstGeom prst="rect">
            <a:avLst/>
          </a:prstGeom>
          <a:noFill/>
          <a:ln w="9525">
            <a:noFill/>
          </a:ln>
        </p:spPr>
        <p:txBody>
          <a:bodyPr anchor="t" anchorCtr="0"/>
          <a:p>
            <a:pPr>
              <a:lnSpc>
                <a:spcPct val="120000"/>
              </a:lnSpc>
              <a:spcBef>
                <a:spcPct val="20000"/>
              </a:spcBef>
            </a:pPr>
            <a:r>
              <a:rPr lang="zh-CN" altLang="en-US" sz="180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这5个组件的排列顺序是任意的，可以选择其中的一个或几个组件构成一个Verilog程序。</a:t>
            </a:r>
            <a:endParaRPr lang="zh-CN" altLang="en-US" sz="180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grpSp>
        <p:nvGrpSpPr>
          <p:cNvPr id="10244" name="组合 8196"/>
          <p:cNvGrpSpPr/>
          <p:nvPr/>
        </p:nvGrpSpPr>
        <p:grpSpPr>
          <a:xfrm>
            <a:off x="1330325" y="1112838"/>
            <a:ext cx="5024438" cy="3403600"/>
            <a:chOff x="0" y="0"/>
            <a:chExt cx="4059" cy="2750"/>
          </a:xfrm>
        </p:grpSpPr>
        <p:sp>
          <p:nvSpPr>
            <p:cNvPr id="10245" name="文本框 8197"/>
            <p:cNvSpPr txBox="1"/>
            <p:nvPr/>
          </p:nvSpPr>
          <p:spPr>
            <a:xfrm>
              <a:off x="0" y="0"/>
              <a:ext cx="3878" cy="2750"/>
            </a:xfrm>
            <a:prstGeom prst="rect">
              <a:avLst/>
            </a:prstGeom>
            <a:solidFill>
              <a:srgbClr val="CCECFF"/>
            </a:solidFill>
            <a:ln w="19050" cap="sq" cmpd="sng">
              <a:solidFill>
                <a:srgbClr val="FF0000"/>
              </a:solidFill>
              <a:prstDash val="solid"/>
              <a:miter/>
              <a:headEnd type="none" w="med" len="med"/>
              <a:tailEnd type="none" w="med" len="med"/>
            </a:ln>
          </p:spPr>
          <p:txBody>
            <a:bodyPr anchor="t" anchorCtr="0"/>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a:p>
              <a:endParaRPr lang="en-US" altLang="zh-CN" sz="1800" b="1">
                <a:solidFill>
                  <a:schemeClr val="tx1"/>
                </a:solidFill>
                <a:latin typeface="Times New Roman" panose="02020603050405020304" pitchFamily="2" charset="0"/>
                <a:ea typeface="宋体" panose="02010600030101010101" pitchFamily="2" charset="-122"/>
              </a:endParaRPr>
            </a:p>
          </p:txBody>
        </p:sp>
        <p:sp>
          <p:nvSpPr>
            <p:cNvPr id="10246" name="文本框 8198"/>
            <p:cNvSpPr txBox="1"/>
            <p:nvPr/>
          </p:nvSpPr>
          <p:spPr>
            <a:xfrm>
              <a:off x="113" y="2454"/>
              <a:ext cx="3674" cy="260"/>
            </a:xfrm>
            <a:prstGeom prst="rect">
              <a:avLst/>
            </a:prstGeom>
            <a:solidFill>
              <a:srgbClr val="CCECFF"/>
            </a:solidFill>
            <a:ln w="19050" cap="sq" cmpd="sng">
              <a:solidFill>
                <a:srgbClr val="FF0000"/>
              </a:solidFill>
              <a:prstDash val="solid"/>
              <a:miter/>
              <a:headEnd type="none" w="med" len="med"/>
              <a:tailEnd type="none" w="med" len="med"/>
            </a:ln>
          </p:spPr>
          <p:txBody>
            <a:bodyPr anchor="t" anchorCtr="0">
              <a:spAutoFit/>
            </a:bodyPr>
            <a:p>
              <a:r>
                <a:rPr lang="en-US" altLang="zh-CN" sz="1500" b="1">
                  <a:solidFill>
                    <a:schemeClr val="tx1"/>
                  </a:solidFill>
                  <a:latin typeface="Times New Roman" panose="02020603050405020304" pitchFamily="2" charset="0"/>
                  <a:ea typeface="宋体" panose="02010600030101010101" pitchFamily="2" charset="-122"/>
                </a:rPr>
                <a:t>endmodule</a:t>
              </a:r>
              <a:endParaRPr lang="en-US" altLang="zh-CN" sz="1500" b="1">
                <a:solidFill>
                  <a:schemeClr val="tx1"/>
                </a:solidFill>
                <a:latin typeface="Times New Roman" panose="02020603050405020304" pitchFamily="2" charset="0"/>
                <a:ea typeface="宋体" panose="02010600030101010101" pitchFamily="2" charset="-122"/>
              </a:endParaRPr>
            </a:p>
          </p:txBody>
        </p:sp>
        <p:sp>
          <p:nvSpPr>
            <p:cNvPr id="10247" name="文本框 8199"/>
            <p:cNvSpPr txBox="1"/>
            <p:nvPr/>
          </p:nvSpPr>
          <p:spPr>
            <a:xfrm>
              <a:off x="113" y="91"/>
              <a:ext cx="3629" cy="633"/>
            </a:xfrm>
            <a:prstGeom prst="rect">
              <a:avLst/>
            </a:prstGeom>
            <a:solidFill>
              <a:srgbClr val="CCECFF"/>
            </a:solidFill>
            <a:ln w="19050" cap="sq" cmpd="sng">
              <a:solidFill>
                <a:srgbClr val="FF0000"/>
              </a:solidFill>
              <a:prstDash val="solid"/>
              <a:miter/>
              <a:headEnd type="none" w="med" len="med"/>
              <a:tailEnd type="none" w="med" len="med"/>
            </a:ln>
          </p:spPr>
          <p:txBody>
            <a:bodyPr anchor="t" anchorCtr="0">
              <a:spAutoFit/>
            </a:bodyPr>
            <a:p>
              <a:r>
                <a:rPr lang="en-US" altLang="zh-CN" sz="1500" b="1">
                  <a:solidFill>
                    <a:schemeClr val="tx1"/>
                  </a:solidFill>
                  <a:latin typeface="Times New Roman" panose="02020603050405020304" pitchFamily="2" charset="0"/>
                  <a:ea typeface="宋体" panose="02010600030101010101" pitchFamily="2" charset="-122"/>
                </a:rPr>
                <a:t>module    Name</a:t>
              </a:r>
              <a:r>
                <a:rPr lang="zh-CN" altLang="en-US" sz="1500" b="1">
                  <a:solidFill>
                    <a:schemeClr val="tx1"/>
                  </a:solidFill>
                  <a:latin typeface="Times New Roman" panose="02020603050405020304" pitchFamily="2" charset="0"/>
                  <a:ea typeface="宋体" panose="02010600030101010101" pitchFamily="2" charset="-122"/>
                </a:rPr>
                <a:t>，</a:t>
              </a:r>
              <a:endParaRPr lang="zh-CN" altLang="en-US" sz="1500" b="1">
                <a:solidFill>
                  <a:schemeClr val="tx1"/>
                </a:solidFill>
                <a:latin typeface="Times New Roman" panose="02020603050405020304" pitchFamily="2" charset="0"/>
                <a:ea typeface="宋体" panose="02010600030101010101" pitchFamily="2" charset="-122"/>
              </a:endParaRPr>
            </a:p>
            <a:p>
              <a:r>
                <a:rPr lang="en-US" altLang="zh-CN" sz="1500" b="1">
                  <a:solidFill>
                    <a:schemeClr val="tx1"/>
                  </a:solidFill>
                  <a:latin typeface="Times New Roman" panose="02020603050405020304" pitchFamily="2" charset="0"/>
                  <a:ea typeface="宋体" panose="02010600030101010101" pitchFamily="2" charset="-122"/>
                </a:rPr>
                <a:t>port list</a:t>
              </a:r>
              <a:r>
                <a:rPr lang="zh-CN" altLang="en-US" sz="1500" b="1">
                  <a:solidFill>
                    <a:schemeClr val="tx1"/>
                  </a:solidFill>
                  <a:latin typeface="Times New Roman" panose="02020603050405020304" pitchFamily="2" charset="0"/>
                  <a:ea typeface="宋体" panose="02010600030101010101" pitchFamily="2" charset="-122"/>
                </a:rPr>
                <a:t>， </a:t>
              </a:r>
              <a:r>
                <a:rPr lang="en-US" altLang="zh-CN" sz="1500" b="1">
                  <a:solidFill>
                    <a:schemeClr val="tx1"/>
                  </a:solidFill>
                  <a:latin typeface="Times New Roman" panose="02020603050405020304" pitchFamily="2" charset="0"/>
                  <a:ea typeface="宋体" panose="02010600030101010101" pitchFamily="2" charset="-122"/>
                </a:rPr>
                <a:t>port  declarations</a:t>
              </a:r>
              <a:r>
                <a:rPr lang="zh-CN" altLang="en-US" sz="1500" b="1">
                  <a:solidFill>
                    <a:schemeClr val="tx1"/>
                  </a:solidFill>
                  <a:latin typeface="Times New Roman" panose="02020603050405020304" pitchFamily="2" charset="0"/>
                  <a:ea typeface="宋体" panose="02010600030101010101" pitchFamily="2" charset="-122"/>
                </a:rPr>
                <a:t>（</a:t>
              </a:r>
              <a:r>
                <a:rPr lang="en-US" altLang="zh-CN" sz="1500" b="1">
                  <a:solidFill>
                    <a:schemeClr val="tx1"/>
                  </a:solidFill>
                  <a:latin typeface="Times New Roman" panose="02020603050405020304" pitchFamily="2" charset="0"/>
                  <a:ea typeface="宋体" panose="02010600030101010101" pitchFamily="2" charset="-122"/>
                </a:rPr>
                <a:t>if ports present</a:t>
              </a:r>
              <a:r>
                <a:rPr lang="zh-CN" altLang="en-US" sz="1500" b="1">
                  <a:solidFill>
                    <a:schemeClr val="tx1"/>
                  </a:solidFill>
                  <a:latin typeface="Times New Roman" panose="02020603050405020304" pitchFamily="2" charset="0"/>
                  <a:ea typeface="宋体" panose="02010600030101010101" pitchFamily="2" charset="-122"/>
                </a:rPr>
                <a:t>）</a:t>
              </a:r>
              <a:endParaRPr lang="zh-CN" altLang="en-US" sz="1500" b="1">
                <a:solidFill>
                  <a:schemeClr val="tx1"/>
                </a:solidFill>
                <a:latin typeface="Times New Roman" panose="02020603050405020304" pitchFamily="2" charset="0"/>
                <a:ea typeface="宋体" panose="02010600030101010101" pitchFamily="2" charset="-122"/>
              </a:endParaRPr>
            </a:p>
            <a:p>
              <a:r>
                <a:rPr lang="en-US" altLang="zh-CN" sz="1500" b="1">
                  <a:solidFill>
                    <a:schemeClr val="tx1"/>
                  </a:solidFill>
                  <a:latin typeface="Times New Roman" panose="02020603050405020304" pitchFamily="2" charset="0"/>
                  <a:ea typeface="宋体" panose="02010600030101010101" pitchFamily="2" charset="-122"/>
                </a:rPr>
                <a:t>parameters</a:t>
              </a:r>
              <a:r>
                <a:rPr lang="zh-CN" altLang="en-US" sz="1500" b="1">
                  <a:solidFill>
                    <a:schemeClr val="tx1"/>
                  </a:solidFill>
                  <a:latin typeface="Times New Roman" panose="02020603050405020304" pitchFamily="2" charset="0"/>
                  <a:ea typeface="宋体" panose="02010600030101010101" pitchFamily="2" charset="-122"/>
                </a:rPr>
                <a:t>（</a:t>
              </a:r>
              <a:r>
                <a:rPr lang="en-US" altLang="zh-CN" sz="1500" b="1">
                  <a:solidFill>
                    <a:schemeClr val="tx1"/>
                  </a:solidFill>
                  <a:latin typeface="Times New Roman" panose="02020603050405020304" pitchFamily="2" charset="0"/>
                  <a:ea typeface="宋体" panose="02010600030101010101" pitchFamily="2" charset="-122"/>
                </a:rPr>
                <a:t>optional</a:t>
              </a:r>
              <a:r>
                <a:rPr lang="zh-CN" altLang="en-US" sz="1500" b="1">
                  <a:solidFill>
                    <a:schemeClr val="tx1"/>
                  </a:solidFill>
                  <a:latin typeface="Times New Roman" panose="02020603050405020304" pitchFamily="2" charset="0"/>
                  <a:ea typeface="宋体" panose="02010600030101010101" pitchFamily="2" charset="-122"/>
                </a:rPr>
                <a:t>），</a:t>
              </a:r>
              <a:endParaRPr lang="zh-CN" altLang="en-US" sz="1500" b="1">
                <a:solidFill>
                  <a:schemeClr val="tx1"/>
                </a:solidFill>
                <a:latin typeface="Times New Roman" panose="02020603050405020304" pitchFamily="2" charset="0"/>
                <a:ea typeface="宋体" panose="02010600030101010101" pitchFamily="2" charset="-122"/>
              </a:endParaRPr>
            </a:p>
          </p:txBody>
        </p:sp>
        <p:sp>
          <p:nvSpPr>
            <p:cNvPr id="10248" name="文本框 8200"/>
            <p:cNvSpPr txBox="1"/>
            <p:nvPr/>
          </p:nvSpPr>
          <p:spPr>
            <a:xfrm>
              <a:off x="158" y="862"/>
              <a:ext cx="1860" cy="447"/>
            </a:xfrm>
            <a:prstGeom prst="rect">
              <a:avLst/>
            </a:prstGeom>
            <a:solidFill>
              <a:srgbClr val="99CCFF"/>
            </a:solidFill>
            <a:ln w="19050" cap="sq" cmpd="sng">
              <a:solidFill>
                <a:srgbClr val="FF0000"/>
              </a:solidFill>
              <a:prstDash val="solid"/>
              <a:miter/>
              <a:headEnd type="none" w="med" len="med"/>
              <a:tailEnd type="none" w="med" len="med"/>
            </a:ln>
          </p:spPr>
          <p:txBody>
            <a:bodyPr anchor="t" anchorCtr="0">
              <a:spAutoFit/>
            </a:bodyPr>
            <a:p>
              <a:r>
                <a:rPr lang="en-US" altLang="zh-CN" sz="1500" b="1">
                  <a:solidFill>
                    <a:schemeClr val="tx1"/>
                  </a:solidFill>
                  <a:latin typeface="Times New Roman" panose="02020603050405020304" pitchFamily="2" charset="0"/>
                  <a:ea typeface="宋体" panose="02010600030101010101" pitchFamily="2" charset="-122"/>
                </a:rPr>
                <a:t>Declarations of </a:t>
              </a:r>
              <a:r>
                <a:rPr lang="en-US" altLang="zh-CN" sz="1500" b="1">
                  <a:solidFill>
                    <a:srgbClr val="FF0000"/>
                  </a:solidFill>
                  <a:latin typeface="Times New Roman" panose="02020603050405020304" pitchFamily="2" charset="0"/>
                  <a:ea typeface="宋体" panose="02010600030101010101" pitchFamily="2" charset="-122"/>
                </a:rPr>
                <a:t>wires</a:t>
              </a:r>
              <a:r>
                <a:rPr lang="en-US" altLang="zh-CN" sz="1500" b="1">
                  <a:solidFill>
                    <a:schemeClr val="tx1"/>
                  </a:solidFill>
                  <a:latin typeface="Times New Roman" panose="02020603050405020304" pitchFamily="2" charset="0"/>
                  <a:ea typeface="宋体" panose="02010600030101010101" pitchFamily="2" charset="-122"/>
                </a:rPr>
                <a:t>, </a:t>
              </a:r>
              <a:endParaRPr lang="en-US" altLang="zh-CN" sz="1500" b="1">
                <a:solidFill>
                  <a:schemeClr val="tx1"/>
                </a:solidFill>
                <a:latin typeface="Times New Roman" panose="02020603050405020304" pitchFamily="2" charset="0"/>
                <a:ea typeface="宋体" panose="02010600030101010101" pitchFamily="2" charset="-122"/>
              </a:endParaRPr>
            </a:p>
            <a:p>
              <a:r>
                <a:rPr lang="en-US" altLang="zh-CN" sz="1500" b="1">
                  <a:solidFill>
                    <a:srgbClr val="FF0000"/>
                  </a:solidFill>
                  <a:latin typeface="Times New Roman" panose="02020603050405020304" pitchFamily="2" charset="0"/>
                  <a:ea typeface="宋体" panose="02010600030101010101" pitchFamily="2" charset="-122"/>
                </a:rPr>
                <a:t>regs</a:t>
              </a:r>
              <a:r>
                <a:rPr lang="en-US" altLang="zh-CN" sz="1500" b="1">
                  <a:solidFill>
                    <a:schemeClr val="tx1"/>
                  </a:solidFill>
                  <a:latin typeface="Times New Roman" panose="02020603050405020304" pitchFamily="2" charset="0"/>
                  <a:ea typeface="宋体" panose="02010600030101010101" pitchFamily="2" charset="-122"/>
                </a:rPr>
                <a:t> and other variables</a:t>
              </a:r>
              <a:endParaRPr lang="en-US" altLang="zh-CN" sz="1500" b="1">
                <a:solidFill>
                  <a:schemeClr val="tx1"/>
                </a:solidFill>
                <a:latin typeface="Times New Roman" panose="02020603050405020304" pitchFamily="2" charset="0"/>
                <a:ea typeface="宋体" panose="02010600030101010101" pitchFamily="2" charset="-122"/>
              </a:endParaRPr>
            </a:p>
          </p:txBody>
        </p:sp>
        <p:sp>
          <p:nvSpPr>
            <p:cNvPr id="10249" name="文本框 8201"/>
            <p:cNvSpPr txBox="1"/>
            <p:nvPr/>
          </p:nvSpPr>
          <p:spPr>
            <a:xfrm>
              <a:off x="2109" y="862"/>
              <a:ext cx="1633" cy="447"/>
            </a:xfrm>
            <a:prstGeom prst="rect">
              <a:avLst/>
            </a:prstGeom>
            <a:solidFill>
              <a:srgbClr val="99CCFF"/>
            </a:solidFill>
            <a:ln w="19050" cap="sq" cmpd="sng">
              <a:solidFill>
                <a:srgbClr val="FF0000"/>
              </a:solidFill>
              <a:prstDash val="solid"/>
              <a:miter/>
              <a:headEnd type="none" w="med" len="med"/>
              <a:tailEnd type="none" w="med" len="med"/>
            </a:ln>
          </p:spPr>
          <p:txBody>
            <a:bodyPr anchor="t" anchorCtr="0">
              <a:spAutoFit/>
            </a:bodyPr>
            <a:p>
              <a:r>
                <a:rPr lang="en-US" altLang="zh-CN" sz="1500" b="1">
                  <a:solidFill>
                    <a:schemeClr val="tx1"/>
                  </a:solidFill>
                  <a:latin typeface="Times New Roman" panose="02020603050405020304" pitchFamily="2" charset="0"/>
                  <a:ea typeface="宋体" panose="02010600030101010101" pitchFamily="2" charset="-122"/>
                </a:rPr>
                <a:t>Data flow statements</a:t>
              </a:r>
              <a:endParaRPr lang="en-US" altLang="zh-CN" sz="1500" b="1">
                <a:solidFill>
                  <a:schemeClr val="tx1"/>
                </a:solidFill>
                <a:latin typeface="Times New Roman" panose="02020603050405020304" pitchFamily="2" charset="0"/>
                <a:ea typeface="宋体" panose="02010600030101010101" pitchFamily="2" charset="-122"/>
              </a:endParaRPr>
            </a:p>
            <a:p>
              <a:r>
                <a:rPr lang="en-US" altLang="zh-CN" sz="1500" b="1">
                  <a:solidFill>
                    <a:schemeClr val="tx1"/>
                  </a:solidFill>
                  <a:latin typeface="Times New Roman" panose="02020603050405020304" pitchFamily="2" charset="0"/>
                  <a:ea typeface="宋体" panose="02010600030101010101" pitchFamily="2" charset="-122"/>
                </a:rPr>
                <a:t>( </a:t>
              </a:r>
              <a:r>
                <a:rPr lang="en-US" altLang="zh-CN" sz="1500" b="1">
                  <a:solidFill>
                    <a:srgbClr val="FF0000"/>
                  </a:solidFill>
                  <a:latin typeface="Times New Roman" panose="02020603050405020304" pitchFamily="2" charset="0"/>
                  <a:ea typeface="宋体" panose="02010600030101010101" pitchFamily="2" charset="-122"/>
                </a:rPr>
                <a:t>assign</a:t>
              </a:r>
              <a:r>
                <a:rPr lang="en-US" altLang="zh-CN" sz="1500" b="1">
                  <a:solidFill>
                    <a:schemeClr val="tx1"/>
                  </a:solidFill>
                  <a:latin typeface="Times New Roman" panose="02020603050405020304" pitchFamily="2" charset="0"/>
                  <a:ea typeface="宋体" panose="02010600030101010101" pitchFamily="2" charset="-122"/>
                </a:rPr>
                <a:t> )</a:t>
              </a:r>
              <a:endParaRPr lang="en-US" altLang="zh-CN" sz="1500" b="1">
                <a:solidFill>
                  <a:schemeClr val="tx1"/>
                </a:solidFill>
                <a:latin typeface="Times New Roman" panose="02020603050405020304" pitchFamily="2" charset="0"/>
                <a:ea typeface="宋体" panose="02010600030101010101" pitchFamily="2" charset="-122"/>
              </a:endParaRPr>
            </a:p>
          </p:txBody>
        </p:sp>
        <p:sp>
          <p:nvSpPr>
            <p:cNvPr id="10250" name="文本框 8202"/>
            <p:cNvSpPr txBox="1"/>
            <p:nvPr/>
          </p:nvSpPr>
          <p:spPr>
            <a:xfrm>
              <a:off x="158" y="1951"/>
              <a:ext cx="3629" cy="447"/>
            </a:xfrm>
            <a:prstGeom prst="rect">
              <a:avLst/>
            </a:prstGeom>
            <a:solidFill>
              <a:srgbClr val="99CCFF"/>
            </a:solidFill>
            <a:ln w="19050" cap="sq" cmpd="sng">
              <a:solidFill>
                <a:srgbClr val="FF0000"/>
              </a:solidFill>
              <a:prstDash val="solid"/>
              <a:miter/>
              <a:headEnd type="none" w="med" len="med"/>
              <a:tailEnd type="none" w="med" len="med"/>
            </a:ln>
          </p:spPr>
          <p:txBody>
            <a:bodyPr anchor="t" anchorCtr="0">
              <a:spAutoFit/>
            </a:bodyPr>
            <a:p>
              <a:r>
                <a:rPr lang="en-US" altLang="zh-CN" sz="1500" b="1">
                  <a:solidFill>
                    <a:srgbClr val="FF0000"/>
                  </a:solidFill>
                  <a:latin typeface="Times New Roman" panose="02020603050405020304" pitchFamily="2" charset="0"/>
                  <a:ea typeface="宋体" panose="02010600030101010101" pitchFamily="2" charset="-122"/>
                </a:rPr>
                <a:t>Always</a:t>
              </a:r>
              <a:r>
                <a:rPr lang="en-US" altLang="zh-CN" sz="1500" b="1">
                  <a:solidFill>
                    <a:schemeClr val="tx1"/>
                  </a:solidFill>
                  <a:latin typeface="Times New Roman" panose="02020603050405020304" pitchFamily="2" charset="0"/>
                  <a:ea typeface="宋体" panose="02010600030101010101" pitchFamily="2" charset="-122"/>
                </a:rPr>
                <a:t> and </a:t>
              </a:r>
              <a:r>
                <a:rPr lang="en-US" altLang="zh-CN" sz="1500" b="1">
                  <a:solidFill>
                    <a:srgbClr val="FF0000"/>
                  </a:solidFill>
                  <a:latin typeface="Times New Roman" panose="02020603050405020304" pitchFamily="2" charset="0"/>
                  <a:ea typeface="宋体" panose="02010600030101010101" pitchFamily="2" charset="-122"/>
                </a:rPr>
                <a:t>initial</a:t>
              </a:r>
              <a:r>
                <a:rPr lang="en-US" altLang="zh-CN" sz="1500" b="1">
                  <a:solidFill>
                    <a:schemeClr val="tx1"/>
                  </a:solidFill>
                  <a:latin typeface="Times New Roman" panose="02020603050405020304" pitchFamily="2" charset="0"/>
                  <a:ea typeface="宋体" panose="02010600030101010101" pitchFamily="2" charset="-122"/>
                </a:rPr>
                <a:t> blocks,</a:t>
              </a:r>
              <a:endParaRPr lang="en-US" altLang="zh-CN" sz="1500" b="1">
                <a:solidFill>
                  <a:schemeClr val="tx1"/>
                </a:solidFill>
                <a:latin typeface="Times New Roman" panose="02020603050405020304" pitchFamily="2" charset="0"/>
                <a:ea typeface="宋体" panose="02010600030101010101" pitchFamily="2" charset="-122"/>
              </a:endParaRPr>
            </a:p>
            <a:p>
              <a:r>
                <a:rPr lang="en-US" altLang="zh-CN" sz="1500" b="1">
                  <a:solidFill>
                    <a:schemeClr val="tx1"/>
                  </a:solidFill>
                  <a:latin typeface="Times New Roman" panose="02020603050405020304" pitchFamily="2" charset="0"/>
                  <a:ea typeface="宋体" panose="02010600030101010101" pitchFamily="2" charset="-122"/>
                </a:rPr>
                <a:t>All behavioral statements go in these blocks.</a:t>
              </a:r>
              <a:endParaRPr lang="en-US" altLang="zh-CN" sz="1500" b="1">
                <a:solidFill>
                  <a:schemeClr val="tx1"/>
                </a:solidFill>
                <a:latin typeface="Times New Roman" panose="02020603050405020304" pitchFamily="2" charset="0"/>
                <a:ea typeface="宋体" panose="02010600030101010101" pitchFamily="2" charset="-122"/>
              </a:endParaRPr>
            </a:p>
          </p:txBody>
        </p:sp>
        <p:sp>
          <p:nvSpPr>
            <p:cNvPr id="10251" name="文本框 8203"/>
            <p:cNvSpPr txBox="1"/>
            <p:nvPr/>
          </p:nvSpPr>
          <p:spPr>
            <a:xfrm>
              <a:off x="158" y="1406"/>
              <a:ext cx="1724" cy="447"/>
            </a:xfrm>
            <a:prstGeom prst="rect">
              <a:avLst/>
            </a:prstGeom>
            <a:solidFill>
              <a:srgbClr val="99CCFF"/>
            </a:solidFill>
            <a:ln w="19050" cap="sq" cmpd="sng">
              <a:solidFill>
                <a:srgbClr val="FF0000"/>
              </a:solidFill>
              <a:prstDash val="solid"/>
              <a:miter/>
              <a:headEnd type="none" w="med" len="med"/>
              <a:tailEnd type="none" w="med" len="med"/>
            </a:ln>
          </p:spPr>
          <p:txBody>
            <a:bodyPr anchor="t" anchorCtr="0">
              <a:spAutoFit/>
            </a:bodyPr>
            <a:p>
              <a:r>
                <a:rPr lang="en-US" altLang="zh-CN" sz="1500" b="1">
                  <a:solidFill>
                    <a:schemeClr val="tx1"/>
                  </a:solidFill>
                  <a:latin typeface="Times New Roman" panose="02020603050405020304" pitchFamily="2" charset="0"/>
                  <a:ea typeface="宋体" panose="02010600030101010101" pitchFamily="2" charset="-122"/>
                </a:rPr>
                <a:t>Instantiation of lower level modules</a:t>
              </a:r>
              <a:endParaRPr lang="en-US" altLang="zh-CN" sz="1500" b="1">
                <a:solidFill>
                  <a:schemeClr val="tx1"/>
                </a:solidFill>
                <a:latin typeface="Times New Roman" panose="02020603050405020304" pitchFamily="2" charset="0"/>
                <a:ea typeface="宋体" panose="02010600030101010101" pitchFamily="2" charset="-122"/>
              </a:endParaRPr>
            </a:p>
          </p:txBody>
        </p:sp>
        <p:sp>
          <p:nvSpPr>
            <p:cNvPr id="10252" name="文本框 8204"/>
            <p:cNvSpPr txBox="1"/>
            <p:nvPr/>
          </p:nvSpPr>
          <p:spPr>
            <a:xfrm>
              <a:off x="2109" y="1452"/>
              <a:ext cx="1635" cy="260"/>
            </a:xfrm>
            <a:prstGeom prst="rect">
              <a:avLst/>
            </a:prstGeom>
            <a:solidFill>
              <a:srgbClr val="99CCFF"/>
            </a:solidFill>
            <a:ln w="19050" cap="sq" cmpd="sng">
              <a:solidFill>
                <a:srgbClr val="FF0000"/>
              </a:solidFill>
              <a:prstDash val="solid"/>
              <a:miter/>
              <a:headEnd type="none" w="med" len="med"/>
              <a:tailEnd type="none" w="med" len="med"/>
            </a:ln>
          </p:spPr>
          <p:txBody>
            <a:bodyPr anchor="t" anchorCtr="0">
              <a:spAutoFit/>
            </a:bodyPr>
            <a:p>
              <a:r>
                <a:rPr lang="en-US" altLang="zh-CN" sz="1500" b="1">
                  <a:solidFill>
                    <a:srgbClr val="FF0000"/>
                  </a:solidFill>
                  <a:latin typeface="Times New Roman" panose="02020603050405020304" pitchFamily="2" charset="0"/>
                  <a:ea typeface="宋体" panose="02010600030101010101" pitchFamily="2" charset="-122"/>
                </a:rPr>
                <a:t>Tasks</a:t>
              </a:r>
              <a:r>
                <a:rPr lang="en-US" altLang="zh-CN" sz="1500" b="1">
                  <a:solidFill>
                    <a:schemeClr val="tx1"/>
                  </a:solidFill>
                  <a:latin typeface="Times New Roman" panose="02020603050405020304" pitchFamily="2" charset="0"/>
                  <a:ea typeface="宋体" panose="02010600030101010101" pitchFamily="2" charset="-122"/>
                </a:rPr>
                <a:t> and </a:t>
              </a:r>
              <a:r>
                <a:rPr lang="en-US" altLang="zh-CN" sz="1500" b="1">
                  <a:solidFill>
                    <a:srgbClr val="FF0000"/>
                  </a:solidFill>
                  <a:latin typeface="Times New Roman" panose="02020603050405020304" pitchFamily="2" charset="0"/>
                  <a:ea typeface="宋体" panose="02010600030101010101" pitchFamily="2" charset="-122"/>
                </a:rPr>
                <a:t>functions</a:t>
              </a:r>
              <a:endParaRPr lang="en-US" altLang="zh-CN" sz="1500" b="1">
                <a:solidFill>
                  <a:srgbClr val="FF0000"/>
                </a:solidFill>
                <a:latin typeface="Times New Roman" panose="02020603050405020304" pitchFamily="2" charset="0"/>
                <a:ea typeface="宋体" panose="02010600030101010101" pitchFamily="2" charset="-122"/>
              </a:endParaRPr>
            </a:p>
          </p:txBody>
        </p:sp>
        <p:sp>
          <p:nvSpPr>
            <p:cNvPr id="10253" name="右大括号 8205"/>
            <p:cNvSpPr/>
            <p:nvPr/>
          </p:nvSpPr>
          <p:spPr>
            <a:xfrm>
              <a:off x="3878" y="862"/>
              <a:ext cx="181" cy="1531"/>
            </a:xfrm>
            <a:prstGeom prst="rightBrace">
              <a:avLst>
                <a:gd name="adj1" fmla="val 70213"/>
                <a:gd name="adj2" fmla="val 50000"/>
              </a:avLst>
            </a:prstGeom>
            <a:noFill/>
            <a:ln w="1905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title"/>
          </p:nvPr>
        </p:nvSpPr>
        <p:spPr/>
        <p:txBody>
          <a:bodyPr wrap="square" anchor="b" anchorCtr="0"/>
          <a:p>
            <a:r>
              <a:rPr lang="en-US" altLang="zh-CN"/>
              <a:t>Verilog </a:t>
            </a:r>
            <a:r>
              <a:rPr lang="zh-CN" altLang="zh-CN"/>
              <a:t>模块</a:t>
            </a:r>
            <a:endParaRPr lang="zh-CN" altLang="zh-CN"/>
          </a:p>
        </p:txBody>
      </p:sp>
      <p:sp>
        <p:nvSpPr>
          <p:cNvPr id="11266" name="Rectangle 3"/>
          <p:cNvSpPr>
            <a:spLocks noGrp="1"/>
          </p:cNvSpPr>
          <p:nvPr>
            <p:ph idx="1"/>
          </p:nvPr>
        </p:nvSpPr>
        <p:spPr>
          <a:xfrm>
            <a:off x="365867" y="771208"/>
            <a:ext cx="8531222" cy="4227768"/>
          </a:xfrm>
        </p:spPr>
        <p:txBody>
          <a:bodyPr wrap="square" anchor="t" anchorCtr="0"/>
          <a:p>
            <a:pPr>
              <a:buClr>
                <a:srgbClr val="000000"/>
              </a:buClr>
              <a:buFont typeface="Wingdings" panose="05000000000000000000" charset="0"/>
              <a:buChar char="Ø"/>
            </a:pPr>
            <a:r>
              <a:rPr lang="zh-CN" altLang="en-US" sz="1800"/>
              <a:t>在</a:t>
            </a:r>
            <a:r>
              <a:rPr lang="en-US" altLang="zh-CN" sz="1800"/>
              <a:t>Verilog</a:t>
            </a:r>
            <a:r>
              <a:rPr lang="zh-CN" altLang="en-US" sz="1800"/>
              <a:t>语言中，一个电路就是一个</a:t>
            </a:r>
            <a:r>
              <a:rPr lang="en-US" altLang="zh-CN" sz="1800" u="sng"/>
              <a:t>module</a:t>
            </a:r>
            <a:r>
              <a:rPr lang="zh-CN" altLang="en-US" sz="1800"/>
              <a:t>。</a:t>
            </a:r>
            <a:endParaRPr lang="zh-CN" altLang="en-US" sz="1800"/>
          </a:p>
        </p:txBody>
      </p:sp>
      <p:sp>
        <p:nvSpPr>
          <p:cNvPr id="9220" name="Rectangle 4"/>
          <p:cNvSpPr/>
          <p:nvPr/>
        </p:nvSpPr>
        <p:spPr>
          <a:xfrm>
            <a:off x="1044575" y="1738630"/>
            <a:ext cx="5657850" cy="2579370"/>
          </a:xfrm>
          <a:prstGeom prst="rect">
            <a:avLst/>
          </a:prstGeom>
          <a:noFill/>
          <a:ln w="9525">
            <a:noFill/>
          </a:ln>
        </p:spPr>
        <p:txBody>
          <a:bodyPr anchor="t" anchorCtr="0">
            <a:spAutoFit/>
          </a:bodyPr>
          <a:p>
            <a:pPr>
              <a:lnSpc>
                <a:spcPct val="90000"/>
              </a:lnSpc>
            </a:pPr>
            <a:r>
              <a:rPr lang="en-US" altLang="zh-CN" sz="1800" b="1">
                <a:solidFill>
                  <a:schemeClr val="tx1"/>
                </a:solidFill>
                <a:latin typeface="Times New Roman" panose="02020603050405020304" pitchFamily="2" charset="0"/>
                <a:ea typeface="宋体" panose="02010600030101010101" pitchFamily="2" charset="-122"/>
              </a:rPr>
              <a:t>module</a:t>
            </a:r>
            <a:r>
              <a:rPr lang="en-US" altLang="zh-CN" sz="1800">
                <a:solidFill>
                  <a:schemeClr val="tx1"/>
                </a:solidFill>
                <a:latin typeface="Times New Roman" panose="02020603050405020304" pitchFamily="2" charset="0"/>
                <a:ea typeface="宋体" panose="02010600030101010101" pitchFamily="2" charset="-122"/>
              </a:rPr>
              <a:t> decoder_2_to_4 (A, D) ;</a:t>
            </a:r>
            <a:endParaRPr lang="en-US" altLang="zh-CN" sz="1800">
              <a:solidFill>
                <a:schemeClr val="tx1"/>
              </a:solidFill>
              <a:latin typeface="Times New Roman" panose="02020603050405020304" pitchFamily="2" charset="0"/>
              <a:ea typeface="宋体" panose="02010600030101010101" pitchFamily="2" charset="-122"/>
            </a:endParaRPr>
          </a:p>
          <a:p>
            <a:pPr>
              <a:lnSpc>
                <a:spcPct val="90000"/>
              </a:lnSpc>
            </a:pPr>
            <a:endParaRPr lang="en-US" altLang="zh-CN" sz="1800">
              <a:solidFill>
                <a:schemeClr val="tx1"/>
              </a:solidFill>
              <a:latin typeface="Times New Roman" panose="02020603050405020304" pitchFamily="2" charset="0"/>
              <a:ea typeface="宋体" panose="02010600030101010101" pitchFamily="2" charset="-122"/>
            </a:endParaRPr>
          </a:p>
          <a:p>
            <a:pPr>
              <a:lnSpc>
                <a:spcPct val="90000"/>
              </a:lnSpc>
            </a:pPr>
            <a:r>
              <a:rPr lang="en-US" altLang="zh-CN" sz="1800" b="1">
                <a:solidFill>
                  <a:schemeClr val="tx1"/>
                </a:solidFill>
                <a:latin typeface="Times New Roman" panose="02020603050405020304" pitchFamily="2" charset="0"/>
                <a:ea typeface="宋体" panose="02010600030101010101" pitchFamily="2" charset="-122"/>
              </a:rPr>
              <a:t>input</a:t>
            </a:r>
            <a:r>
              <a:rPr lang="en-US" altLang="zh-CN" sz="1800">
                <a:solidFill>
                  <a:schemeClr val="tx1"/>
                </a:solidFill>
                <a:latin typeface="Times New Roman" panose="02020603050405020304" pitchFamily="2" charset="0"/>
                <a:ea typeface="宋体" panose="02010600030101010101" pitchFamily="2" charset="-122"/>
              </a:rPr>
              <a:t> [1:0] A ;</a:t>
            </a:r>
            <a:endParaRPr lang="en-US" altLang="zh-CN" sz="1800">
              <a:solidFill>
                <a:schemeClr val="tx1"/>
              </a:solidFill>
              <a:latin typeface="Times New Roman" panose="02020603050405020304" pitchFamily="2" charset="0"/>
              <a:ea typeface="宋体" panose="02010600030101010101" pitchFamily="2" charset="-122"/>
            </a:endParaRPr>
          </a:p>
          <a:p>
            <a:pPr>
              <a:lnSpc>
                <a:spcPct val="90000"/>
              </a:lnSpc>
            </a:pPr>
            <a:r>
              <a:rPr lang="en-US" altLang="zh-CN" sz="1800" b="1">
                <a:solidFill>
                  <a:schemeClr val="tx1"/>
                </a:solidFill>
                <a:latin typeface="Times New Roman" panose="02020603050405020304" pitchFamily="2" charset="0"/>
                <a:ea typeface="宋体" panose="02010600030101010101" pitchFamily="2" charset="-122"/>
              </a:rPr>
              <a:t>output</a:t>
            </a:r>
            <a:r>
              <a:rPr lang="en-US" altLang="zh-CN" sz="1800">
                <a:solidFill>
                  <a:schemeClr val="tx1"/>
                </a:solidFill>
                <a:latin typeface="Times New Roman" panose="02020603050405020304" pitchFamily="2" charset="0"/>
                <a:ea typeface="宋体" panose="02010600030101010101" pitchFamily="2" charset="-122"/>
              </a:rPr>
              <a:t> [3:0] D ;</a:t>
            </a:r>
            <a:endParaRPr lang="en-US" altLang="zh-CN" sz="1800">
              <a:solidFill>
                <a:schemeClr val="tx1"/>
              </a:solidFill>
              <a:latin typeface="Times New Roman" panose="02020603050405020304" pitchFamily="2" charset="0"/>
              <a:ea typeface="宋体" panose="02010600030101010101" pitchFamily="2" charset="-122"/>
            </a:endParaRPr>
          </a:p>
          <a:p>
            <a:pPr>
              <a:lnSpc>
                <a:spcPct val="90000"/>
              </a:lnSpc>
            </a:pPr>
            <a:endParaRPr lang="en-US" altLang="zh-CN" sz="1800">
              <a:solidFill>
                <a:schemeClr val="bg2"/>
              </a:solidFill>
              <a:latin typeface="Times New Roman" panose="02020603050405020304" pitchFamily="2" charset="0"/>
              <a:ea typeface="宋体" panose="02010600030101010101" pitchFamily="2" charset="-122"/>
            </a:endParaRPr>
          </a:p>
          <a:p>
            <a:pPr>
              <a:lnSpc>
                <a:spcPct val="90000"/>
              </a:lnSpc>
            </a:pPr>
            <a:r>
              <a:rPr lang="en-US" altLang="zh-CN" sz="1800" b="1">
                <a:solidFill>
                  <a:srgbClr val="3399FF"/>
                </a:solidFill>
                <a:latin typeface="Times New Roman" panose="02020603050405020304" pitchFamily="2" charset="0"/>
                <a:ea typeface="宋体" panose="02010600030101010101" pitchFamily="2" charset="-122"/>
              </a:rPr>
              <a:t>assign</a:t>
            </a:r>
            <a:r>
              <a:rPr lang="en-US" altLang="zh-CN" sz="1800">
                <a:solidFill>
                  <a:srgbClr val="3399FF"/>
                </a:solidFill>
                <a:latin typeface="Times New Roman" panose="02020603050405020304" pitchFamily="2" charset="0"/>
                <a:ea typeface="宋体" panose="02010600030101010101" pitchFamily="2" charset="-122"/>
              </a:rPr>
              <a:t> D =	   (A == 2'b00) ? 4'b0001 :</a:t>
            </a:r>
            <a:endParaRPr lang="en-US" altLang="zh-CN" sz="1800">
              <a:solidFill>
                <a:srgbClr val="3399FF"/>
              </a:solidFill>
              <a:latin typeface="Times New Roman" panose="02020603050405020304" pitchFamily="2" charset="0"/>
              <a:ea typeface="宋体" panose="02010600030101010101" pitchFamily="2" charset="-122"/>
            </a:endParaRPr>
          </a:p>
          <a:p>
            <a:pPr>
              <a:lnSpc>
                <a:spcPct val="90000"/>
              </a:lnSpc>
            </a:pPr>
            <a:r>
              <a:rPr lang="en-US" altLang="zh-CN" sz="1800">
                <a:solidFill>
                  <a:srgbClr val="3399FF"/>
                </a:solidFill>
                <a:latin typeface="Times New Roman" panose="02020603050405020304" pitchFamily="2" charset="0"/>
                <a:ea typeface="宋体" panose="02010600030101010101" pitchFamily="2" charset="-122"/>
              </a:rPr>
              <a:t>		   (A == 2'b01) ? 4'b0010 :</a:t>
            </a:r>
            <a:endParaRPr lang="en-US" altLang="zh-CN" sz="1800">
              <a:solidFill>
                <a:srgbClr val="3399FF"/>
              </a:solidFill>
              <a:latin typeface="Times New Roman" panose="02020603050405020304" pitchFamily="2" charset="0"/>
              <a:ea typeface="宋体" panose="02010600030101010101" pitchFamily="2" charset="-122"/>
            </a:endParaRPr>
          </a:p>
          <a:p>
            <a:pPr>
              <a:lnSpc>
                <a:spcPct val="90000"/>
              </a:lnSpc>
            </a:pPr>
            <a:r>
              <a:rPr lang="en-US" altLang="zh-CN" sz="1800">
                <a:solidFill>
                  <a:srgbClr val="3399FF"/>
                </a:solidFill>
                <a:latin typeface="Times New Roman" panose="02020603050405020304" pitchFamily="2" charset="0"/>
                <a:ea typeface="宋体" panose="02010600030101010101" pitchFamily="2" charset="-122"/>
              </a:rPr>
              <a:t>	   	   (A == 2'b10) ? 4'b0100 :</a:t>
            </a:r>
            <a:endParaRPr lang="en-US" altLang="zh-CN" sz="1800">
              <a:solidFill>
                <a:srgbClr val="3399FF"/>
              </a:solidFill>
              <a:latin typeface="Times New Roman" panose="02020603050405020304" pitchFamily="2" charset="0"/>
              <a:ea typeface="宋体" panose="02010600030101010101" pitchFamily="2" charset="-122"/>
            </a:endParaRPr>
          </a:p>
          <a:p>
            <a:pPr>
              <a:lnSpc>
                <a:spcPct val="90000"/>
              </a:lnSpc>
            </a:pPr>
            <a:r>
              <a:rPr lang="en-US" altLang="zh-CN" sz="1800">
                <a:solidFill>
                  <a:srgbClr val="3399FF"/>
                </a:solidFill>
                <a:latin typeface="Times New Roman" panose="02020603050405020304" pitchFamily="2" charset="0"/>
                <a:ea typeface="宋体" panose="02010600030101010101" pitchFamily="2" charset="-122"/>
              </a:rPr>
              <a:t>	 	   (A == 2'b11) ? 4'b1000 ;  </a:t>
            </a:r>
            <a:r>
              <a:rPr lang="en-US" altLang="zh-CN" sz="1800">
                <a:solidFill>
                  <a:schemeClr val="tx1"/>
                </a:solidFill>
                <a:latin typeface="Times New Roman" panose="02020603050405020304" pitchFamily="2" charset="0"/>
                <a:ea typeface="宋体" panose="02010600030101010101" pitchFamily="2" charset="-122"/>
              </a:rPr>
              <a:t>                       </a:t>
            </a:r>
            <a:endParaRPr lang="en-US" altLang="zh-CN" sz="1800">
              <a:solidFill>
                <a:schemeClr val="tx1"/>
              </a:solidFill>
              <a:latin typeface="Times New Roman" panose="02020603050405020304" pitchFamily="2" charset="0"/>
              <a:ea typeface="宋体" panose="02010600030101010101" pitchFamily="2" charset="-122"/>
            </a:endParaRPr>
          </a:p>
          <a:p>
            <a:pPr>
              <a:lnSpc>
                <a:spcPct val="90000"/>
              </a:lnSpc>
            </a:pPr>
            <a:r>
              <a:rPr lang="en-US" altLang="zh-CN" sz="1800" b="1">
                <a:solidFill>
                  <a:schemeClr val="tx1"/>
                </a:solidFill>
                <a:latin typeface="Times New Roman" panose="02020603050405020304" pitchFamily="2" charset="0"/>
                <a:ea typeface="宋体" panose="02010600030101010101" pitchFamily="2" charset="-122"/>
              </a:rPr>
              <a:t>endmodule</a:t>
            </a:r>
            <a:r>
              <a:rPr lang="en-US" altLang="zh-CN" sz="1800">
                <a:solidFill>
                  <a:schemeClr val="tx1"/>
                </a:solidFill>
                <a:latin typeface="Times New Roman" panose="02020603050405020304" pitchFamily="2" charset="0"/>
                <a:ea typeface="宋体" panose="02010600030101010101" pitchFamily="2" charset="-122"/>
              </a:rPr>
              <a:t> </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11268" name="Rectangle 5"/>
          <p:cNvSpPr/>
          <p:nvPr/>
        </p:nvSpPr>
        <p:spPr>
          <a:xfrm>
            <a:off x="6457950" y="2697163"/>
            <a:ext cx="1257300" cy="857250"/>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Decoder</a:t>
            </a:r>
            <a:endParaRPr lang="en-US" altLang="zh-CN" sz="1800">
              <a:solidFill>
                <a:schemeClr val="tx1"/>
              </a:solidFill>
              <a:latin typeface="Times New Roman" panose="02020603050405020304" pitchFamily="2" charset="0"/>
              <a:ea typeface="宋体" panose="02010600030101010101" pitchFamily="2" charset="-122"/>
            </a:endParaRPr>
          </a:p>
          <a:p>
            <a:pPr algn="ctr"/>
            <a:r>
              <a:rPr lang="en-US" altLang="zh-CN" sz="1800">
                <a:solidFill>
                  <a:schemeClr val="tx1"/>
                </a:solidFill>
                <a:latin typeface="Times New Roman" panose="02020603050405020304" pitchFamily="2" charset="0"/>
                <a:ea typeface="宋体" panose="02010600030101010101" pitchFamily="2" charset="-122"/>
              </a:rPr>
              <a:t>2-to-4</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11269" name="Line 6"/>
          <p:cNvSpPr/>
          <p:nvPr/>
        </p:nvSpPr>
        <p:spPr>
          <a:xfrm flipH="1">
            <a:off x="7115175" y="3554413"/>
            <a:ext cx="0" cy="457200"/>
          </a:xfrm>
          <a:prstGeom prst="line">
            <a:avLst/>
          </a:prstGeom>
          <a:ln w="25400" cap="flat" cmpd="sng">
            <a:solidFill>
              <a:schemeClr val="tx1"/>
            </a:solidFill>
            <a:prstDash val="solid"/>
            <a:round/>
            <a:headEnd type="none" w="med" len="med"/>
            <a:tailEnd type="triangle" w="lg" len="lg"/>
          </a:ln>
        </p:spPr>
        <p:txBody>
          <a:bodyPr anchor="t" anchorCtr="0"/>
          <a:p>
            <a:endParaRPr lang="zh-CN" altLang="en-US" sz="1800">
              <a:latin typeface="Arial" panose="020B0604020202020204" pitchFamily="34" charset="0"/>
              <a:ea typeface="宋体" panose="02010600030101010101" pitchFamily="2" charset="-122"/>
            </a:endParaRPr>
          </a:p>
        </p:txBody>
      </p:sp>
      <p:sp>
        <p:nvSpPr>
          <p:cNvPr id="11270" name="Text Box 7"/>
          <p:cNvSpPr txBox="1"/>
          <p:nvPr/>
        </p:nvSpPr>
        <p:spPr>
          <a:xfrm>
            <a:off x="6651625" y="1897063"/>
            <a:ext cx="792480" cy="368300"/>
          </a:xfrm>
          <a:prstGeom prst="rect">
            <a:avLst/>
          </a:prstGeom>
          <a:noFill/>
          <a:ln w="9525">
            <a:noFill/>
          </a:ln>
        </p:spPr>
        <p:txBody>
          <a:bodyPr wrap="none" anchor="t" anchorCtr="0">
            <a:spAutoFit/>
          </a:bodyPr>
          <a:p>
            <a:r>
              <a:rPr lang="en-US" altLang="zh-CN" sz="1800">
                <a:solidFill>
                  <a:schemeClr val="tx1"/>
                </a:solidFill>
                <a:latin typeface="Times New Roman" panose="02020603050405020304" pitchFamily="2" charset="0"/>
                <a:ea typeface="宋体" panose="02010600030101010101" pitchFamily="2" charset="-122"/>
              </a:rPr>
              <a:t>A[1:0]</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11271" name="Text Box 8"/>
          <p:cNvSpPr txBox="1"/>
          <p:nvPr/>
        </p:nvSpPr>
        <p:spPr>
          <a:xfrm>
            <a:off x="6713538" y="4011613"/>
            <a:ext cx="792480" cy="368300"/>
          </a:xfrm>
          <a:prstGeom prst="rect">
            <a:avLst/>
          </a:prstGeom>
          <a:noFill/>
          <a:ln w="9525">
            <a:noFill/>
          </a:ln>
        </p:spPr>
        <p:txBody>
          <a:bodyPr wrap="none" anchor="t" anchorCtr="0">
            <a:spAutoFit/>
          </a:bodyPr>
          <a:p>
            <a:r>
              <a:rPr lang="en-US" altLang="zh-CN" sz="1800">
                <a:solidFill>
                  <a:schemeClr val="tx1"/>
                </a:solidFill>
                <a:latin typeface="Times New Roman" panose="02020603050405020304" pitchFamily="2" charset="0"/>
                <a:ea typeface="宋体" panose="02010600030101010101" pitchFamily="2" charset="-122"/>
              </a:rPr>
              <a:t>D[3:0]</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11272" name="Text Box 9"/>
          <p:cNvSpPr txBox="1"/>
          <p:nvPr/>
        </p:nvSpPr>
        <p:spPr>
          <a:xfrm>
            <a:off x="6886575" y="2227263"/>
            <a:ext cx="278130" cy="321945"/>
          </a:xfrm>
          <a:prstGeom prst="rect">
            <a:avLst/>
          </a:prstGeom>
          <a:noFill/>
          <a:ln w="9525">
            <a:noFill/>
          </a:ln>
        </p:spPr>
        <p:txBody>
          <a:bodyPr wrap="none" anchor="t" anchorCtr="0">
            <a:spAutoFit/>
          </a:bodyPr>
          <a:p>
            <a:r>
              <a:rPr lang="en-US" altLang="zh-CN" sz="1500">
                <a:solidFill>
                  <a:schemeClr val="tx1"/>
                </a:solidFill>
                <a:latin typeface="Times New Roman" panose="02020603050405020304" pitchFamily="2" charset="0"/>
                <a:ea typeface="宋体" panose="02010600030101010101" pitchFamily="2" charset="-122"/>
              </a:rPr>
              <a:t>2</a:t>
            </a:r>
            <a:endParaRPr lang="en-US" altLang="zh-CN" sz="1500">
              <a:solidFill>
                <a:schemeClr val="tx1"/>
              </a:solidFill>
              <a:latin typeface="Times New Roman" panose="02020603050405020304" pitchFamily="2" charset="0"/>
              <a:ea typeface="宋体" panose="02010600030101010101" pitchFamily="2" charset="-122"/>
            </a:endParaRPr>
          </a:p>
        </p:txBody>
      </p:sp>
      <p:sp>
        <p:nvSpPr>
          <p:cNvPr id="11273" name="Line 10"/>
          <p:cNvSpPr/>
          <p:nvPr/>
        </p:nvSpPr>
        <p:spPr>
          <a:xfrm flipH="1">
            <a:off x="7053263" y="3638550"/>
            <a:ext cx="133350" cy="201613"/>
          </a:xfrm>
          <a:prstGeom prst="line">
            <a:avLst/>
          </a:prstGeom>
          <a:ln w="1905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11274" name="Text Box 11"/>
          <p:cNvSpPr txBox="1"/>
          <p:nvPr/>
        </p:nvSpPr>
        <p:spPr>
          <a:xfrm>
            <a:off x="6881813" y="3543300"/>
            <a:ext cx="278130" cy="321945"/>
          </a:xfrm>
          <a:prstGeom prst="rect">
            <a:avLst/>
          </a:prstGeom>
          <a:noFill/>
          <a:ln w="9525">
            <a:noFill/>
          </a:ln>
        </p:spPr>
        <p:txBody>
          <a:bodyPr wrap="none" anchor="t" anchorCtr="0">
            <a:spAutoFit/>
          </a:bodyPr>
          <a:p>
            <a:r>
              <a:rPr lang="en-US" altLang="zh-CN" sz="1500">
                <a:solidFill>
                  <a:schemeClr val="tx1"/>
                </a:solidFill>
                <a:latin typeface="Times New Roman" panose="02020603050405020304" pitchFamily="2" charset="0"/>
                <a:ea typeface="宋体" panose="02010600030101010101" pitchFamily="2" charset="-122"/>
              </a:rPr>
              <a:t>4</a:t>
            </a:r>
            <a:endParaRPr lang="en-US" altLang="zh-CN" sz="1500">
              <a:solidFill>
                <a:schemeClr val="tx1"/>
              </a:solidFill>
              <a:latin typeface="Times New Roman" panose="02020603050405020304" pitchFamily="2" charset="0"/>
              <a:ea typeface="宋体" panose="02010600030101010101" pitchFamily="2" charset="-122"/>
            </a:endParaRPr>
          </a:p>
        </p:txBody>
      </p:sp>
      <p:sp>
        <p:nvSpPr>
          <p:cNvPr id="11275" name="Line 12"/>
          <p:cNvSpPr/>
          <p:nvPr/>
        </p:nvSpPr>
        <p:spPr>
          <a:xfrm flipH="1">
            <a:off x="7119938" y="2239963"/>
            <a:ext cx="0" cy="457200"/>
          </a:xfrm>
          <a:prstGeom prst="line">
            <a:avLst/>
          </a:prstGeom>
          <a:ln w="25400" cap="flat" cmpd="sng">
            <a:solidFill>
              <a:schemeClr val="tx1"/>
            </a:solidFill>
            <a:prstDash val="solid"/>
            <a:round/>
            <a:headEnd type="none" w="med" len="med"/>
            <a:tailEnd type="triangle" w="lg" len="lg"/>
          </a:ln>
        </p:spPr>
        <p:txBody>
          <a:bodyPr anchor="t" anchorCtr="0"/>
          <a:p>
            <a:endParaRPr lang="zh-CN" altLang="en-US" sz="1800">
              <a:latin typeface="Arial" panose="020B0604020202020204" pitchFamily="34" charset="0"/>
              <a:ea typeface="宋体" panose="02010600030101010101" pitchFamily="2" charset="-122"/>
            </a:endParaRPr>
          </a:p>
        </p:txBody>
      </p:sp>
      <p:sp>
        <p:nvSpPr>
          <p:cNvPr id="11276" name="Line 13"/>
          <p:cNvSpPr/>
          <p:nvPr/>
        </p:nvSpPr>
        <p:spPr>
          <a:xfrm flipH="1">
            <a:off x="7058025" y="2324100"/>
            <a:ext cx="133350" cy="201613"/>
          </a:xfrm>
          <a:prstGeom prst="line">
            <a:avLst/>
          </a:prstGeom>
          <a:ln w="1905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pic>
        <p:nvPicPr>
          <p:cNvPr id="11278" name="图片 1"/>
          <p:cNvPicPr>
            <a:picLocks noChangeAspect="1"/>
          </p:cNvPicPr>
          <p:nvPr/>
        </p:nvPicPr>
        <p:blipFill>
          <a:blip r:embed="rId1"/>
          <a:stretch>
            <a:fillRect/>
          </a:stretch>
        </p:blipFill>
        <p:spPr>
          <a:xfrm>
            <a:off x="6461125" y="842963"/>
            <a:ext cx="1227138" cy="793750"/>
          </a:xfrm>
          <a:prstGeom prst="rect">
            <a:avLst/>
          </a:prstGeom>
          <a:noFill/>
          <a:ln w="9525">
            <a:noFill/>
          </a:ln>
        </p:spPr>
      </p:pic>
      <p:sp>
        <p:nvSpPr>
          <p:cNvPr id="2" name="Text Box 13"/>
          <p:cNvSpPr txBox="1"/>
          <p:nvPr/>
        </p:nvSpPr>
        <p:spPr>
          <a:xfrm>
            <a:off x="4407853" y="1441450"/>
            <a:ext cx="1439863" cy="506730"/>
          </a:xfrm>
          <a:prstGeom prst="rect">
            <a:avLst/>
          </a:prstGeom>
          <a:noFill/>
          <a:ln w="9525">
            <a:noFill/>
          </a:ln>
        </p:spPr>
        <p:txBody>
          <a:bodyPr anchor="t">
            <a:spAutoFit/>
          </a:bodyPr>
          <a:p>
            <a:r>
              <a:rPr lang="en-US" altLang="zh-CN" sz="1350" b="1" i="1" noProof="1">
                <a:solidFill>
                  <a:srgbClr val="3333FF"/>
                </a:solidFill>
                <a:latin typeface="Times New Roman" panose="02020603050405020304" pitchFamily="2" charset="0"/>
                <a:ea typeface="宋体" panose="02010600030101010101" pitchFamily="2" charset="-122"/>
                <a:cs typeface="+mn-cs"/>
              </a:rPr>
              <a:t>ports names of module</a:t>
            </a:r>
            <a:endParaRPr lang="en-US" altLang="zh-CN" sz="1350" b="1" i="1" noProof="1">
              <a:solidFill>
                <a:srgbClr val="3333FF"/>
              </a:solidFill>
              <a:latin typeface="Times New Roman" panose="02020603050405020304" pitchFamily="2" charset="0"/>
              <a:ea typeface="宋体" panose="02010600030101010101" pitchFamily="2" charset="-122"/>
            </a:endParaRPr>
          </a:p>
        </p:txBody>
      </p:sp>
      <p:sp>
        <p:nvSpPr>
          <p:cNvPr id="12301" name="Line 14"/>
          <p:cNvSpPr/>
          <p:nvPr/>
        </p:nvSpPr>
        <p:spPr>
          <a:xfrm flipH="1">
            <a:off x="3922078" y="1608773"/>
            <a:ext cx="342900" cy="171450"/>
          </a:xfrm>
          <a:prstGeom prst="line">
            <a:avLst/>
          </a:prstGeom>
          <a:ln w="25400" cap="flat" cmpd="sng">
            <a:solidFill>
              <a:srgbClr val="3333FF"/>
            </a:solidFill>
            <a:prstDash val="solid"/>
            <a:round/>
            <a:headEnd type="none" w="med" len="med"/>
            <a:tailEnd type="triangle" w="lg" len="lg"/>
          </a:ln>
        </p:spPr>
        <p:txBody>
          <a:bodyPr anchor="t" anchorCtr="0"/>
          <a:p>
            <a:endParaRPr lang="zh-CN" altLang="en-US" sz="1800">
              <a:latin typeface="Arial" panose="020B0604020202020204" pitchFamily="34" charset="0"/>
              <a:ea typeface="宋体" panose="02010600030101010101" pitchFamily="2" charset="-122"/>
            </a:endParaRPr>
          </a:p>
        </p:txBody>
      </p:sp>
      <p:sp>
        <p:nvSpPr>
          <p:cNvPr id="3" name="Text Box 15"/>
          <p:cNvSpPr txBox="1"/>
          <p:nvPr/>
        </p:nvSpPr>
        <p:spPr>
          <a:xfrm>
            <a:off x="2870518" y="1389698"/>
            <a:ext cx="1140460" cy="299085"/>
          </a:xfrm>
          <a:prstGeom prst="rect">
            <a:avLst/>
          </a:prstGeom>
          <a:noFill/>
          <a:ln w="9525">
            <a:noFill/>
          </a:ln>
        </p:spPr>
        <p:txBody>
          <a:bodyPr wrap="none" anchor="t">
            <a:spAutoFit/>
          </a:bodyPr>
          <a:p>
            <a:r>
              <a:rPr lang="en-US" altLang="zh-CN" sz="1350" b="1" i="1" noProof="1">
                <a:solidFill>
                  <a:srgbClr val="3333FF"/>
                </a:solidFill>
                <a:latin typeface="Times New Roman" panose="02020603050405020304" pitchFamily="2" charset="0"/>
                <a:ea typeface="宋体" panose="02010600030101010101" pitchFamily="2" charset="-122"/>
                <a:cs typeface="+mn-cs"/>
              </a:rPr>
              <a:t>module name</a:t>
            </a:r>
            <a:endParaRPr lang="en-US" altLang="zh-CN" sz="1350" b="1" i="1" noProof="1">
              <a:solidFill>
                <a:srgbClr val="3333FF"/>
              </a:solidFill>
              <a:latin typeface="Times New Roman" panose="02020603050405020304" pitchFamily="2" charset="0"/>
              <a:ea typeface="宋体" panose="02010600030101010101" pitchFamily="2" charset="-122"/>
            </a:endParaRPr>
          </a:p>
        </p:txBody>
      </p:sp>
      <p:sp>
        <p:nvSpPr>
          <p:cNvPr id="12303" name="Line 16"/>
          <p:cNvSpPr/>
          <p:nvPr/>
        </p:nvSpPr>
        <p:spPr>
          <a:xfrm flipH="1">
            <a:off x="2556510" y="1389698"/>
            <a:ext cx="171450" cy="457200"/>
          </a:xfrm>
          <a:prstGeom prst="line">
            <a:avLst/>
          </a:prstGeom>
          <a:ln w="25400" cap="flat" cmpd="sng">
            <a:solidFill>
              <a:srgbClr val="3333FF"/>
            </a:solidFill>
            <a:prstDash val="solid"/>
            <a:round/>
            <a:headEnd type="none" w="med" len="med"/>
            <a:tailEnd type="triangle" w="lg" len="lg"/>
          </a:ln>
        </p:spPr>
        <p:txBody>
          <a:bodyPr anchor="t" anchorCtr="0"/>
          <a:p>
            <a:endParaRPr lang="zh-CN" altLang="en-US" sz="1800">
              <a:latin typeface="Arial" panose="020B0604020202020204" pitchFamily="34" charset="0"/>
              <a:ea typeface="宋体" panose="02010600030101010101" pitchFamily="2" charset="-122"/>
            </a:endParaRPr>
          </a:p>
        </p:txBody>
      </p:sp>
      <p:sp>
        <p:nvSpPr>
          <p:cNvPr id="11280" name="Text Box 17"/>
          <p:cNvSpPr txBox="1"/>
          <p:nvPr/>
        </p:nvSpPr>
        <p:spPr>
          <a:xfrm>
            <a:off x="244475" y="2282825"/>
            <a:ext cx="800100" cy="506730"/>
          </a:xfrm>
          <a:prstGeom prst="rect">
            <a:avLst/>
          </a:prstGeom>
          <a:noFill/>
          <a:ln w="9525">
            <a:noFill/>
          </a:ln>
        </p:spPr>
        <p:txBody>
          <a:bodyPr anchor="t">
            <a:spAutoFit/>
          </a:bodyPr>
          <a:p>
            <a:r>
              <a:rPr lang="en-US" altLang="zh-CN" sz="1350" b="1" i="1" noProof="1">
                <a:solidFill>
                  <a:srgbClr val="3333FF"/>
                </a:solidFill>
                <a:latin typeface="Times New Roman" panose="02020603050405020304" pitchFamily="2" charset="0"/>
                <a:ea typeface="宋体" panose="02010600030101010101" pitchFamily="2" charset="-122"/>
                <a:cs typeface="+mn-cs"/>
              </a:rPr>
              <a:t>port types</a:t>
            </a:r>
            <a:endParaRPr lang="en-US" altLang="zh-CN" sz="1350" b="1" i="1" noProof="1">
              <a:solidFill>
                <a:srgbClr val="3333FF"/>
              </a:solidFill>
              <a:latin typeface="Times New Roman" panose="02020603050405020304" pitchFamily="2" charset="0"/>
              <a:ea typeface="宋体" panose="02010600030101010101" pitchFamily="2" charset="-122"/>
            </a:endParaRPr>
          </a:p>
        </p:txBody>
      </p:sp>
      <p:sp>
        <p:nvSpPr>
          <p:cNvPr id="12305" name="Line 18"/>
          <p:cNvSpPr/>
          <p:nvPr/>
        </p:nvSpPr>
        <p:spPr>
          <a:xfrm>
            <a:off x="756285" y="2531428"/>
            <a:ext cx="228600" cy="0"/>
          </a:xfrm>
          <a:prstGeom prst="line">
            <a:avLst/>
          </a:prstGeom>
          <a:ln w="25400" cap="flat" cmpd="sng">
            <a:solidFill>
              <a:srgbClr val="3333FF"/>
            </a:solidFill>
            <a:prstDash val="solid"/>
            <a:round/>
            <a:headEnd type="none" w="med" len="med"/>
            <a:tailEnd type="triangle" w="lg" len="lg"/>
          </a:ln>
        </p:spPr>
        <p:txBody>
          <a:bodyPr anchor="t" anchorCtr="0"/>
          <a:p>
            <a:endParaRPr lang="zh-CN" altLang="en-US" sz="1800">
              <a:latin typeface="Arial" panose="020B0604020202020204" pitchFamily="34" charset="0"/>
              <a:ea typeface="宋体" panose="02010600030101010101" pitchFamily="2" charset="-122"/>
            </a:endParaRPr>
          </a:p>
        </p:txBody>
      </p:sp>
      <p:sp>
        <p:nvSpPr>
          <p:cNvPr id="11282" name="Text Box 19"/>
          <p:cNvSpPr txBox="1"/>
          <p:nvPr/>
        </p:nvSpPr>
        <p:spPr>
          <a:xfrm>
            <a:off x="2987675" y="2282508"/>
            <a:ext cx="800100" cy="506730"/>
          </a:xfrm>
          <a:prstGeom prst="rect">
            <a:avLst/>
          </a:prstGeom>
          <a:noFill/>
          <a:ln w="9525">
            <a:noFill/>
          </a:ln>
        </p:spPr>
        <p:txBody>
          <a:bodyPr anchor="t">
            <a:spAutoFit/>
          </a:bodyPr>
          <a:p>
            <a:r>
              <a:rPr lang="en-US" altLang="zh-CN" sz="1350" b="1" i="1" noProof="1">
                <a:solidFill>
                  <a:srgbClr val="3333FF"/>
                </a:solidFill>
                <a:latin typeface="Times New Roman" panose="02020603050405020304" pitchFamily="2" charset="0"/>
                <a:ea typeface="宋体" panose="02010600030101010101" pitchFamily="2" charset="-122"/>
                <a:cs typeface="+mn-cs"/>
              </a:rPr>
              <a:t>port sizes</a:t>
            </a:r>
            <a:endParaRPr lang="en-US" altLang="zh-CN" sz="1350" b="1" i="1" noProof="1">
              <a:solidFill>
                <a:srgbClr val="3333FF"/>
              </a:solidFill>
              <a:latin typeface="Times New Roman" panose="02020603050405020304" pitchFamily="2" charset="0"/>
              <a:ea typeface="宋体" panose="02010600030101010101" pitchFamily="2" charset="-122"/>
            </a:endParaRPr>
          </a:p>
        </p:txBody>
      </p:sp>
      <p:sp>
        <p:nvSpPr>
          <p:cNvPr id="12307" name="Freeform 20"/>
          <p:cNvSpPr/>
          <p:nvPr/>
        </p:nvSpPr>
        <p:spPr>
          <a:xfrm>
            <a:off x="2013585" y="2067878"/>
            <a:ext cx="857250" cy="342900"/>
          </a:xfrm>
          <a:custGeom>
            <a:avLst/>
            <a:gdLst/>
            <a:ahLst/>
            <a:cxnLst>
              <a:cxn ang="0">
                <a:pos x="2147483647" y="2147483647"/>
              </a:cxn>
              <a:cxn ang="0">
                <a:pos x="2147483647" y="2147483647"/>
              </a:cxn>
              <a:cxn ang="0">
                <a:pos x="0" y="2147483647"/>
              </a:cxn>
            </a:cxnLst>
            <a:pathLst>
              <a:path w="720" h="208">
                <a:moveTo>
                  <a:pt x="720" y="208"/>
                </a:moveTo>
                <a:cubicBezTo>
                  <a:pt x="588" y="120"/>
                  <a:pt x="456" y="32"/>
                  <a:pt x="336" y="16"/>
                </a:cubicBezTo>
                <a:cubicBezTo>
                  <a:pt x="216" y="0"/>
                  <a:pt x="108" y="56"/>
                  <a:pt x="0" y="112"/>
                </a:cubicBezTo>
              </a:path>
            </a:pathLst>
          </a:custGeom>
          <a:noFill/>
          <a:ln w="25400" cap="flat" cmpd="sng">
            <a:solidFill>
              <a:srgbClr val="3333FF"/>
            </a:solidFill>
            <a:prstDash val="solid"/>
            <a:round/>
            <a:headEnd type="none" w="med" len="med"/>
            <a:tailEnd type="triangle" w="lg" len="lg"/>
          </a:ln>
        </p:spPr>
        <p:txBody>
          <a:bodyPr/>
          <a:p>
            <a:endParaRPr lang="zh-CN" altLang="en-US"/>
          </a:p>
        </p:txBody>
      </p:sp>
      <p:sp>
        <p:nvSpPr>
          <p:cNvPr id="12308" name="Freeform 21"/>
          <p:cNvSpPr/>
          <p:nvPr/>
        </p:nvSpPr>
        <p:spPr>
          <a:xfrm flipV="1">
            <a:off x="2013585" y="2697163"/>
            <a:ext cx="857250" cy="247650"/>
          </a:xfrm>
          <a:custGeom>
            <a:avLst/>
            <a:gdLst/>
            <a:ahLst/>
            <a:cxnLst>
              <a:cxn ang="0">
                <a:pos x="2147483647" y="2147483647"/>
              </a:cxn>
              <a:cxn ang="0">
                <a:pos x="2147483647" y="2147483647"/>
              </a:cxn>
              <a:cxn ang="0">
                <a:pos x="0" y="2147483647"/>
              </a:cxn>
            </a:cxnLst>
            <a:pathLst>
              <a:path w="720" h="208">
                <a:moveTo>
                  <a:pt x="720" y="208"/>
                </a:moveTo>
                <a:cubicBezTo>
                  <a:pt x="588" y="120"/>
                  <a:pt x="456" y="32"/>
                  <a:pt x="336" y="16"/>
                </a:cubicBezTo>
                <a:cubicBezTo>
                  <a:pt x="216" y="0"/>
                  <a:pt x="108" y="56"/>
                  <a:pt x="0" y="112"/>
                </a:cubicBezTo>
              </a:path>
            </a:pathLst>
          </a:custGeom>
          <a:noFill/>
          <a:ln w="25400" cap="flat" cmpd="sng">
            <a:solidFill>
              <a:srgbClr val="3333FF"/>
            </a:solidFill>
            <a:prstDash val="solid"/>
            <a:round/>
            <a:headEnd type="none" w="med" len="med"/>
            <a:tailEnd type="triangle" w="lg" len="lg"/>
          </a:ln>
        </p:spPr>
        <p:txBody>
          <a:bodyPr/>
          <a:p>
            <a:endParaRPr lang="zh-CN" altLang="en-US"/>
          </a:p>
        </p:txBody>
      </p:sp>
      <p:sp>
        <p:nvSpPr>
          <p:cNvPr id="11285" name="Text Box 22"/>
          <p:cNvSpPr txBox="1"/>
          <p:nvPr/>
        </p:nvSpPr>
        <p:spPr>
          <a:xfrm>
            <a:off x="5759450" y="3301683"/>
            <a:ext cx="1028700" cy="506730"/>
          </a:xfrm>
          <a:prstGeom prst="rect">
            <a:avLst/>
          </a:prstGeom>
          <a:noFill/>
          <a:ln w="9525">
            <a:noFill/>
          </a:ln>
        </p:spPr>
        <p:txBody>
          <a:bodyPr anchor="t">
            <a:spAutoFit/>
          </a:bodyPr>
          <a:p>
            <a:r>
              <a:rPr lang="en-US" altLang="zh-CN" sz="1350" b="1" i="1" noProof="1">
                <a:solidFill>
                  <a:srgbClr val="3333FF"/>
                </a:solidFill>
                <a:latin typeface="Times New Roman" panose="02020603050405020304" pitchFamily="2" charset="0"/>
                <a:ea typeface="宋体" panose="02010600030101010101" pitchFamily="2" charset="-122"/>
                <a:cs typeface="+mn-cs"/>
              </a:rPr>
              <a:t>module contents</a:t>
            </a:r>
            <a:endParaRPr lang="en-US" altLang="zh-CN" sz="1350" b="1" i="1" noProof="1">
              <a:solidFill>
                <a:srgbClr val="3333FF"/>
              </a:solidFill>
              <a:latin typeface="Times New Roman" panose="02020603050405020304" pitchFamily="2" charset="0"/>
              <a:ea typeface="宋体" panose="02010600030101010101" pitchFamily="2" charset="-122"/>
            </a:endParaRPr>
          </a:p>
        </p:txBody>
      </p:sp>
      <p:sp>
        <p:nvSpPr>
          <p:cNvPr id="11286" name="AutoShape 23"/>
          <p:cNvSpPr/>
          <p:nvPr/>
        </p:nvSpPr>
        <p:spPr>
          <a:xfrm>
            <a:off x="5436870" y="3012123"/>
            <a:ext cx="228600" cy="1085850"/>
          </a:xfrm>
          <a:prstGeom prst="rightBrace">
            <a:avLst>
              <a:gd name="adj1" fmla="val 39451"/>
              <a:gd name="adj2" fmla="val 50000"/>
            </a:avLst>
          </a:prstGeom>
          <a:noFill/>
          <a:ln w="25400" cap="flat" cmpd="sng">
            <a:solidFill>
              <a:srgbClr val="3333FF"/>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Times New Roman" panose="02020603050405020304" pitchFamily="2" charset="0"/>
              <a:ea typeface="宋体" panose="02010600030101010101" pitchFamily="2" charset="-122"/>
            </a:endParaRPr>
          </a:p>
        </p:txBody>
      </p:sp>
      <p:sp>
        <p:nvSpPr>
          <p:cNvPr id="11287" name="Text Box 24"/>
          <p:cNvSpPr txBox="1"/>
          <p:nvPr/>
        </p:nvSpPr>
        <p:spPr>
          <a:xfrm>
            <a:off x="2987993" y="4226878"/>
            <a:ext cx="1654810" cy="299085"/>
          </a:xfrm>
          <a:prstGeom prst="rect">
            <a:avLst/>
          </a:prstGeom>
          <a:noFill/>
          <a:ln w="9525">
            <a:noFill/>
          </a:ln>
        </p:spPr>
        <p:txBody>
          <a:bodyPr wrap="none" anchor="t">
            <a:spAutoFit/>
          </a:bodyPr>
          <a:p>
            <a:r>
              <a:rPr lang="en-US" altLang="zh-CN" sz="1350" b="1" i="1" noProof="1">
                <a:solidFill>
                  <a:srgbClr val="3333FF"/>
                </a:solidFill>
                <a:latin typeface="Times New Roman" panose="02020603050405020304" pitchFamily="2" charset="0"/>
                <a:ea typeface="宋体" panose="02010600030101010101" pitchFamily="2" charset="-122"/>
                <a:cs typeface="+mn-cs"/>
              </a:rPr>
              <a:t>keywords underlined</a:t>
            </a:r>
            <a:endParaRPr lang="en-US" altLang="zh-CN" sz="1350" b="1" i="1" noProof="1">
              <a:solidFill>
                <a:srgbClr val="3333FF"/>
              </a:solidFill>
              <a:latin typeface="Times New Roman" panose="02020603050405020304" pitchFamily="2" charset="0"/>
              <a:ea typeface="宋体" panose="02010600030101010101" pitchFamily="2" charset="-122"/>
            </a:endParaRPr>
          </a:p>
        </p:txBody>
      </p:sp>
      <p:sp>
        <p:nvSpPr>
          <p:cNvPr id="12312" name="Line 25"/>
          <p:cNvSpPr/>
          <p:nvPr/>
        </p:nvSpPr>
        <p:spPr>
          <a:xfrm flipH="1" flipV="1">
            <a:off x="2340610" y="4226878"/>
            <a:ext cx="514350" cy="171450"/>
          </a:xfrm>
          <a:prstGeom prst="line">
            <a:avLst/>
          </a:prstGeom>
          <a:ln w="25400" cap="flat" cmpd="sng">
            <a:solidFill>
              <a:srgbClr val="3333FF"/>
            </a:solidFill>
            <a:prstDash val="solid"/>
            <a:round/>
            <a:headEnd type="none" w="med" len="med"/>
            <a:tailEnd type="triangle" w="lg" len="lg"/>
          </a:ln>
        </p:spPr>
        <p:txBody>
          <a:bodyPr anchor="t" anchorCtr="0"/>
          <a:p>
            <a:endParaRPr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303"/>
                                        </p:tgtEl>
                                        <p:attrNameLst>
                                          <p:attrName>style.visibility</p:attrName>
                                        </p:attrNameLst>
                                      </p:cBhvr>
                                      <p:to>
                                        <p:strVal val="visible"/>
                                      </p:to>
                                    </p:set>
                                    <p:anim calcmode="lin" valueType="num">
                                      <p:cBhvr additive="base">
                                        <p:cTn id="11" dur="500" fill="hold"/>
                                        <p:tgtEl>
                                          <p:spTgt spid="12303"/>
                                        </p:tgtEl>
                                        <p:attrNameLst>
                                          <p:attrName>ppt_x</p:attrName>
                                        </p:attrNameLst>
                                      </p:cBhvr>
                                      <p:tavLst>
                                        <p:tav tm="0">
                                          <p:val>
                                            <p:strVal val="#ppt_x"/>
                                          </p:val>
                                        </p:tav>
                                        <p:tav tm="100000">
                                          <p:val>
                                            <p:strVal val="#ppt_x"/>
                                          </p:val>
                                        </p:tav>
                                      </p:tavLst>
                                    </p:anim>
                                    <p:anim calcmode="lin" valueType="num">
                                      <p:cBhvr additive="base">
                                        <p:cTn id="12" dur="500" fill="hold"/>
                                        <p:tgtEl>
                                          <p:spTgt spid="1230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287"/>
                                        </p:tgtEl>
                                        <p:attrNameLst>
                                          <p:attrName>style.visibility</p:attrName>
                                        </p:attrNameLst>
                                      </p:cBhvr>
                                      <p:to>
                                        <p:strVal val="visible"/>
                                      </p:to>
                                    </p:set>
                                    <p:anim calcmode="lin" valueType="num">
                                      <p:cBhvr additive="base">
                                        <p:cTn id="15" dur="500" fill="hold"/>
                                        <p:tgtEl>
                                          <p:spTgt spid="11287"/>
                                        </p:tgtEl>
                                        <p:attrNameLst>
                                          <p:attrName>ppt_x</p:attrName>
                                        </p:attrNameLst>
                                      </p:cBhvr>
                                      <p:tavLst>
                                        <p:tav tm="0">
                                          <p:val>
                                            <p:strVal val="#ppt_x"/>
                                          </p:val>
                                        </p:tav>
                                        <p:tav tm="100000">
                                          <p:val>
                                            <p:strVal val="#ppt_x"/>
                                          </p:val>
                                        </p:tav>
                                      </p:tavLst>
                                    </p:anim>
                                    <p:anim calcmode="lin" valueType="num">
                                      <p:cBhvr additive="base">
                                        <p:cTn id="16" dur="500" fill="hold"/>
                                        <p:tgtEl>
                                          <p:spTgt spid="1128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312"/>
                                        </p:tgtEl>
                                        <p:attrNameLst>
                                          <p:attrName>style.visibility</p:attrName>
                                        </p:attrNameLst>
                                      </p:cBhvr>
                                      <p:to>
                                        <p:strVal val="visible"/>
                                      </p:to>
                                    </p:set>
                                    <p:anim calcmode="lin" valueType="num">
                                      <p:cBhvr additive="base">
                                        <p:cTn id="19" dur="500" fill="hold"/>
                                        <p:tgtEl>
                                          <p:spTgt spid="12312"/>
                                        </p:tgtEl>
                                        <p:attrNameLst>
                                          <p:attrName>ppt_x</p:attrName>
                                        </p:attrNameLst>
                                      </p:cBhvr>
                                      <p:tavLst>
                                        <p:tav tm="0">
                                          <p:val>
                                            <p:strVal val="#ppt_x"/>
                                          </p:val>
                                        </p:tav>
                                        <p:tav tm="100000">
                                          <p:val>
                                            <p:strVal val="#ppt_x"/>
                                          </p:val>
                                        </p:tav>
                                      </p:tavLst>
                                    </p:anim>
                                    <p:anim calcmode="lin" valueType="num">
                                      <p:cBhvr additive="base">
                                        <p:cTn id="20" dur="500" fill="hold"/>
                                        <p:tgtEl>
                                          <p:spTgt spid="123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301"/>
                                        </p:tgtEl>
                                        <p:attrNameLst>
                                          <p:attrName>style.visibility</p:attrName>
                                        </p:attrNameLst>
                                      </p:cBhvr>
                                      <p:to>
                                        <p:strVal val="visible"/>
                                      </p:to>
                                    </p:set>
                                    <p:anim calcmode="lin" valueType="num">
                                      <p:cBhvr additive="base">
                                        <p:cTn id="25" dur="500" fill="hold"/>
                                        <p:tgtEl>
                                          <p:spTgt spid="12301"/>
                                        </p:tgtEl>
                                        <p:attrNameLst>
                                          <p:attrName>ppt_x</p:attrName>
                                        </p:attrNameLst>
                                      </p:cBhvr>
                                      <p:tavLst>
                                        <p:tav tm="0">
                                          <p:val>
                                            <p:strVal val="#ppt_x"/>
                                          </p:val>
                                        </p:tav>
                                        <p:tav tm="100000">
                                          <p:val>
                                            <p:strVal val="#ppt_x"/>
                                          </p:val>
                                        </p:tav>
                                      </p:tavLst>
                                    </p:anim>
                                    <p:anim calcmode="lin" valueType="num">
                                      <p:cBhvr additive="base">
                                        <p:cTn id="26" dur="500" fill="hold"/>
                                        <p:tgtEl>
                                          <p:spTgt spid="1230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280"/>
                                        </p:tgtEl>
                                        <p:attrNameLst>
                                          <p:attrName>style.visibility</p:attrName>
                                        </p:attrNameLst>
                                      </p:cBhvr>
                                      <p:to>
                                        <p:strVal val="visible"/>
                                      </p:to>
                                    </p:set>
                                    <p:anim calcmode="lin" valueType="num">
                                      <p:cBhvr additive="base">
                                        <p:cTn id="35" dur="500" fill="hold"/>
                                        <p:tgtEl>
                                          <p:spTgt spid="11280"/>
                                        </p:tgtEl>
                                        <p:attrNameLst>
                                          <p:attrName>ppt_x</p:attrName>
                                        </p:attrNameLst>
                                      </p:cBhvr>
                                      <p:tavLst>
                                        <p:tav tm="0">
                                          <p:val>
                                            <p:strVal val="#ppt_x"/>
                                          </p:val>
                                        </p:tav>
                                        <p:tav tm="100000">
                                          <p:val>
                                            <p:strVal val="#ppt_x"/>
                                          </p:val>
                                        </p:tav>
                                      </p:tavLst>
                                    </p:anim>
                                    <p:anim calcmode="lin" valueType="num">
                                      <p:cBhvr additive="base">
                                        <p:cTn id="36" dur="500" fill="hold"/>
                                        <p:tgtEl>
                                          <p:spTgt spid="1128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305"/>
                                        </p:tgtEl>
                                        <p:attrNameLst>
                                          <p:attrName>style.visibility</p:attrName>
                                        </p:attrNameLst>
                                      </p:cBhvr>
                                      <p:to>
                                        <p:strVal val="visible"/>
                                      </p:to>
                                    </p:set>
                                    <p:anim calcmode="lin" valueType="num">
                                      <p:cBhvr additive="base">
                                        <p:cTn id="39" dur="500" fill="hold"/>
                                        <p:tgtEl>
                                          <p:spTgt spid="12305"/>
                                        </p:tgtEl>
                                        <p:attrNameLst>
                                          <p:attrName>ppt_x</p:attrName>
                                        </p:attrNameLst>
                                      </p:cBhvr>
                                      <p:tavLst>
                                        <p:tav tm="0">
                                          <p:val>
                                            <p:strVal val="#ppt_x"/>
                                          </p:val>
                                        </p:tav>
                                        <p:tav tm="100000">
                                          <p:val>
                                            <p:strVal val="#ppt_x"/>
                                          </p:val>
                                        </p:tav>
                                      </p:tavLst>
                                    </p:anim>
                                    <p:anim calcmode="lin" valueType="num">
                                      <p:cBhvr additive="base">
                                        <p:cTn id="40" dur="500" fill="hold"/>
                                        <p:tgtEl>
                                          <p:spTgt spid="1230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307"/>
                                        </p:tgtEl>
                                        <p:attrNameLst>
                                          <p:attrName>style.visibility</p:attrName>
                                        </p:attrNameLst>
                                      </p:cBhvr>
                                      <p:to>
                                        <p:strVal val="visible"/>
                                      </p:to>
                                    </p:set>
                                    <p:anim calcmode="lin" valueType="num">
                                      <p:cBhvr additive="base">
                                        <p:cTn id="43" dur="500" fill="hold"/>
                                        <p:tgtEl>
                                          <p:spTgt spid="12307"/>
                                        </p:tgtEl>
                                        <p:attrNameLst>
                                          <p:attrName>ppt_x</p:attrName>
                                        </p:attrNameLst>
                                      </p:cBhvr>
                                      <p:tavLst>
                                        <p:tav tm="0">
                                          <p:val>
                                            <p:strVal val="#ppt_x"/>
                                          </p:val>
                                        </p:tav>
                                        <p:tav tm="100000">
                                          <p:val>
                                            <p:strVal val="#ppt_x"/>
                                          </p:val>
                                        </p:tav>
                                      </p:tavLst>
                                    </p:anim>
                                    <p:anim calcmode="lin" valueType="num">
                                      <p:cBhvr additive="base">
                                        <p:cTn id="44" dur="500" fill="hold"/>
                                        <p:tgtEl>
                                          <p:spTgt spid="1230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308"/>
                                        </p:tgtEl>
                                        <p:attrNameLst>
                                          <p:attrName>style.visibility</p:attrName>
                                        </p:attrNameLst>
                                      </p:cBhvr>
                                      <p:to>
                                        <p:strVal val="visible"/>
                                      </p:to>
                                    </p:set>
                                    <p:anim calcmode="lin" valueType="num">
                                      <p:cBhvr additive="base">
                                        <p:cTn id="47" dur="500" fill="hold"/>
                                        <p:tgtEl>
                                          <p:spTgt spid="12308"/>
                                        </p:tgtEl>
                                        <p:attrNameLst>
                                          <p:attrName>ppt_x</p:attrName>
                                        </p:attrNameLst>
                                      </p:cBhvr>
                                      <p:tavLst>
                                        <p:tav tm="0">
                                          <p:val>
                                            <p:strVal val="#ppt_x"/>
                                          </p:val>
                                        </p:tav>
                                        <p:tav tm="100000">
                                          <p:val>
                                            <p:strVal val="#ppt_x"/>
                                          </p:val>
                                        </p:tav>
                                      </p:tavLst>
                                    </p:anim>
                                    <p:anim calcmode="lin" valueType="num">
                                      <p:cBhvr additive="base">
                                        <p:cTn id="48" dur="500" fill="hold"/>
                                        <p:tgtEl>
                                          <p:spTgt spid="1230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282"/>
                                        </p:tgtEl>
                                        <p:attrNameLst>
                                          <p:attrName>style.visibility</p:attrName>
                                        </p:attrNameLst>
                                      </p:cBhvr>
                                      <p:to>
                                        <p:strVal val="visible"/>
                                      </p:to>
                                    </p:set>
                                    <p:anim calcmode="lin" valueType="num">
                                      <p:cBhvr additive="base">
                                        <p:cTn id="51" dur="500" fill="hold"/>
                                        <p:tgtEl>
                                          <p:spTgt spid="11282"/>
                                        </p:tgtEl>
                                        <p:attrNameLst>
                                          <p:attrName>ppt_x</p:attrName>
                                        </p:attrNameLst>
                                      </p:cBhvr>
                                      <p:tavLst>
                                        <p:tav tm="0">
                                          <p:val>
                                            <p:strVal val="#ppt_x"/>
                                          </p:val>
                                        </p:tav>
                                        <p:tav tm="100000">
                                          <p:val>
                                            <p:strVal val="#ppt_x"/>
                                          </p:val>
                                        </p:tav>
                                      </p:tavLst>
                                    </p:anim>
                                    <p:anim calcmode="lin" valueType="num">
                                      <p:cBhvr additive="base">
                                        <p:cTn id="52" dur="500" fill="hold"/>
                                        <p:tgtEl>
                                          <p:spTgt spid="1128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1286"/>
                                        </p:tgtEl>
                                        <p:attrNameLst>
                                          <p:attrName>style.visibility</p:attrName>
                                        </p:attrNameLst>
                                      </p:cBhvr>
                                      <p:to>
                                        <p:strVal val="visible"/>
                                      </p:to>
                                    </p:set>
                                    <p:anim calcmode="lin" valueType="num">
                                      <p:cBhvr additive="base">
                                        <p:cTn id="57" dur="500" fill="hold"/>
                                        <p:tgtEl>
                                          <p:spTgt spid="11286"/>
                                        </p:tgtEl>
                                        <p:attrNameLst>
                                          <p:attrName>ppt_x</p:attrName>
                                        </p:attrNameLst>
                                      </p:cBhvr>
                                      <p:tavLst>
                                        <p:tav tm="0">
                                          <p:val>
                                            <p:strVal val="#ppt_x"/>
                                          </p:val>
                                        </p:tav>
                                        <p:tav tm="100000">
                                          <p:val>
                                            <p:strVal val="#ppt_x"/>
                                          </p:val>
                                        </p:tav>
                                      </p:tavLst>
                                    </p:anim>
                                    <p:anim calcmode="lin" valueType="num">
                                      <p:cBhvr additive="base">
                                        <p:cTn id="58" dur="500" fill="hold"/>
                                        <p:tgtEl>
                                          <p:spTgt spid="1128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285"/>
                                        </p:tgtEl>
                                        <p:attrNameLst>
                                          <p:attrName>style.visibility</p:attrName>
                                        </p:attrNameLst>
                                      </p:cBhvr>
                                      <p:to>
                                        <p:strVal val="visible"/>
                                      </p:to>
                                    </p:set>
                                    <p:anim calcmode="lin" valueType="num">
                                      <p:cBhvr additive="base">
                                        <p:cTn id="61" dur="500" fill="hold"/>
                                        <p:tgtEl>
                                          <p:spTgt spid="11285"/>
                                        </p:tgtEl>
                                        <p:attrNameLst>
                                          <p:attrName>ppt_x</p:attrName>
                                        </p:attrNameLst>
                                      </p:cBhvr>
                                      <p:tavLst>
                                        <p:tav tm="0">
                                          <p:val>
                                            <p:strVal val="#ppt_x"/>
                                          </p:val>
                                        </p:tav>
                                        <p:tav tm="100000">
                                          <p:val>
                                            <p:strVal val="#ppt_x"/>
                                          </p:val>
                                        </p:tav>
                                      </p:tavLst>
                                    </p:anim>
                                    <p:anim calcmode="lin" valueType="num">
                                      <p:cBhvr additive="base">
                                        <p:cTn id="62" dur="500" fill="hold"/>
                                        <p:tgtEl>
                                          <p:spTgt spid="112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287" grpId="0"/>
      <p:bldP spid="2" grpId="0"/>
      <p:bldP spid="11280" grpId="0"/>
      <p:bldP spid="12307" grpId="0" animBg="1"/>
      <p:bldP spid="12308" grpId="0" animBg="1"/>
      <p:bldP spid="11282" grpId="0"/>
      <p:bldP spid="11286" grpId="0" animBg="1"/>
      <p:bldP spid="1128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p:txBody>
          <a:bodyPr wrap="square" anchor="b" anchorCtr="0"/>
          <a:p>
            <a:r>
              <a:rPr lang="en-US" altLang="zh-CN">
                <a:sym typeface="+mn-ea"/>
              </a:rPr>
              <a:t>Verilog </a:t>
            </a:r>
            <a:r>
              <a:rPr lang="zh-CN" altLang="zh-CN">
                <a:sym typeface="+mn-ea"/>
              </a:rPr>
              <a:t>模块</a:t>
            </a:r>
            <a:endParaRPr lang="zh-CN" altLang="en-US"/>
          </a:p>
        </p:txBody>
      </p:sp>
      <p:sp>
        <p:nvSpPr>
          <p:cNvPr id="10242" name="Rectangle 3"/>
          <p:cNvSpPr>
            <a:spLocks noGrp="1"/>
          </p:cNvSpPr>
          <p:nvPr>
            <p:ph idx="1"/>
          </p:nvPr>
        </p:nvSpPr>
        <p:spPr>
          <a:xfrm>
            <a:off x="365867" y="771208"/>
            <a:ext cx="8531222" cy="4227768"/>
          </a:xfrm>
          <a:ln>
            <a:miter/>
          </a:ln>
        </p:spPr>
        <p:txBody>
          <a:bodyPr wrap="square" anchor="t">
            <a:noAutofit/>
          </a:bodyPr>
          <a:p>
            <a:pPr marR="0" lvl="0" algn="l" defTabSz="914400" rtl="0" eaLnBrk="1" fontAlgn="base" latinLnBrk="0" hangingPunct="1">
              <a:lnSpc>
                <a:spcPct val="150000"/>
              </a:lnSpc>
              <a:spcBef>
                <a:spcPct val="20000"/>
              </a:spcBef>
              <a:spcAft>
                <a:spcPct val="0"/>
              </a:spcAft>
              <a:buClr>
                <a:srgbClr val="000000"/>
              </a:buClr>
              <a:buSzTx/>
              <a:buFont typeface="Wingdings" panose="05000000000000000000" charset="0"/>
              <a:buChar char="Ø"/>
            </a:pPr>
            <a:r>
              <a:rPr kumimoji="0" lang="en-US" altLang="zh-CN" sz="1800" b="0" i="0" u="none" strike="noStrike" kern="1200" cap="none" spc="0" normalizeH="0" baseline="0" noProof="1">
                <a:solidFill>
                  <a:schemeClr val="tx1"/>
                </a:solidFill>
                <a:cs typeface="微软雅黑" panose="020B0503020204020204" charset="-122"/>
              </a:rPr>
              <a:t>Verilog</a:t>
            </a:r>
            <a:r>
              <a:rPr kumimoji="0" lang="zh-CN" altLang="en-US" sz="1800" b="0" i="0" u="none" strike="noStrike" kern="1200" cap="none" spc="0" normalizeH="0" baseline="0" noProof="1">
                <a:solidFill>
                  <a:schemeClr val="tx1"/>
                </a:solidFill>
                <a:cs typeface="微软雅黑" panose="020B0503020204020204" charset="-122"/>
              </a:rPr>
              <a:t>语言的关键词不能用作模块名，（例如：</a:t>
            </a:r>
            <a:r>
              <a:rPr kumimoji="0" lang="en-US" altLang="zh-CN" sz="1800" b="0" i="0" u="none" strike="noStrike" kern="1200" cap="none" spc="0" normalizeH="0" baseline="0" noProof="1">
                <a:solidFill>
                  <a:schemeClr val="tx1"/>
                </a:solidFill>
                <a:cs typeface="微软雅黑" panose="020B0503020204020204" charset="-122"/>
              </a:rPr>
              <a:t>module/port/signal </a:t>
            </a:r>
            <a:r>
              <a:rPr kumimoji="0" lang="zh-CN" altLang="en-US" sz="1800" b="0" i="0" u="none" strike="noStrike" kern="1200" cap="none" spc="0" normalizeH="0" baseline="0" noProof="1">
                <a:solidFill>
                  <a:schemeClr val="tx1"/>
                </a:solidFill>
                <a:cs typeface="微软雅黑" panose="020B0503020204020204" charset="-122"/>
              </a:rPr>
              <a:t>等）</a:t>
            </a:r>
            <a:endParaRPr kumimoji="0" lang="zh-CN" altLang="en-US" sz="1800" b="0" i="0" u="none" strike="noStrike" kern="1200" cap="none" spc="0" normalizeH="0" baseline="0" noProof="1">
              <a:solidFill>
                <a:schemeClr val="tx1"/>
              </a:solidFill>
              <a:cs typeface="微软雅黑" panose="020B0503020204020204" charset="-122"/>
            </a:endParaRPr>
          </a:p>
          <a:p>
            <a:pPr marL="742950" marR="0" lvl="1" indent="-285750" algn="l" defTabSz="914400" rtl="0" eaLnBrk="1" fontAlgn="base" latinLnBrk="0" hangingPunct="1">
              <a:lnSpc>
                <a:spcPct val="150000"/>
              </a:lnSpc>
              <a:spcBef>
                <a:spcPct val="20000"/>
              </a:spcBef>
              <a:spcAft>
                <a:spcPct val="0"/>
              </a:spcAft>
              <a:buClr>
                <a:srgbClr val="000000"/>
              </a:buClr>
              <a:buSzTx/>
              <a:buFont typeface="Arial" panose="020B0604020202020204" pitchFamily="34" charset="0"/>
              <a:buChar char="•"/>
            </a:pPr>
            <a:r>
              <a:rPr kumimoji="0" lang="en-US" altLang="zh-CN" sz="1600" b="0" i="0" u="none" strike="noStrike" kern="1200" cap="none" spc="0" normalizeH="0" baseline="0" noProof="1">
                <a:solidFill>
                  <a:schemeClr val="tx1"/>
                </a:solidFill>
                <a:cs typeface="微软雅黑" panose="020B0503020204020204" charset="-122"/>
              </a:rPr>
              <a:t>Choose a </a:t>
            </a:r>
            <a:r>
              <a:rPr kumimoji="0" lang="en-US" altLang="zh-CN" sz="1600" b="0" u="none" strike="noStrike" kern="1200" cap="none" spc="0" normalizeH="0" baseline="0" noProof="1">
                <a:solidFill>
                  <a:srgbClr val="FF0000"/>
                </a:solidFill>
                <a:cs typeface="微软雅黑" panose="020B0503020204020204" charset="-122"/>
              </a:rPr>
              <a:t>descriptive </a:t>
            </a:r>
            <a:r>
              <a:rPr kumimoji="0" lang="en-US" altLang="zh-CN" sz="1600" b="0" i="0" u="none" strike="noStrike" kern="1200" cap="none" spc="0" normalizeH="0" baseline="0" noProof="1">
                <a:solidFill>
                  <a:schemeClr val="tx1"/>
                </a:solidFill>
                <a:cs typeface="微软雅黑" panose="020B0503020204020204" charset="-122"/>
              </a:rPr>
              <a:t> module name</a:t>
            </a:r>
            <a:endParaRPr kumimoji="0" lang="en-US" altLang="zh-CN" sz="1600" b="0" i="0" u="none" strike="noStrike" kern="1200" cap="none" spc="0" normalizeH="0" baseline="0" noProof="1">
              <a:solidFill>
                <a:schemeClr val="tx1"/>
              </a:solidFill>
              <a:cs typeface="微软雅黑" panose="020B0503020204020204" charset="-122"/>
            </a:endParaRPr>
          </a:p>
          <a:p>
            <a:pPr marR="0" lvl="0" algn="l" defTabSz="914400" rtl="0" eaLnBrk="1" fontAlgn="base" latinLnBrk="0" hangingPunct="1">
              <a:lnSpc>
                <a:spcPct val="150000"/>
              </a:lnSpc>
              <a:spcBef>
                <a:spcPct val="20000"/>
              </a:spcBef>
              <a:spcAft>
                <a:spcPct val="0"/>
              </a:spcAft>
              <a:buClr>
                <a:srgbClr val="000000"/>
              </a:buClr>
              <a:buSzTx/>
              <a:buFont typeface="Wingdings" panose="05000000000000000000" charset="0"/>
              <a:buChar char="Ø"/>
            </a:pPr>
            <a:r>
              <a:rPr kumimoji="0" lang="zh-CN" altLang="en-US" sz="1800" b="0" i="0" u="none" strike="noStrike" kern="1200" cap="none" spc="0" normalizeH="0" baseline="0" noProof="1">
                <a:solidFill>
                  <a:schemeClr val="tx1"/>
                </a:solidFill>
                <a:cs typeface="微软雅黑" panose="020B0503020204020204" charset="-122"/>
              </a:rPr>
              <a:t>定义模块的端口（</a:t>
            </a:r>
            <a:r>
              <a:rPr kumimoji="0" lang="en-US" altLang="zh-CN" sz="1800" b="0" i="0" u="none" strike="noStrike" kern="1200" cap="none" spc="0" normalizeH="0" baseline="0" noProof="1">
                <a:solidFill>
                  <a:schemeClr val="tx1"/>
                </a:solidFill>
                <a:cs typeface="微软雅黑" panose="020B0503020204020204" charset="-122"/>
              </a:rPr>
              <a:t>connectivity</a:t>
            </a:r>
            <a:r>
              <a:rPr kumimoji="0" lang="zh-CN" altLang="en-US" sz="1800" b="0" i="0" u="none" strike="noStrike" kern="1200" cap="none" spc="0" normalizeH="0" baseline="0" noProof="1">
                <a:solidFill>
                  <a:schemeClr val="tx1"/>
                </a:solidFill>
                <a:cs typeface="微软雅黑" panose="020B0503020204020204" charset="-122"/>
              </a:rPr>
              <a:t>）</a:t>
            </a:r>
            <a:endParaRPr kumimoji="0" lang="en-US" altLang="zh-CN" sz="1800" b="0" i="0" u="none" strike="noStrike" kern="1200" cap="none" spc="0" normalizeH="0" baseline="0" noProof="1">
              <a:solidFill>
                <a:schemeClr val="tx1"/>
              </a:solidFill>
              <a:cs typeface="微软雅黑" panose="020B0503020204020204" charset="-122"/>
            </a:endParaRPr>
          </a:p>
          <a:p>
            <a:pPr marR="0" lvl="0" algn="l" defTabSz="914400" rtl="0" eaLnBrk="1" fontAlgn="base" latinLnBrk="0" hangingPunct="1">
              <a:lnSpc>
                <a:spcPct val="150000"/>
              </a:lnSpc>
              <a:spcBef>
                <a:spcPct val="20000"/>
              </a:spcBef>
              <a:spcAft>
                <a:spcPct val="0"/>
              </a:spcAft>
              <a:buClr>
                <a:srgbClr val="000000"/>
              </a:buClr>
              <a:buSzTx/>
              <a:buFont typeface="Wingdings" panose="05000000000000000000" charset="0"/>
              <a:buChar char="Ø"/>
            </a:pPr>
            <a:r>
              <a:rPr kumimoji="0" lang="zh-CN" altLang="en-US" sz="1800" b="0" i="0" u="none" strike="noStrike" kern="1200" cap="none" spc="0" normalizeH="0" baseline="0" noProof="1">
                <a:solidFill>
                  <a:schemeClr val="tx1"/>
                </a:solidFill>
                <a:cs typeface="微软雅黑" panose="020B0503020204020204" charset="-122"/>
              </a:rPr>
              <a:t>定义模块内部连接到端口的信号类型</a:t>
            </a:r>
            <a:endParaRPr kumimoji="0" lang="en-US" altLang="zh-CN" sz="1800" b="0" i="0" u="none" strike="noStrike" kern="1200" cap="none" spc="0" normalizeH="0" baseline="0" noProof="1">
              <a:solidFill>
                <a:schemeClr val="tx1"/>
              </a:solidFill>
              <a:cs typeface="微软雅黑" panose="020B0503020204020204" charset="-122"/>
            </a:endParaRPr>
          </a:p>
          <a:p>
            <a:pPr marL="742950" marR="0" lvl="1" indent="-285750" algn="l" defTabSz="914400" rtl="0" eaLnBrk="1" fontAlgn="base" latinLnBrk="0" hangingPunct="1">
              <a:lnSpc>
                <a:spcPct val="150000"/>
              </a:lnSpc>
              <a:spcBef>
                <a:spcPct val="20000"/>
              </a:spcBef>
              <a:buClr>
                <a:srgbClr val="000000"/>
              </a:buClr>
              <a:buSzTx/>
              <a:buFont typeface="Arial" panose="020B0604020202020204" pitchFamily="34" charset="0"/>
              <a:buChar char="•"/>
            </a:pPr>
            <a:r>
              <a:rPr kumimoji="0" lang="en-US" altLang="zh-CN" sz="1600" b="0" i="0" u="none" strike="noStrike" kern="1200" cap="none" spc="0" normalizeH="0" baseline="0" noProof="1">
                <a:solidFill>
                  <a:schemeClr val="tx1"/>
                </a:solidFill>
                <a:cs typeface="微软雅黑" panose="020B0503020204020204" charset="-122"/>
              </a:rPr>
              <a:t>Choose </a:t>
            </a:r>
            <a:r>
              <a:rPr kumimoji="0" lang="en-US" altLang="zh-CN" sz="1600" b="0" u="none" strike="noStrike" kern="1200" cap="none" spc="0" normalizeH="0" baseline="0" noProof="1">
                <a:solidFill>
                  <a:srgbClr val="FF0000"/>
                </a:solidFill>
                <a:cs typeface="微软雅黑" panose="020B0503020204020204" charset="-122"/>
              </a:rPr>
              <a:t>descriptive</a:t>
            </a:r>
            <a:r>
              <a:rPr kumimoji="0" lang="en-US" altLang="zh-CN" sz="1600" b="0" i="0" u="none" strike="noStrike" kern="1200" cap="none" spc="0" normalizeH="0" baseline="0" noProof="1">
                <a:solidFill>
                  <a:schemeClr val="tx1"/>
                </a:solidFill>
                <a:cs typeface="微软雅黑" panose="020B0503020204020204" charset="-122"/>
              </a:rPr>
              <a:t>  signal names</a:t>
            </a:r>
            <a:endParaRPr kumimoji="0" lang="en-US" altLang="zh-CN" sz="1600" b="0" i="0" u="none" strike="noStrike" kern="1200" cap="none" spc="0" normalizeH="0" baseline="0" noProof="1">
              <a:solidFill>
                <a:schemeClr val="tx1"/>
              </a:solidFill>
              <a:cs typeface="微软雅黑" panose="020B0503020204020204" charset="-122"/>
            </a:endParaRPr>
          </a:p>
          <a:p>
            <a:pPr marR="0" lvl="0" algn="l" defTabSz="914400" rtl="0" eaLnBrk="1" fontAlgn="base" latinLnBrk="0" hangingPunct="1">
              <a:lnSpc>
                <a:spcPct val="150000"/>
              </a:lnSpc>
              <a:spcBef>
                <a:spcPct val="20000"/>
              </a:spcBef>
              <a:spcAft>
                <a:spcPct val="0"/>
              </a:spcAft>
              <a:buClr>
                <a:srgbClr val="000000"/>
              </a:buClr>
              <a:buSzTx/>
              <a:buFont typeface="Wingdings" panose="05000000000000000000" charset="0"/>
              <a:buChar char="Ø"/>
            </a:pPr>
            <a:r>
              <a:rPr kumimoji="0" lang="zh-CN" altLang="en-US" sz="1800" b="0" i="0" u="none" strike="noStrike" kern="1200" cap="none" spc="0" normalizeH="0" baseline="0" noProof="1">
                <a:solidFill>
                  <a:schemeClr val="tx1"/>
                </a:solidFill>
                <a:cs typeface="微软雅黑" panose="020B0503020204020204" charset="-122"/>
              </a:rPr>
              <a:t>定义内部信号</a:t>
            </a:r>
            <a:endParaRPr kumimoji="0" lang="en-US" altLang="zh-CN" sz="1800" b="0" i="0" u="none" strike="noStrike" kern="1200" cap="none" spc="0" normalizeH="0" baseline="0" noProof="1">
              <a:solidFill>
                <a:schemeClr val="tx1"/>
              </a:solidFill>
              <a:cs typeface="微软雅黑" panose="020B0503020204020204" charset="-122"/>
            </a:endParaRPr>
          </a:p>
          <a:p>
            <a:pPr marR="0" lvl="0" algn="l" defTabSz="914400" rtl="0" eaLnBrk="1" fontAlgn="base" latinLnBrk="0" hangingPunct="1">
              <a:lnSpc>
                <a:spcPct val="150000"/>
              </a:lnSpc>
              <a:spcBef>
                <a:spcPct val="20000"/>
              </a:spcBef>
              <a:spcAft>
                <a:spcPct val="0"/>
              </a:spcAft>
              <a:buClr>
                <a:srgbClr val="000000"/>
              </a:buClr>
              <a:buSzTx/>
              <a:buFont typeface="Wingdings" panose="05000000000000000000" charset="0"/>
              <a:buChar char="Ø"/>
            </a:pPr>
            <a:r>
              <a:rPr kumimoji="0" lang="zh-CN" altLang="en-US" sz="1800" b="0" i="0" u="none" strike="noStrike" kern="1200" cap="none" spc="0" normalizeH="0" baseline="0" noProof="1">
                <a:solidFill>
                  <a:schemeClr val="tx1"/>
                </a:solidFill>
                <a:cs typeface="微软雅黑" panose="020B0503020204020204" charset="-122"/>
              </a:rPr>
              <a:t>描述模块内部实现的功能（</a:t>
            </a:r>
            <a:r>
              <a:rPr kumimoji="0" lang="en-US" altLang="zh-CN" sz="1800" b="0" i="0" u="none" strike="noStrike" kern="1200" cap="none" spc="0" normalizeH="0" baseline="0" noProof="1">
                <a:solidFill>
                  <a:schemeClr val="tx1"/>
                </a:solidFill>
                <a:cs typeface="微软雅黑" panose="020B0503020204020204" charset="-122"/>
              </a:rPr>
              <a:t> functionality</a:t>
            </a:r>
            <a:r>
              <a:rPr kumimoji="0" lang="zh-CN" altLang="en-US" sz="1800" b="0" i="0" u="none" strike="noStrike" kern="1200" cap="none" spc="0" normalizeH="0" baseline="0" noProof="1">
                <a:solidFill>
                  <a:schemeClr val="tx1"/>
                </a:solidFill>
                <a:cs typeface="微软雅黑" panose="020B0503020204020204" charset="-122"/>
              </a:rPr>
              <a:t>）</a:t>
            </a:r>
            <a:endParaRPr kumimoji="0" lang="zh-CN" altLang="en-US" sz="1800" b="0" i="0" u="none" strike="noStrike" kern="1200" cap="none" spc="0" normalizeH="0" baseline="0" noProof="1">
              <a:solidFill>
                <a:schemeClr val="tx1"/>
              </a:solidFill>
              <a:cs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anchor="b" anchorCtr="0"/>
          <a:p>
            <a:r>
              <a:rPr lang="zh-CN" altLang="en-US"/>
              <a:t>定义端口</a:t>
            </a:r>
            <a:endParaRPr lang="en-US" altLang="zh-CN"/>
          </a:p>
        </p:txBody>
      </p:sp>
      <p:sp>
        <p:nvSpPr>
          <p:cNvPr id="13314" name="Rectangle 3"/>
          <p:cNvSpPr>
            <a:spLocks noGrp="1"/>
          </p:cNvSpPr>
          <p:nvPr>
            <p:ph idx="1"/>
          </p:nvPr>
        </p:nvSpPr>
        <p:spPr/>
        <p:txBody>
          <a:bodyPr wrap="square" anchor="t">
            <a:noAutofit/>
          </a:bodyPr>
          <a:p>
            <a:pPr marR="0" algn="l" defTabSz="685800" rtl="0" eaLnBrk="1" fontAlgn="base" latinLnBrk="0" hangingPunct="1">
              <a:lnSpc>
                <a:spcPct val="150000"/>
              </a:lnSpc>
              <a:spcBef>
                <a:spcPct val="15000"/>
              </a:spcBef>
              <a:spcAft>
                <a:spcPct val="0"/>
              </a:spcAft>
              <a:buClr>
                <a:srgbClr val="000000"/>
              </a:buClr>
              <a:buSzTx/>
              <a:buFont typeface="Wingdings" panose="05000000000000000000" charset="0"/>
              <a:buChar char="Ø"/>
            </a:pPr>
            <a:r>
              <a:rPr kumimoji="0" lang="zh-CN" altLang="en-US" sz="1800" b="0" i="0" u="none" strike="noStrike" kern="1200" cap="none" spc="0" normalizeH="0" baseline="0" noProof="1">
                <a:solidFill>
                  <a:schemeClr val="tx1"/>
                </a:solidFill>
                <a:cs typeface="微软雅黑" panose="020B0503020204020204" charset="-122"/>
              </a:rPr>
              <a:t>每个端口都会连接一个信号（</a:t>
            </a:r>
            <a:r>
              <a:rPr kumimoji="0" lang="en-US" altLang="zh-CN" sz="1800" b="0" i="0" u="none" strike="noStrike" kern="1200" cap="none" spc="0" normalizeH="0" baseline="0" noProof="1">
                <a:solidFill>
                  <a:schemeClr val="tx1"/>
                </a:solidFill>
                <a:cs typeface="微软雅黑" panose="020B0503020204020204" charset="-122"/>
              </a:rPr>
              <a:t>Signal</a:t>
            </a:r>
            <a:r>
              <a:rPr kumimoji="0" lang="zh-CN" altLang="en-US" sz="1800" b="0" i="0" u="none" strike="noStrike" kern="1200" cap="none" spc="0" normalizeH="0" baseline="0" noProof="1">
                <a:solidFill>
                  <a:schemeClr val="tx1"/>
                </a:solidFill>
                <a:cs typeface="微软雅黑" panose="020B0503020204020204" charset="-122"/>
              </a:rPr>
              <a:t>）</a:t>
            </a:r>
            <a:endParaRPr kumimoji="0" lang="en-US" altLang="zh-CN" sz="1800" b="0" i="0" u="none" strike="noStrike" kern="1200" cap="none" spc="0" normalizeH="0" baseline="0" noProof="1">
              <a:solidFill>
                <a:schemeClr val="tx1"/>
              </a:solidFill>
              <a:cs typeface="微软雅黑" panose="020B0503020204020204" charset="-122"/>
            </a:endParaRPr>
          </a:p>
          <a:p>
            <a:pPr marR="0" algn="l" defTabSz="685800" rtl="0" eaLnBrk="1" fontAlgn="base" latinLnBrk="0" hangingPunct="1">
              <a:lnSpc>
                <a:spcPct val="150000"/>
              </a:lnSpc>
              <a:spcBef>
                <a:spcPct val="15000"/>
              </a:spcBef>
              <a:spcAft>
                <a:spcPct val="0"/>
              </a:spcAft>
              <a:buClr>
                <a:srgbClr val="000000"/>
              </a:buClr>
              <a:buSzTx/>
              <a:buFont typeface="Wingdings" panose="05000000000000000000" charset="0"/>
              <a:buChar char="Ø"/>
            </a:pPr>
            <a:r>
              <a:rPr kumimoji="0" lang="zh-CN" altLang="en-US" sz="1800" b="0" i="0" u="none" strike="noStrike" kern="1200" cap="none" spc="0" normalizeH="0" baseline="0" noProof="1">
                <a:solidFill>
                  <a:schemeClr val="tx1"/>
                </a:solidFill>
                <a:cs typeface="微软雅黑" panose="020B0503020204020204" charset="-122"/>
              </a:rPr>
              <a:t>申明端口的类型</a:t>
            </a:r>
            <a:endParaRPr kumimoji="0" lang="zh-CN" altLang="en-US" sz="1800" b="0" i="0" u="none" strike="noStrike" kern="1200" cap="none" spc="0" normalizeH="0" baseline="0" noProof="1">
              <a:solidFill>
                <a:schemeClr val="tx1"/>
              </a:solidFill>
              <a:cs typeface="微软雅黑" panose="020B0503020204020204" charset="-122"/>
            </a:endParaRPr>
          </a:p>
          <a:p>
            <a:pPr marR="0" lvl="1" algn="l" defTabSz="685800" rtl="0" eaLnBrk="1" fontAlgn="base" latinLnBrk="0" hangingPunct="1">
              <a:lnSpc>
                <a:spcPct val="100000"/>
              </a:lnSpc>
              <a:spcBef>
                <a:spcPct val="15000"/>
              </a:spcBef>
              <a:spcAft>
                <a:spcPct val="0"/>
              </a:spcAft>
              <a:buClr>
                <a:srgbClr val="000000"/>
              </a:buClr>
              <a:buSzTx/>
              <a:buFont typeface="Arial" panose="020B0604020202020204" pitchFamily="34" charset="0"/>
              <a:buChar char="•"/>
            </a:pPr>
            <a:r>
              <a:rPr kumimoji="0" lang="en-US" altLang="zh-CN" sz="1400" b="1" i="0" u="none" strike="noStrike" kern="1200" cap="none" spc="0" normalizeH="0" baseline="0" noProof="1">
                <a:solidFill>
                  <a:schemeClr val="tx1"/>
                </a:solidFill>
                <a:cs typeface="微软雅黑" panose="020B0503020204020204" charset="-122"/>
              </a:rPr>
              <a:t>input</a:t>
            </a:r>
            <a:endParaRPr kumimoji="0" lang="en-US" altLang="zh-CN" sz="1400" b="1" i="0" u="none" strike="noStrike" kern="1200" cap="none" spc="0" normalizeH="0" baseline="0" noProof="1">
              <a:solidFill>
                <a:schemeClr val="tx1"/>
              </a:solidFill>
              <a:cs typeface="微软雅黑" panose="020B0503020204020204" charset="-122"/>
            </a:endParaRPr>
          </a:p>
          <a:p>
            <a:pPr marR="0" lvl="1" algn="l" defTabSz="685800" rtl="0" eaLnBrk="1" fontAlgn="base" latinLnBrk="0" hangingPunct="1">
              <a:lnSpc>
                <a:spcPct val="100000"/>
              </a:lnSpc>
              <a:spcBef>
                <a:spcPct val="15000"/>
              </a:spcBef>
              <a:spcAft>
                <a:spcPct val="0"/>
              </a:spcAft>
              <a:buClr>
                <a:srgbClr val="000000"/>
              </a:buClr>
              <a:buSzTx/>
              <a:buFont typeface="Arial" panose="020B0604020202020204" pitchFamily="34" charset="0"/>
              <a:buChar char="•"/>
            </a:pPr>
            <a:r>
              <a:rPr kumimoji="0" lang="en-US" altLang="zh-CN" sz="1400" b="1" i="0" u="none" strike="noStrike" kern="1200" cap="none" spc="0" normalizeH="0" baseline="0" noProof="1">
                <a:solidFill>
                  <a:schemeClr val="tx1"/>
                </a:solidFill>
                <a:cs typeface="微软雅黑" panose="020B0503020204020204" charset="-122"/>
              </a:rPr>
              <a:t>output</a:t>
            </a:r>
            <a:endParaRPr kumimoji="0" lang="en-US" altLang="zh-CN" sz="1400" b="1" i="0" u="none" strike="noStrike" kern="1200" cap="none" spc="0" normalizeH="0" baseline="0" noProof="1">
              <a:solidFill>
                <a:schemeClr val="tx1"/>
              </a:solidFill>
              <a:cs typeface="微软雅黑" panose="020B0503020204020204" charset="-122"/>
            </a:endParaRPr>
          </a:p>
          <a:p>
            <a:pPr marR="0" lvl="1" algn="l" defTabSz="685800" rtl="0" eaLnBrk="1" fontAlgn="base" latinLnBrk="0" hangingPunct="1">
              <a:lnSpc>
                <a:spcPct val="100000"/>
              </a:lnSpc>
              <a:spcBef>
                <a:spcPct val="15000"/>
              </a:spcBef>
              <a:spcAft>
                <a:spcPct val="0"/>
              </a:spcAft>
              <a:buClr>
                <a:srgbClr val="000000"/>
              </a:buClr>
              <a:buSzTx/>
              <a:buFont typeface="Arial" panose="020B0604020202020204" pitchFamily="34" charset="0"/>
              <a:buChar char="•"/>
            </a:pPr>
            <a:r>
              <a:rPr kumimoji="0" lang="en-US" altLang="zh-CN" sz="1400" b="1" i="0" u="none" strike="noStrike" kern="1200" cap="none" spc="0" normalizeH="0" baseline="0" noProof="1">
                <a:solidFill>
                  <a:schemeClr val="tx1"/>
                </a:solidFill>
                <a:cs typeface="微软雅黑" panose="020B0503020204020204" charset="-122"/>
              </a:rPr>
              <a:t>inout </a:t>
            </a:r>
            <a:r>
              <a:rPr kumimoji="0" lang="zh-CN" altLang="en-US" sz="1400" b="1" i="0" u="none" strike="noStrike" kern="1200" cap="none" spc="0" normalizeH="0" baseline="0" noProof="1">
                <a:solidFill>
                  <a:schemeClr val="tx1"/>
                </a:solidFill>
                <a:cs typeface="微软雅黑" panose="020B0503020204020204" charset="-122"/>
              </a:rPr>
              <a:t>（双向）</a:t>
            </a:r>
            <a:endParaRPr kumimoji="0" lang="en-US" altLang="zh-CN" sz="1400" b="1" i="0" u="none" strike="noStrike" kern="1200" cap="none" spc="0" normalizeH="0" baseline="0" noProof="1">
              <a:solidFill>
                <a:schemeClr val="tx1"/>
              </a:solidFill>
              <a:cs typeface="微软雅黑" panose="020B0503020204020204" charset="-122"/>
            </a:endParaRPr>
          </a:p>
          <a:p>
            <a:pPr marR="0" algn="l" defTabSz="685800" rtl="0" eaLnBrk="1" fontAlgn="base" latinLnBrk="0" hangingPunct="1">
              <a:lnSpc>
                <a:spcPct val="150000"/>
              </a:lnSpc>
              <a:spcBef>
                <a:spcPct val="15000"/>
              </a:spcBef>
              <a:spcAft>
                <a:spcPct val="0"/>
              </a:spcAft>
              <a:buClr>
                <a:srgbClr val="000000"/>
              </a:buClr>
              <a:buSzTx/>
              <a:buFont typeface="Wingdings" panose="05000000000000000000" charset="0"/>
              <a:buChar char="Ø"/>
            </a:pPr>
            <a:r>
              <a:rPr kumimoji="0" lang="zh-CN" altLang="en-US" sz="1800" b="0" i="0" u="none" strike="noStrike" kern="1200" cap="none" spc="0" normalizeH="0" baseline="0" noProof="1">
                <a:solidFill>
                  <a:schemeClr val="tx1"/>
                </a:solidFill>
                <a:cs typeface="微软雅黑" panose="020B0503020204020204" charset="-122"/>
              </a:rPr>
              <a:t>Scalar (single bit) - 不需要给出信号的位数</a:t>
            </a:r>
            <a:endParaRPr kumimoji="0" lang="zh-CN" altLang="en-US" sz="1800" b="0" i="0" u="none" strike="noStrike" kern="1200" cap="none" spc="0" normalizeH="0" baseline="0" noProof="1">
              <a:solidFill>
                <a:schemeClr val="tx1"/>
              </a:solidFill>
              <a:cs typeface="微软雅黑" panose="020B0503020204020204" charset="-122"/>
            </a:endParaRPr>
          </a:p>
          <a:p>
            <a:pPr marR="0" lvl="1" algn="l" defTabSz="685800" rtl="0" eaLnBrk="1" fontAlgn="base" latinLnBrk="0" hangingPunct="1">
              <a:lnSpc>
                <a:spcPct val="100000"/>
              </a:lnSpc>
              <a:spcBef>
                <a:spcPct val="15000"/>
              </a:spcBef>
              <a:buClr>
                <a:srgbClr val="000000"/>
              </a:buClr>
              <a:buSzTx/>
              <a:buFont typeface="Arial" panose="020B0604020202020204" pitchFamily="34" charset="0"/>
              <a:buChar char="•"/>
            </a:pPr>
            <a:r>
              <a:rPr kumimoji="0" lang="en-US" altLang="zh-CN" sz="1400" b="1" i="0" u="none" strike="noStrike" kern="1200" cap="none" spc="0" normalizeH="0" baseline="0" noProof="1">
                <a:solidFill>
                  <a:schemeClr val="tx1"/>
                </a:solidFill>
                <a:cs typeface="微软雅黑" panose="020B0503020204020204" charset="-122"/>
              </a:rPr>
              <a:t>input 	cin;</a:t>
            </a:r>
            <a:endParaRPr kumimoji="0" lang="en-US" altLang="zh-CN" sz="1400" b="1" i="0" u="none" strike="noStrike" kern="1200" cap="none" spc="0" normalizeH="0" baseline="0" noProof="1">
              <a:solidFill>
                <a:schemeClr val="tx1"/>
              </a:solidFill>
              <a:cs typeface="微软雅黑" panose="020B0503020204020204" charset="-122"/>
            </a:endParaRPr>
          </a:p>
          <a:p>
            <a:pPr marR="0" algn="l" defTabSz="685800" rtl="0" eaLnBrk="1" fontAlgn="base" latinLnBrk="0" hangingPunct="1">
              <a:lnSpc>
                <a:spcPct val="150000"/>
              </a:lnSpc>
              <a:spcBef>
                <a:spcPct val="15000"/>
              </a:spcBef>
              <a:buClr>
                <a:srgbClr val="000000"/>
              </a:buClr>
              <a:buSzTx/>
              <a:buFont typeface="Wingdings" panose="05000000000000000000" charset="0"/>
              <a:buChar char="Ø"/>
            </a:pPr>
            <a:r>
              <a:rPr kumimoji="0" lang="zh-CN" altLang="en-US" sz="1800" b="0" i="0" u="none" strike="noStrike" kern="1200" cap="none" spc="0" normalizeH="0" baseline="0" noProof="1">
                <a:solidFill>
                  <a:schemeClr val="tx1"/>
                </a:solidFill>
                <a:cs typeface="微软雅黑" panose="020B0503020204020204" charset="-122"/>
              </a:rPr>
              <a:t>Vector (multiple bits) - 需要定义具体的位数</a:t>
            </a:r>
            <a:endParaRPr kumimoji="0" lang="zh-CN" altLang="en-US" sz="1800" b="0" i="0" u="none" strike="noStrike" kern="1200" cap="none" spc="0" normalizeH="0" baseline="0" noProof="1">
              <a:solidFill>
                <a:schemeClr val="tx1"/>
              </a:solidFill>
              <a:cs typeface="微软雅黑" panose="020B0503020204020204" charset="-122"/>
            </a:endParaRPr>
          </a:p>
          <a:p>
            <a:pPr marR="0" lvl="1" algn="l" defTabSz="685800" rtl="0" eaLnBrk="1" fontAlgn="base" latinLnBrk="0" hangingPunct="1">
              <a:lnSpc>
                <a:spcPct val="100000"/>
              </a:lnSpc>
              <a:spcBef>
                <a:spcPct val="15000"/>
              </a:spcBef>
              <a:buClr>
                <a:srgbClr val="000000"/>
              </a:buClr>
              <a:buSzTx/>
              <a:buFont typeface="Arial" panose="020B0604020202020204" pitchFamily="34" charset="0"/>
              <a:buChar char="•"/>
            </a:pPr>
            <a:r>
              <a:rPr kumimoji="0" lang="en-US" altLang="zh-CN" sz="1400" b="1" i="0" u="none" strike="noStrike" kern="1200" cap="none" spc="0" normalizeH="0" baseline="0" noProof="1">
                <a:solidFill>
                  <a:schemeClr val="tx1"/>
                </a:solidFill>
                <a:cs typeface="微软雅黑" panose="020B0503020204020204" charset="-122"/>
              </a:rPr>
              <a:t>Range is MSB to LSB (left to right)</a:t>
            </a:r>
            <a:endParaRPr kumimoji="0" lang="en-US" altLang="zh-CN" sz="1400" b="1" i="0" u="none" strike="noStrike" kern="1200" cap="none" spc="0" normalizeH="0" baseline="0" noProof="1">
              <a:solidFill>
                <a:schemeClr val="tx1"/>
              </a:solidFill>
              <a:cs typeface="微软雅黑" panose="020B0503020204020204" charset="-122"/>
            </a:endParaRPr>
          </a:p>
          <a:p>
            <a:pPr marR="0" lvl="1" algn="l" defTabSz="685800" rtl="0" eaLnBrk="1" fontAlgn="base" latinLnBrk="0" hangingPunct="1">
              <a:lnSpc>
                <a:spcPct val="100000"/>
              </a:lnSpc>
              <a:spcBef>
                <a:spcPct val="15000"/>
              </a:spcBef>
              <a:buClr>
                <a:srgbClr val="000000"/>
              </a:buClr>
              <a:buSzTx/>
              <a:buFont typeface="Arial" panose="020B0604020202020204" pitchFamily="34" charset="0"/>
              <a:buChar char="•"/>
            </a:pPr>
            <a:r>
              <a:rPr kumimoji="0" lang="en-US" altLang="zh-CN" sz="1400" b="1" i="0" u="none" strike="noStrike" kern="1200" cap="none" spc="0" normalizeH="0" baseline="0" noProof="1">
                <a:solidFill>
                  <a:schemeClr val="tx1"/>
                </a:solidFill>
                <a:cs typeface="微软雅黑" panose="020B0503020204020204" charset="-122"/>
              </a:rPr>
              <a:t>Do not have to include zero if you do not want to… (D[2:1])</a:t>
            </a:r>
            <a:endParaRPr kumimoji="0" lang="en-US" altLang="zh-CN" sz="1400" b="1" i="0" u="none" strike="noStrike" kern="1200" cap="none" spc="0" normalizeH="0" baseline="0" noProof="1">
              <a:solidFill>
                <a:schemeClr val="tx1"/>
              </a:solidFill>
              <a:cs typeface="微软雅黑" panose="020B0503020204020204" charset="-122"/>
            </a:endParaRPr>
          </a:p>
          <a:p>
            <a:pPr marR="0" lvl="1" algn="l" defTabSz="685800" rtl="0" eaLnBrk="1" fontAlgn="base" latinLnBrk="0" hangingPunct="1">
              <a:lnSpc>
                <a:spcPct val="100000"/>
              </a:lnSpc>
              <a:spcBef>
                <a:spcPct val="15000"/>
              </a:spcBef>
              <a:buClr>
                <a:srgbClr val="000000"/>
              </a:buClr>
              <a:buSzTx/>
              <a:buFont typeface="Arial" panose="020B0604020202020204" pitchFamily="34" charset="0"/>
              <a:buChar char="•"/>
            </a:pPr>
            <a:r>
              <a:rPr kumimoji="0" lang="en-US" altLang="zh-CN" sz="1400" b="1" i="0" u="none" strike="noStrike" kern="1200" cap="none" spc="0" normalizeH="0" baseline="0" noProof="1">
                <a:solidFill>
                  <a:schemeClr val="tx1"/>
                </a:solidFill>
                <a:cs typeface="微软雅黑" panose="020B0503020204020204" charset="-122"/>
              </a:rPr>
              <a:t>output 	[7:0] OUT;</a:t>
            </a:r>
            <a:endParaRPr kumimoji="0" lang="en-US" altLang="zh-CN" sz="1400" b="1" i="0" u="none" strike="noStrike" kern="1200" cap="none" spc="0" normalizeH="0" baseline="0" noProof="1">
              <a:solidFill>
                <a:schemeClr val="tx1"/>
              </a:solidFill>
              <a:cs typeface="微软雅黑" panose="020B0503020204020204" charset="-122"/>
            </a:endParaRPr>
          </a:p>
          <a:p>
            <a:pPr marR="0" lvl="1" algn="l" defTabSz="685800" rtl="0" eaLnBrk="1" fontAlgn="base" latinLnBrk="0" hangingPunct="1">
              <a:lnSpc>
                <a:spcPct val="100000"/>
              </a:lnSpc>
              <a:spcBef>
                <a:spcPct val="15000"/>
              </a:spcBef>
              <a:buClr>
                <a:srgbClr val="000000"/>
              </a:buClr>
              <a:buSzTx/>
              <a:buFont typeface="Arial" panose="020B0604020202020204" pitchFamily="34" charset="0"/>
              <a:buChar char="•"/>
            </a:pPr>
            <a:r>
              <a:rPr kumimoji="0" lang="en-US" altLang="zh-CN" sz="1400" b="1" i="0" u="none" strike="noStrike" kern="1200" cap="none" spc="0" normalizeH="0" baseline="0" noProof="1">
                <a:solidFill>
                  <a:schemeClr val="tx1"/>
                </a:solidFill>
                <a:cs typeface="微软雅黑" panose="020B0503020204020204" charset="-122"/>
              </a:rPr>
              <a:t>input 	[0:4] IN;</a:t>
            </a:r>
            <a:endParaRPr kumimoji="0" lang="en-US" altLang="zh-CN" sz="1400" b="1" i="0" u="none" strike="noStrike" kern="1200" cap="none" spc="0" normalizeH="0" baseline="0" noProof="1">
              <a:solidFill>
                <a:schemeClr val="tx1"/>
              </a:solidFill>
              <a:cs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p:nvPr>
        </p:nvSpPr>
        <p:spPr/>
        <p:txBody>
          <a:bodyPr wrap="square" anchor="b" anchorCtr="0"/>
          <a:p>
            <a:r>
              <a:rPr lang="zh-CN" altLang="en-US"/>
              <a:t>模块端口列表</a:t>
            </a:r>
            <a:endParaRPr lang="zh-CN" altLang="en-US"/>
          </a:p>
        </p:txBody>
      </p:sp>
      <p:sp>
        <p:nvSpPr>
          <p:cNvPr id="15362" name="Rectangle 4"/>
          <p:cNvSpPr>
            <a:spLocks noGrp="1"/>
          </p:cNvSpPr>
          <p:nvPr>
            <p:ph idx="1"/>
          </p:nvPr>
        </p:nvSpPr>
        <p:spPr>
          <a:xfrm>
            <a:off x="365867" y="707073"/>
            <a:ext cx="8531222" cy="4227768"/>
          </a:xfrm>
        </p:spPr>
        <p:txBody>
          <a:bodyPr wrap="square" anchor="t" anchorCtr="0"/>
          <a:p>
            <a:pPr>
              <a:buClr>
                <a:srgbClr val="000000"/>
              </a:buClr>
              <a:buFont typeface="Wingdings" panose="05000000000000000000" charset="0"/>
              <a:buChar char="Ø"/>
            </a:pPr>
            <a:r>
              <a:rPr lang="zh-CN" altLang="en-US" sz="1800"/>
              <a:t>模块端口的多种申明方法</a:t>
            </a:r>
            <a:endParaRPr lang="zh-CN" altLang="en-US" sz="1800"/>
          </a:p>
        </p:txBody>
      </p:sp>
      <p:sp>
        <p:nvSpPr>
          <p:cNvPr id="14339" name="Rectangle 5"/>
          <p:cNvSpPr/>
          <p:nvPr/>
        </p:nvSpPr>
        <p:spPr>
          <a:xfrm>
            <a:off x="323215" y="1449705"/>
            <a:ext cx="3429000" cy="1129665"/>
          </a:xfrm>
          <a:prstGeom prst="rect">
            <a:avLst/>
          </a:prstGeom>
          <a:noFill/>
          <a:ln w="12700" cap="flat" cmpd="sng">
            <a:solidFill>
              <a:schemeClr val="tx1"/>
            </a:solidFill>
            <a:prstDash val="solid"/>
            <a:miter/>
            <a:headEnd type="none" w="med" len="med"/>
            <a:tailEnd type="none" w="med" len="med"/>
          </a:ln>
        </p:spPr>
        <p:txBody>
          <a:bodyPr anchor="t">
            <a:spAutoFit/>
          </a:bodyPr>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module</a:t>
            </a:r>
            <a:r>
              <a:rPr lang="en-US" altLang="zh-CN" sz="1350" strike="noStrike" noProof="1">
                <a:solidFill>
                  <a:schemeClr val="tx1"/>
                </a:solidFill>
                <a:latin typeface="Verdana" panose="020B0604030504040204" pitchFamily="2" charset="0"/>
                <a:ea typeface="宋体" panose="02010600030101010101" pitchFamily="2" charset="-122"/>
                <a:cs typeface="+mn-cs"/>
              </a:rPr>
              <a:t> Add_half(c_out, sum, a, b);</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     output</a:t>
            </a:r>
            <a:r>
              <a:rPr lang="en-US" altLang="zh-CN" sz="1350" strike="noStrike" noProof="1">
                <a:solidFill>
                  <a:schemeClr val="tx1"/>
                </a:solidFill>
                <a:latin typeface="Verdana" panose="020B0604030504040204" pitchFamily="2" charset="0"/>
                <a:ea typeface="宋体" panose="02010600030101010101" pitchFamily="2" charset="-122"/>
                <a:cs typeface="+mn-cs"/>
              </a:rPr>
              <a:t> sum, c_out;</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     input</a:t>
            </a:r>
            <a:r>
              <a:rPr lang="en-US" altLang="zh-CN" sz="1350" strike="noStrike" noProof="1">
                <a:solidFill>
                  <a:schemeClr val="tx1"/>
                </a:solidFill>
                <a:latin typeface="Verdana" panose="020B0604030504040204" pitchFamily="2" charset="0"/>
                <a:ea typeface="宋体" panose="02010600030101010101" pitchFamily="2" charset="-122"/>
                <a:cs typeface="+mn-cs"/>
              </a:rPr>
              <a:t> a, b;</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Arial" panose="020B0604020202020204" pitchFamily="34" charset="0"/>
                <a:cs typeface="+mn-cs"/>
              </a:rPr>
              <a:t>…</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endmodule</a:t>
            </a:r>
            <a:endParaRPr lang="en-US" altLang="zh-CN" sz="1350" b="1" strike="noStrike" noProof="1">
              <a:solidFill>
                <a:schemeClr val="tx1"/>
              </a:solidFill>
              <a:latin typeface="Verdana" panose="020B0604030504040204" pitchFamily="2" charset="0"/>
              <a:ea typeface="Arial" panose="020B0604020202020204" pitchFamily="34" charset="0"/>
            </a:endParaRPr>
          </a:p>
        </p:txBody>
      </p:sp>
      <p:sp>
        <p:nvSpPr>
          <p:cNvPr id="13317" name="Rectangle 6"/>
          <p:cNvSpPr/>
          <p:nvPr/>
        </p:nvSpPr>
        <p:spPr>
          <a:xfrm>
            <a:off x="3923665" y="1449705"/>
            <a:ext cx="4743450" cy="714375"/>
          </a:xfrm>
          <a:prstGeom prst="rect">
            <a:avLst/>
          </a:prstGeom>
          <a:noFill/>
          <a:ln w="12700" cap="flat" cmpd="sng">
            <a:solidFill>
              <a:schemeClr val="tx1"/>
            </a:solidFill>
            <a:prstDash val="solid"/>
            <a:miter/>
            <a:headEnd type="none" w="med" len="med"/>
            <a:tailEnd type="none" w="med" len="med"/>
          </a:ln>
        </p:spPr>
        <p:txBody>
          <a:bodyPr wrap="square" anchor="t">
            <a:spAutoFit/>
          </a:bodyPr>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module</a:t>
            </a:r>
            <a:r>
              <a:rPr lang="en-US" altLang="zh-CN" sz="1350" strike="noStrike" noProof="1">
                <a:solidFill>
                  <a:schemeClr val="tx1"/>
                </a:solidFill>
                <a:latin typeface="Verdana" panose="020B0604030504040204" pitchFamily="2" charset="0"/>
                <a:ea typeface="宋体" panose="02010600030101010101" pitchFamily="2" charset="-122"/>
                <a:cs typeface="+mn-cs"/>
              </a:rPr>
              <a:t> Add_half(</a:t>
            </a:r>
            <a:r>
              <a:rPr lang="en-US" altLang="zh-CN" sz="1350" b="1" strike="noStrike" noProof="1">
                <a:solidFill>
                  <a:schemeClr val="tx1"/>
                </a:solidFill>
                <a:latin typeface="Verdana" panose="020B0604030504040204" pitchFamily="2" charset="0"/>
                <a:ea typeface="宋体" panose="02010600030101010101" pitchFamily="2" charset="-122"/>
                <a:cs typeface="+mn-cs"/>
              </a:rPr>
              <a:t>output</a:t>
            </a:r>
            <a:r>
              <a:rPr lang="en-US" altLang="zh-CN" sz="1350" strike="noStrike" noProof="1">
                <a:solidFill>
                  <a:schemeClr val="tx1"/>
                </a:solidFill>
                <a:latin typeface="Verdana" panose="020B0604030504040204" pitchFamily="2" charset="0"/>
                <a:ea typeface="宋体" panose="02010600030101010101" pitchFamily="2" charset="-122"/>
                <a:cs typeface="+mn-cs"/>
              </a:rPr>
              <a:t> c_out, sum, </a:t>
            </a:r>
            <a:r>
              <a:rPr lang="en-US" altLang="zh-CN" sz="1350" b="1" strike="noStrike" noProof="1">
                <a:solidFill>
                  <a:schemeClr val="tx1"/>
                </a:solidFill>
                <a:latin typeface="Verdana" panose="020B0604030504040204" pitchFamily="2" charset="0"/>
                <a:ea typeface="宋体" panose="02010600030101010101" pitchFamily="2" charset="-122"/>
                <a:cs typeface="+mn-cs"/>
              </a:rPr>
              <a:t>input</a:t>
            </a:r>
            <a:r>
              <a:rPr lang="en-US" altLang="zh-CN" sz="1350" strike="noStrike" noProof="1">
                <a:solidFill>
                  <a:schemeClr val="tx1"/>
                </a:solidFill>
                <a:latin typeface="Verdana" panose="020B0604030504040204" pitchFamily="2" charset="0"/>
                <a:ea typeface="宋体" panose="02010600030101010101" pitchFamily="2" charset="-122"/>
                <a:cs typeface="+mn-cs"/>
              </a:rPr>
              <a:t> a, b);</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Arial" panose="020B0604020202020204" pitchFamily="34" charset="0"/>
                <a:cs typeface="+mn-cs"/>
              </a:rPr>
              <a:t>…</a:t>
            </a:r>
            <a:endParaRPr lang="en-US" altLang="zh-CN" sz="1350" b="1"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endmodule</a:t>
            </a:r>
            <a:endParaRPr lang="en-US" altLang="zh-CN" sz="1350" b="1" strike="noStrike" noProof="1">
              <a:solidFill>
                <a:schemeClr val="tx1"/>
              </a:solidFill>
              <a:latin typeface="Verdana" panose="020B0604030504040204" pitchFamily="2" charset="0"/>
              <a:ea typeface="Arial" panose="020B0604020202020204" pitchFamily="34" charset="0"/>
            </a:endParaRPr>
          </a:p>
        </p:txBody>
      </p:sp>
      <p:sp>
        <p:nvSpPr>
          <p:cNvPr id="15363" name="Rectangle 5"/>
          <p:cNvSpPr/>
          <p:nvPr>
            <p:custDataLst>
              <p:tags r:id="rId1"/>
            </p:custDataLst>
          </p:nvPr>
        </p:nvSpPr>
        <p:spPr>
          <a:xfrm>
            <a:off x="323215" y="2859405"/>
            <a:ext cx="3429000" cy="1129665"/>
          </a:xfrm>
          <a:prstGeom prst="rect">
            <a:avLst/>
          </a:prstGeom>
          <a:noFill/>
          <a:ln w="12700" cap="flat" cmpd="sng">
            <a:solidFill>
              <a:schemeClr val="tx1"/>
            </a:solidFill>
            <a:prstDash val="solid"/>
            <a:miter/>
            <a:headEnd type="none" w="med" len="med"/>
            <a:tailEnd type="none" w="med" len="med"/>
          </a:ln>
        </p:spPr>
        <p:txBody>
          <a:bodyPr anchor="t">
            <a:spAutoFit/>
          </a:bodyPr>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module</a:t>
            </a:r>
            <a:r>
              <a:rPr lang="en-US" altLang="zh-CN" sz="1350" strike="noStrike" noProof="1">
                <a:solidFill>
                  <a:schemeClr val="tx1"/>
                </a:solidFill>
                <a:latin typeface="Verdana" panose="020B0604030504040204" pitchFamily="2" charset="0"/>
                <a:ea typeface="宋体" panose="02010600030101010101" pitchFamily="2" charset="-122"/>
                <a:cs typeface="+mn-cs"/>
              </a:rPr>
              <a:t> xor_8bit(out, a, b);</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     output</a:t>
            </a:r>
            <a:r>
              <a:rPr lang="en-US" altLang="zh-CN" sz="1350" strike="noStrike" noProof="1">
                <a:solidFill>
                  <a:schemeClr val="tx1"/>
                </a:solidFill>
                <a:latin typeface="Verdana" panose="020B0604030504040204" pitchFamily="2" charset="0"/>
                <a:ea typeface="宋体" panose="02010600030101010101" pitchFamily="2" charset="-122"/>
                <a:cs typeface="+mn-cs"/>
              </a:rPr>
              <a:t> [7:0] out;</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     input</a:t>
            </a:r>
            <a:r>
              <a:rPr lang="en-US" altLang="zh-CN" sz="1350" strike="noStrike" noProof="1">
                <a:solidFill>
                  <a:schemeClr val="tx1"/>
                </a:solidFill>
                <a:latin typeface="Verdana" panose="020B0604030504040204" pitchFamily="2" charset="0"/>
                <a:ea typeface="宋体" panose="02010600030101010101" pitchFamily="2" charset="-122"/>
                <a:cs typeface="+mn-cs"/>
              </a:rPr>
              <a:t> [7:0] a, b;</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Arial" panose="020B0604020202020204" pitchFamily="34" charset="0"/>
                <a:cs typeface="+mn-cs"/>
              </a:rPr>
              <a:t>…</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endmodule</a:t>
            </a:r>
            <a:endParaRPr lang="en-US" altLang="zh-CN" sz="1350" b="1" strike="noStrike" noProof="1">
              <a:solidFill>
                <a:schemeClr val="tx1"/>
              </a:solidFill>
              <a:latin typeface="Verdana" panose="020B0604030504040204" pitchFamily="2" charset="0"/>
              <a:ea typeface="Arial" panose="020B0604020202020204" pitchFamily="34" charset="0"/>
            </a:endParaRPr>
          </a:p>
        </p:txBody>
      </p:sp>
      <p:sp>
        <p:nvSpPr>
          <p:cNvPr id="15364" name="Rectangle 6"/>
          <p:cNvSpPr/>
          <p:nvPr>
            <p:custDataLst>
              <p:tags r:id="rId2"/>
            </p:custDataLst>
          </p:nvPr>
        </p:nvSpPr>
        <p:spPr>
          <a:xfrm>
            <a:off x="3923665" y="2859405"/>
            <a:ext cx="5007610" cy="714375"/>
          </a:xfrm>
          <a:prstGeom prst="rect">
            <a:avLst/>
          </a:prstGeom>
          <a:noFill/>
          <a:ln w="12700" cap="flat" cmpd="sng">
            <a:solidFill>
              <a:schemeClr val="tx1"/>
            </a:solidFill>
            <a:prstDash val="solid"/>
            <a:miter/>
            <a:headEnd type="none" w="med" len="med"/>
            <a:tailEnd type="none" w="med" len="med"/>
          </a:ln>
        </p:spPr>
        <p:txBody>
          <a:bodyPr wrap="square" anchor="t">
            <a:spAutoFit/>
          </a:bodyPr>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module</a:t>
            </a:r>
            <a:r>
              <a:rPr lang="en-US" altLang="zh-CN" sz="1350" strike="noStrike" noProof="1">
                <a:solidFill>
                  <a:schemeClr val="tx1"/>
                </a:solidFill>
                <a:latin typeface="Verdana" panose="020B0604030504040204" pitchFamily="2" charset="0"/>
                <a:ea typeface="宋体" panose="02010600030101010101" pitchFamily="2" charset="-122"/>
                <a:cs typeface="+mn-cs"/>
              </a:rPr>
              <a:t> xor_8bit(</a:t>
            </a:r>
            <a:r>
              <a:rPr lang="en-US" altLang="zh-CN" sz="1350" b="1" strike="noStrike" noProof="1">
                <a:solidFill>
                  <a:schemeClr val="tx1"/>
                </a:solidFill>
                <a:latin typeface="Verdana" panose="020B0604030504040204" pitchFamily="2" charset="0"/>
                <a:ea typeface="宋体" panose="02010600030101010101" pitchFamily="2" charset="-122"/>
                <a:cs typeface="+mn-cs"/>
              </a:rPr>
              <a:t>output</a:t>
            </a:r>
            <a:r>
              <a:rPr lang="en-US" altLang="zh-CN" sz="1350" strike="noStrike" noProof="1">
                <a:solidFill>
                  <a:schemeClr val="tx1"/>
                </a:solidFill>
                <a:latin typeface="Verdana" panose="020B0604030504040204" pitchFamily="2" charset="0"/>
                <a:ea typeface="宋体" panose="02010600030101010101" pitchFamily="2" charset="-122"/>
                <a:cs typeface="+mn-cs"/>
              </a:rPr>
              <a:t> [7:0] out, </a:t>
            </a:r>
            <a:r>
              <a:rPr lang="en-US" altLang="zh-CN" sz="1350" b="1" strike="noStrike" noProof="1">
                <a:solidFill>
                  <a:schemeClr val="tx1"/>
                </a:solidFill>
                <a:latin typeface="Verdana" panose="020B0604030504040204" pitchFamily="2" charset="0"/>
                <a:ea typeface="宋体" panose="02010600030101010101" pitchFamily="2" charset="-122"/>
                <a:cs typeface="+mn-cs"/>
              </a:rPr>
              <a:t> input</a:t>
            </a:r>
            <a:r>
              <a:rPr lang="en-US" altLang="zh-CN" sz="1350" strike="noStrike" noProof="1">
                <a:solidFill>
                  <a:schemeClr val="tx1"/>
                </a:solidFill>
                <a:latin typeface="Verdana" panose="020B0604030504040204" pitchFamily="2" charset="0"/>
                <a:ea typeface="宋体" panose="02010600030101010101" pitchFamily="2" charset="-122"/>
                <a:cs typeface="+mn-cs"/>
              </a:rPr>
              <a:t> [7:0] a, b);</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Arial" panose="020B0604020202020204" pitchFamily="34" charset="0"/>
                <a:cs typeface="+mn-cs"/>
              </a:rPr>
              <a:t>…</a:t>
            </a:r>
            <a:endParaRPr lang="en-US" altLang="zh-CN" sz="1350" b="1" strike="noStrike" noProof="1">
              <a:solidFill>
                <a:schemeClr val="tx1"/>
              </a:solidFill>
              <a:latin typeface="Verdana" panose="020B0604030504040204" pitchFamily="2" charset="0"/>
              <a:ea typeface="宋体" panose="02010600030101010101" pitchFamily="2" charset="-122"/>
            </a:endParaRPr>
          </a:p>
          <a:p>
            <a:pPr fontAlgn="base"/>
            <a:r>
              <a:rPr lang="en-US" altLang="zh-CN" sz="1350" b="1" strike="noStrike" noProof="1">
                <a:solidFill>
                  <a:schemeClr val="tx1"/>
                </a:solidFill>
                <a:latin typeface="Verdana" panose="020B0604030504040204" pitchFamily="2" charset="0"/>
                <a:ea typeface="宋体" panose="02010600030101010101" pitchFamily="2" charset="-122"/>
                <a:cs typeface="+mn-cs"/>
              </a:rPr>
              <a:t>endmodule</a:t>
            </a:r>
            <a:endParaRPr lang="en-US" altLang="zh-CN" sz="1350" b="1" strike="noStrike" noProof="1">
              <a:solidFill>
                <a:schemeClr val="tx1"/>
              </a:solidFill>
              <a:latin typeface="Verdana" panose="020B0604030504040204" pitchFamily="2" charset="0"/>
              <a:ea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结构描述</a:t>
            </a:r>
            <a:endParaRPr lang="zh-CN" altLang="en-US"/>
          </a:p>
        </p:txBody>
      </p:sp>
      <p:sp>
        <p:nvSpPr>
          <p:cNvPr id="17410" name="矩形 11266"/>
          <p:cNvSpPr/>
          <p:nvPr/>
        </p:nvSpPr>
        <p:spPr>
          <a:xfrm>
            <a:off x="365760" y="771525"/>
            <a:ext cx="8029575" cy="4051300"/>
          </a:xfrm>
          <a:prstGeom prst="rect">
            <a:avLst/>
          </a:prstGeom>
          <a:noFill/>
          <a:ln w="9525">
            <a:noFill/>
          </a:ln>
        </p:spPr>
        <p:txBody>
          <a:bodyPr lIns="71846" tIns="35923" rIns="71846" bIns="35923" anchor="t" anchorCtr="0"/>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一般使用</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内部元件</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Primitive</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）、或自定义的</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下层模块</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对电路进行描述。</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主要用于</a:t>
            </a:r>
            <a:r>
              <a:rPr lang="zh-CN" altLang="en-US" sz="1800">
                <a:solidFill>
                  <a:srgbClr val="FF0000"/>
                </a:solidFill>
                <a:latin typeface="微软雅黑" panose="020B0503020204020204" charset="-122"/>
                <a:ea typeface="微软雅黑" panose="020B0503020204020204" charset="-122"/>
                <a:cs typeface="微软雅黑" panose="020B0503020204020204" charset="-122"/>
              </a:rPr>
              <a:t>层次化设计</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中。</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1268" name="矩形 11267"/>
          <p:cNvSpPr/>
          <p:nvPr/>
        </p:nvSpPr>
        <p:spPr>
          <a:xfrm>
            <a:off x="1762125" y="1816100"/>
            <a:ext cx="3025775" cy="3024188"/>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800" b="1">
                <a:solidFill>
                  <a:srgbClr val="000000"/>
                </a:solidFill>
                <a:latin typeface="Times New Roman" panose="02020603050405020304" pitchFamily="2" charset="0"/>
                <a:ea typeface="宋体" panose="02010600030101010101" pitchFamily="2" charset="-122"/>
              </a:rPr>
              <a:t>module mux2_1(out1,a,b,sel);</a:t>
            </a:r>
            <a:endParaRPr lang="en-US" altLang="zh-CN" sz="1800" b="1">
              <a:solidFill>
                <a:srgbClr val="000000"/>
              </a:solidFill>
              <a:latin typeface="Times New Roman" panose="02020603050405020304" pitchFamily="2" charset="0"/>
              <a:ea typeface="宋体" panose="02010600030101010101" pitchFamily="2" charset="-122"/>
            </a:endParaRPr>
          </a:p>
          <a:p>
            <a:pPr marL="342900" indent="-342900"/>
            <a:r>
              <a:rPr lang="en-US" altLang="zh-CN" sz="1800" b="1">
                <a:solidFill>
                  <a:srgbClr val="000000"/>
                </a:solidFill>
                <a:latin typeface="Times New Roman" panose="02020603050405020304" pitchFamily="2" charset="0"/>
                <a:ea typeface="宋体" panose="02010600030101010101" pitchFamily="2" charset="-122"/>
              </a:rPr>
              <a:t>     output out1;</a:t>
            </a:r>
            <a:endParaRPr lang="en-US" altLang="zh-CN" sz="1800" b="1">
              <a:solidFill>
                <a:srgbClr val="000000"/>
              </a:solidFill>
              <a:latin typeface="Times New Roman" panose="02020603050405020304" pitchFamily="2" charset="0"/>
              <a:ea typeface="宋体" panose="02010600030101010101" pitchFamily="2" charset="-122"/>
            </a:endParaRPr>
          </a:p>
          <a:p>
            <a:pPr marL="342900" indent="-342900"/>
            <a:r>
              <a:rPr lang="en-US" altLang="zh-CN" sz="1800" b="1">
                <a:solidFill>
                  <a:srgbClr val="000000"/>
                </a:solidFill>
                <a:latin typeface="Times New Roman" panose="02020603050405020304" pitchFamily="2" charset="0"/>
                <a:ea typeface="宋体" panose="02010600030101010101" pitchFamily="2" charset="-122"/>
              </a:rPr>
              <a:t>     input a,b,sel; </a:t>
            </a:r>
            <a:endParaRPr lang="en-US" altLang="zh-CN" sz="1800" b="1">
              <a:solidFill>
                <a:srgbClr val="000000"/>
              </a:solidFill>
              <a:latin typeface="Times New Roman" panose="02020603050405020304" pitchFamily="2" charset="0"/>
              <a:ea typeface="宋体" panose="02010600030101010101" pitchFamily="2" charset="-122"/>
            </a:endParaRPr>
          </a:p>
          <a:p>
            <a:pPr marL="342900" indent="-342900"/>
            <a:endParaRPr lang="en-US" altLang="zh-CN" sz="1800" b="1">
              <a:solidFill>
                <a:srgbClr val="000000"/>
              </a:solidFill>
              <a:latin typeface="Times New Roman" panose="02020603050405020304" pitchFamily="2" charset="0"/>
              <a:ea typeface="宋体" panose="02010600030101010101" pitchFamily="2" charset="-122"/>
            </a:endParaRPr>
          </a:p>
          <a:p>
            <a:pPr marL="342900" indent="-342900"/>
            <a:r>
              <a:rPr lang="en-US" altLang="zh-CN" sz="1800" b="1">
                <a:solidFill>
                  <a:srgbClr val="FF0000"/>
                </a:solidFill>
                <a:latin typeface="Times New Roman" panose="02020603050405020304" pitchFamily="2" charset="0"/>
                <a:ea typeface="宋体" panose="02010600030101010101" pitchFamily="2" charset="-122"/>
              </a:rPr>
              <a:t>not (sel_, sel);</a:t>
            </a:r>
            <a:endParaRPr lang="en-US" altLang="zh-CN" sz="1800" b="1">
              <a:solidFill>
                <a:srgbClr val="FF0000"/>
              </a:solidFill>
              <a:latin typeface="Times New Roman" panose="02020603050405020304" pitchFamily="2" charset="0"/>
              <a:ea typeface="宋体" panose="02010600030101010101" pitchFamily="2" charset="-122"/>
            </a:endParaRPr>
          </a:p>
          <a:p>
            <a:pPr marL="342900" indent="-342900"/>
            <a:r>
              <a:rPr lang="en-US" altLang="zh-CN" sz="1800" b="1">
                <a:solidFill>
                  <a:srgbClr val="FF0000"/>
                </a:solidFill>
                <a:latin typeface="Times New Roman" panose="02020603050405020304" pitchFamily="2" charset="0"/>
                <a:ea typeface="宋体" panose="02010600030101010101" pitchFamily="2" charset="-122"/>
              </a:rPr>
              <a:t>and (a1, a, sel_);</a:t>
            </a:r>
            <a:endParaRPr lang="en-US" altLang="zh-CN" sz="1800" b="1">
              <a:solidFill>
                <a:srgbClr val="FF0000"/>
              </a:solidFill>
              <a:latin typeface="Times New Roman" panose="02020603050405020304" pitchFamily="2" charset="0"/>
              <a:ea typeface="宋体" panose="02010600030101010101" pitchFamily="2" charset="-122"/>
            </a:endParaRPr>
          </a:p>
          <a:p>
            <a:pPr marL="342900" indent="-342900"/>
            <a:r>
              <a:rPr lang="en-US" altLang="zh-CN" sz="1800" b="1">
                <a:solidFill>
                  <a:srgbClr val="FF0000"/>
                </a:solidFill>
                <a:latin typeface="Times New Roman" panose="02020603050405020304" pitchFamily="2" charset="0"/>
                <a:ea typeface="宋体" panose="02010600030101010101" pitchFamily="2" charset="-122"/>
              </a:rPr>
              <a:t>and (b1, b, sel_);</a:t>
            </a:r>
            <a:endParaRPr lang="en-US" altLang="zh-CN" sz="1800" b="1">
              <a:solidFill>
                <a:srgbClr val="FF0000"/>
              </a:solidFill>
              <a:latin typeface="Times New Roman" panose="02020603050405020304" pitchFamily="2" charset="0"/>
              <a:ea typeface="宋体" panose="02010600030101010101" pitchFamily="2" charset="-122"/>
            </a:endParaRPr>
          </a:p>
          <a:p>
            <a:pPr marL="342900" indent="-342900"/>
            <a:r>
              <a:rPr lang="en-US" altLang="zh-CN" sz="1800" b="1">
                <a:solidFill>
                  <a:srgbClr val="FF0000"/>
                </a:solidFill>
                <a:latin typeface="Times New Roman" panose="02020603050405020304" pitchFamily="2" charset="0"/>
                <a:ea typeface="宋体" panose="02010600030101010101" pitchFamily="2" charset="-122"/>
              </a:rPr>
              <a:t>or (out1, a1, b1);</a:t>
            </a:r>
            <a:endParaRPr lang="en-US" altLang="zh-CN" sz="1800" b="1">
              <a:solidFill>
                <a:srgbClr val="FF0000"/>
              </a:solidFill>
              <a:latin typeface="Times New Roman" panose="02020603050405020304" pitchFamily="2" charset="0"/>
              <a:ea typeface="宋体" panose="02010600030101010101" pitchFamily="2" charset="-122"/>
            </a:endParaRPr>
          </a:p>
          <a:p>
            <a:pPr marL="342900" indent="-342900"/>
            <a:endParaRPr lang="en-US" altLang="zh-CN" sz="1800" b="1">
              <a:solidFill>
                <a:srgbClr val="FF0000"/>
              </a:solidFill>
              <a:latin typeface="Times New Roman" panose="02020603050405020304" pitchFamily="2" charset="0"/>
              <a:ea typeface="宋体" panose="02010600030101010101" pitchFamily="2" charset="-122"/>
            </a:endParaRPr>
          </a:p>
          <a:p>
            <a:pPr marL="342900" indent="-342900"/>
            <a:r>
              <a:rPr lang="en-US" altLang="zh-CN" sz="1800" b="1">
                <a:solidFill>
                  <a:srgbClr val="000000"/>
                </a:solidFill>
                <a:latin typeface="Times New Roman" panose="02020603050405020304" pitchFamily="2" charset="0"/>
                <a:ea typeface="宋体" panose="02010600030101010101" pitchFamily="2" charset="-122"/>
              </a:rPr>
              <a:t>endmodule</a:t>
            </a:r>
            <a:endParaRPr lang="en-US" altLang="zh-CN" sz="1800" b="1">
              <a:solidFill>
                <a:srgbClr val="000000"/>
              </a:solidFill>
              <a:latin typeface="Times New Roman" panose="02020603050405020304" pitchFamily="2" charset="0"/>
              <a:ea typeface="宋体" panose="02010600030101010101" pitchFamily="2" charset="-122"/>
            </a:endParaRPr>
          </a:p>
        </p:txBody>
      </p:sp>
      <p:graphicFrame>
        <p:nvGraphicFramePr>
          <p:cNvPr id="17412" name="对象 11268"/>
          <p:cNvGraphicFramePr>
            <a:graphicFrameLocks noChangeAspect="1"/>
          </p:cNvGraphicFramePr>
          <p:nvPr/>
        </p:nvGraphicFramePr>
        <p:xfrm>
          <a:off x="4949825" y="3167063"/>
          <a:ext cx="2997200" cy="1457325"/>
        </p:xfrm>
        <a:graphic>
          <a:graphicData uri="http://schemas.openxmlformats.org/presentationml/2006/ole">
            <mc:AlternateContent xmlns:mc="http://schemas.openxmlformats.org/markup-compatibility/2006">
              <mc:Choice xmlns:v="urn:schemas-microsoft-com:vml" Requires="v">
                <p:oleObj spid="_x0000_s3076" name="" r:id="rId1" imgW="3909060" imgH="1628140" progId="">
                  <p:embed/>
                </p:oleObj>
              </mc:Choice>
              <mc:Fallback>
                <p:oleObj name="" r:id="rId1" imgW="3909060" imgH="1628140" progId="">
                  <p:embed/>
                  <p:pic>
                    <p:nvPicPr>
                      <p:cNvPr id="0" name="图片 3075"/>
                      <p:cNvPicPr/>
                      <p:nvPr/>
                    </p:nvPicPr>
                    <p:blipFill>
                      <a:blip r:embed="rId2"/>
                      <a:stretch>
                        <a:fillRect/>
                      </a:stretch>
                    </p:blipFill>
                    <p:spPr>
                      <a:xfrm>
                        <a:off x="4949825" y="3167063"/>
                        <a:ext cx="2997200" cy="1457325"/>
                      </a:xfrm>
                      <a:prstGeom prst="rect">
                        <a:avLst/>
                      </a:prstGeom>
                      <a:noFill/>
                      <a:ln w="38100">
                        <a:noFill/>
                        <a:miter/>
                      </a:ln>
                    </p:spPr>
                  </p:pic>
                </p:oleObj>
              </mc:Fallback>
            </mc:AlternateContent>
          </a:graphicData>
        </a:graphic>
      </p:graphicFrame>
      <p:graphicFrame>
        <p:nvGraphicFramePr>
          <p:cNvPr id="17414" name="对象 9221"/>
          <p:cNvGraphicFramePr>
            <a:graphicFrameLocks noChangeAspect="1"/>
          </p:cNvGraphicFramePr>
          <p:nvPr/>
        </p:nvGraphicFramePr>
        <p:xfrm>
          <a:off x="5813425" y="1546225"/>
          <a:ext cx="1404938" cy="1279525"/>
        </p:xfrm>
        <a:graphic>
          <a:graphicData uri="http://schemas.openxmlformats.org/presentationml/2006/ole">
            <mc:AlternateContent xmlns:mc="http://schemas.openxmlformats.org/markup-compatibility/2006">
              <mc:Choice xmlns:v="urn:schemas-microsoft-com:vml" Requires="v">
                <p:oleObj spid="_x0000_s3077" name="" r:id="rId3" imgW="1637665" imgH="1487170" progId="">
                  <p:embed/>
                </p:oleObj>
              </mc:Choice>
              <mc:Fallback>
                <p:oleObj name="" r:id="rId3" imgW="1637665" imgH="1487170" progId="">
                  <p:embed/>
                  <p:pic>
                    <p:nvPicPr>
                      <p:cNvPr id="0" name="图片 3076"/>
                      <p:cNvPicPr/>
                      <p:nvPr/>
                    </p:nvPicPr>
                    <p:blipFill>
                      <a:blip r:embed="rId4"/>
                      <a:stretch>
                        <a:fillRect/>
                      </a:stretch>
                    </p:blipFill>
                    <p:spPr>
                      <a:xfrm>
                        <a:off x="5813425" y="1546225"/>
                        <a:ext cx="1404938" cy="12795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anim calcmode="lin" valueType="num">
                                      <p:cBhvr additive="base">
                                        <p:cTn id="7" dur="500" fill="hold"/>
                                        <p:tgtEl>
                                          <p:spTgt spid="17414"/>
                                        </p:tgtEl>
                                        <p:attrNameLst>
                                          <p:attrName>ppt_x</p:attrName>
                                        </p:attrNameLst>
                                      </p:cBhvr>
                                      <p:tavLst>
                                        <p:tav tm="0">
                                          <p:val>
                                            <p:strVal val="#ppt_x"/>
                                          </p:val>
                                        </p:tav>
                                        <p:tav tm="100000">
                                          <p:val>
                                            <p:strVal val="#ppt_x"/>
                                          </p:val>
                                        </p:tav>
                                      </p:tavLst>
                                    </p:anim>
                                    <p:anim calcmode="lin" valueType="num">
                                      <p:cBhvr additive="base">
                                        <p:cTn id="8" dur="500" fill="hold"/>
                                        <p:tgtEl>
                                          <p:spTgt spid="174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2"/>
                                        </p:tgtEl>
                                        <p:attrNameLst>
                                          <p:attrName>style.visibility</p:attrName>
                                        </p:attrNameLst>
                                      </p:cBhvr>
                                      <p:to>
                                        <p:strVal val="visible"/>
                                      </p:to>
                                    </p:set>
                                    <p:anim calcmode="lin" valueType="num">
                                      <p:cBhvr additive="base">
                                        <p:cTn id="13" dur="500" fill="hold"/>
                                        <p:tgtEl>
                                          <p:spTgt spid="17412"/>
                                        </p:tgtEl>
                                        <p:attrNameLst>
                                          <p:attrName>ppt_x</p:attrName>
                                        </p:attrNameLst>
                                      </p:cBhvr>
                                      <p:tavLst>
                                        <p:tav tm="0">
                                          <p:val>
                                            <p:strVal val="#ppt_x"/>
                                          </p:val>
                                        </p:tav>
                                        <p:tav tm="100000">
                                          <p:val>
                                            <p:strVal val="#ppt_x"/>
                                          </p:val>
                                        </p:tav>
                                      </p:tavLst>
                                    </p:anim>
                                    <p:anim calcmode="lin" valueType="num">
                                      <p:cBhvr additive="base">
                                        <p:cTn id="14" dur="500" fill="hold"/>
                                        <p:tgtEl>
                                          <p:spTgt spid="174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68">
                                            <p:txEl>
                                              <p:pRg st="0" end="0"/>
                                            </p:txEl>
                                          </p:spTgt>
                                        </p:tgtEl>
                                        <p:attrNameLst>
                                          <p:attrName>style.visibility</p:attrName>
                                        </p:attrNameLst>
                                      </p:cBhvr>
                                      <p:to>
                                        <p:strVal val="visible"/>
                                      </p:to>
                                    </p:set>
                                    <p:anim calcmode="lin" valueType="num">
                                      <p:cBhvr additive="base">
                                        <p:cTn id="23" dur="500" fill="hold"/>
                                        <p:tgtEl>
                                          <p:spTgt spid="1126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268">
                                            <p:txEl>
                                              <p:pRg st="1" end="1"/>
                                            </p:txEl>
                                          </p:spTgt>
                                        </p:tgtEl>
                                        <p:attrNameLst>
                                          <p:attrName>style.visibility</p:attrName>
                                        </p:attrNameLst>
                                      </p:cBhvr>
                                      <p:to>
                                        <p:strVal val="visible"/>
                                      </p:to>
                                    </p:set>
                                    <p:anim calcmode="lin" valueType="num">
                                      <p:cBhvr additive="base">
                                        <p:cTn id="27" dur="500" fill="hold"/>
                                        <p:tgtEl>
                                          <p:spTgt spid="11268">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268">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268">
                                            <p:txEl>
                                              <p:pRg st="2" end="2"/>
                                            </p:txEl>
                                          </p:spTgt>
                                        </p:tgtEl>
                                        <p:attrNameLst>
                                          <p:attrName>style.visibility</p:attrName>
                                        </p:attrNameLst>
                                      </p:cBhvr>
                                      <p:to>
                                        <p:strVal val="visible"/>
                                      </p:to>
                                    </p:set>
                                    <p:anim calcmode="lin" valueType="num">
                                      <p:cBhvr additive="base">
                                        <p:cTn id="31" dur="500" fill="hold"/>
                                        <p:tgtEl>
                                          <p:spTgt spid="1126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8">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268">
                                            <p:txEl>
                                              <p:pRg st="9" end="9"/>
                                            </p:txEl>
                                          </p:spTgt>
                                        </p:tgtEl>
                                        <p:attrNameLst>
                                          <p:attrName>style.visibility</p:attrName>
                                        </p:attrNameLst>
                                      </p:cBhvr>
                                      <p:to>
                                        <p:strVal val="visible"/>
                                      </p:to>
                                    </p:set>
                                    <p:anim calcmode="lin" valueType="num">
                                      <p:cBhvr additive="base">
                                        <p:cTn id="35" dur="500" fill="hold"/>
                                        <p:tgtEl>
                                          <p:spTgt spid="11268">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26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268">
                                            <p:txEl>
                                              <p:pRg st="4" end="4"/>
                                            </p:txEl>
                                          </p:spTgt>
                                        </p:tgtEl>
                                        <p:attrNameLst>
                                          <p:attrName>style.visibility</p:attrName>
                                        </p:attrNameLst>
                                      </p:cBhvr>
                                      <p:to>
                                        <p:strVal val="visible"/>
                                      </p:to>
                                    </p:set>
                                    <p:anim calcmode="lin" valueType="num">
                                      <p:cBhvr additive="base">
                                        <p:cTn id="41" dur="500" fill="hold"/>
                                        <p:tgtEl>
                                          <p:spTgt spid="11268">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268">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268">
                                            <p:txEl>
                                              <p:pRg st="5" end="5"/>
                                            </p:txEl>
                                          </p:spTgt>
                                        </p:tgtEl>
                                        <p:attrNameLst>
                                          <p:attrName>style.visibility</p:attrName>
                                        </p:attrNameLst>
                                      </p:cBhvr>
                                      <p:to>
                                        <p:strVal val="visible"/>
                                      </p:to>
                                    </p:set>
                                    <p:anim calcmode="lin" valueType="num">
                                      <p:cBhvr additive="base">
                                        <p:cTn id="45" dur="500" fill="hold"/>
                                        <p:tgtEl>
                                          <p:spTgt spid="11268">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268">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268">
                                            <p:txEl>
                                              <p:pRg st="6" end="6"/>
                                            </p:txEl>
                                          </p:spTgt>
                                        </p:tgtEl>
                                        <p:attrNameLst>
                                          <p:attrName>style.visibility</p:attrName>
                                        </p:attrNameLst>
                                      </p:cBhvr>
                                      <p:to>
                                        <p:strVal val="visible"/>
                                      </p:to>
                                    </p:set>
                                    <p:anim calcmode="lin" valueType="num">
                                      <p:cBhvr additive="base">
                                        <p:cTn id="49" dur="500" fill="hold"/>
                                        <p:tgtEl>
                                          <p:spTgt spid="11268">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8">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268">
                                            <p:txEl>
                                              <p:pRg st="7" end="7"/>
                                            </p:txEl>
                                          </p:spTgt>
                                        </p:tgtEl>
                                        <p:attrNameLst>
                                          <p:attrName>style.visibility</p:attrName>
                                        </p:attrNameLst>
                                      </p:cBhvr>
                                      <p:to>
                                        <p:strVal val="visible"/>
                                      </p:to>
                                    </p:set>
                                    <p:anim calcmode="lin" valueType="num">
                                      <p:cBhvr additive="base">
                                        <p:cTn id="53" dur="500" fill="hold"/>
                                        <p:tgtEl>
                                          <p:spTgt spid="11268">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126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数据流描述</a:t>
            </a:r>
            <a:endParaRPr lang="zh-CN" altLang="en-US"/>
          </a:p>
        </p:txBody>
      </p:sp>
      <p:sp>
        <p:nvSpPr>
          <p:cNvPr id="18434" name="矩形 9218"/>
          <p:cNvSpPr/>
          <p:nvPr/>
        </p:nvSpPr>
        <p:spPr>
          <a:xfrm>
            <a:off x="365760" y="771525"/>
            <a:ext cx="4879975" cy="4051300"/>
          </a:xfrm>
          <a:prstGeom prst="rect">
            <a:avLst/>
          </a:prstGeom>
          <a:noFill/>
          <a:ln w="9525">
            <a:noFill/>
          </a:ln>
        </p:spPr>
        <p:txBody>
          <a:bodyPr lIns="71846" tIns="35923" rIns="71846" bIns="35923" anchor="t" anchorCtr="0"/>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一般使用</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连续赋值</a:t>
            </a:r>
            <a:r>
              <a:rPr lang="en-US" altLang="zh-CN" sz="1800" b="1">
                <a:solidFill>
                  <a:srgbClr val="FF0000"/>
                </a:solidFill>
                <a:latin typeface="微软雅黑" panose="020B0503020204020204" charset="-122"/>
                <a:ea typeface="微软雅黑" panose="020B0503020204020204" charset="-122"/>
                <a:cs typeface="微软雅黑" panose="020B0503020204020204" charset="-122"/>
              </a:rPr>
              <a:t>assign</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语句描述。</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主要用于组合逻辑电路建模。</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220" name="矩形 9219"/>
          <p:cNvSpPr/>
          <p:nvPr/>
        </p:nvSpPr>
        <p:spPr>
          <a:xfrm>
            <a:off x="1654175" y="2032000"/>
            <a:ext cx="2862263" cy="2862263"/>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000000"/>
                </a:solidFill>
                <a:latin typeface="Times New Roman" panose="02020603050405020304" pitchFamily="2" charset="0"/>
                <a:ea typeface="宋体" panose="02010600030101010101" pitchFamily="2" charset="-122"/>
              </a:rPr>
              <a:t>module mux2_1(out1, a, b, sel) ;</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output   out1;</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input  a, b;</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input sel;</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assign out1=(sel &amp; b) | (~sel &amp; a);</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endmodule</a:t>
            </a:r>
            <a:endParaRPr lang="en-US" altLang="zh-CN" sz="1500" b="1">
              <a:solidFill>
                <a:srgbClr val="000000"/>
              </a:solidFill>
              <a:latin typeface="Times New Roman" panose="02020603050405020304" pitchFamily="2" charset="0"/>
              <a:ea typeface="宋体" panose="02010600030101010101" pitchFamily="2" charset="-122"/>
            </a:endParaRPr>
          </a:p>
        </p:txBody>
      </p:sp>
      <p:graphicFrame>
        <p:nvGraphicFramePr>
          <p:cNvPr id="18436" name="对象 9221"/>
          <p:cNvGraphicFramePr>
            <a:graphicFrameLocks noChangeAspect="1"/>
          </p:cNvGraphicFramePr>
          <p:nvPr/>
        </p:nvGraphicFramePr>
        <p:xfrm>
          <a:off x="5813425" y="1006475"/>
          <a:ext cx="1404938" cy="1279525"/>
        </p:xfrm>
        <a:graphic>
          <a:graphicData uri="http://schemas.openxmlformats.org/presentationml/2006/ole">
            <mc:AlternateContent xmlns:mc="http://schemas.openxmlformats.org/markup-compatibility/2006">
              <mc:Choice xmlns:v="urn:schemas-microsoft-com:vml" Requires="v">
                <p:oleObj spid="_x0000_s3078" name="" r:id="rId1" imgW="1637665" imgH="1487170" progId="">
                  <p:embed/>
                </p:oleObj>
              </mc:Choice>
              <mc:Fallback>
                <p:oleObj name="" r:id="rId1" imgW="1637665" imgH="1487170" progId="">
                  <p:embed/>
                  <p:pic>
                    <p:nvPicPr>
                      <p:cNvPr id="0" name="图片 3077"/>
                      <p:cNvPicPr/>
                      <p:nvPr/>
                    </p:nvPicPr>
                    <p:blipFill>
                      <a:blip r:embed="rId2"/>
                      <a:stretch>
                        <a:fillRect/>
                      </a:stretch>
                    </p:blipFill>
                    <p:spPr>
                      <a:xfrm>
                        <a:off x="5813425" y="1006475"/>
                        <a:ext cx="1404938" cy="1279525"/>
                      </a:xfrm>
                      <a:prstGeom prst="rect">
                        <a:avLst/>
                      </a:prstGeom>
                      <a:noFill/>
                      <a:ln w="38100">
                        <a:noFill/>
                        <a:miter/>
                      </a:ln>
                    </p:spPr>
                  </p:pic>
                </p:oleObj>
              </mc:Fallback>
            </mc:AlternateContent>
          </a:graphicData>
        </a:graphic>
      </p:graphicFrame>
      <p:graphicFrame>
        <p:nvGraphicFramePr>
          <p:cNvPr id="18438" name="对象 11268"/>
          <p:cNvGraphicFramePr>
            <a:graphicFrameLocks noChangeAspect="1"/>
          </p:cNvGraphicFramePr>
          <p:nvPr/>
        </p:nvGraphicFramePr>
        <p:xfrm>
          <a:off x="4949825" y="3005138"/>
          <a:ext cx="2997200" cy="1457325"/>
        </p:xfrm>
        <a:graphic>
          <a:graphicData uri="http://schemas.openxmlformats.org/presentationml/2006/ole">
            <mc:AlternateContent xmlns:mc="http://schemas.openxmlformats.org/markup-compatibility/2006">
              <mc:Choice xmlns:v="urn:schemas-microsoft-com:vml" Requires="v">
                <p:oleObj spid="_x0000_s3079" name="" r:id="rId3" imgW="3909060" imgH="1628140" progId="">
                  <p:embed/>
                </p:oleObj>
              </mc:Choice>
              <mc:Fallback>
                <p:oleObj name="" r:id="rId3" imgW="3909060" imgH="1628140" progId="">
                  <p:embed/>
                  <p:pic>
                    <p:nvPicPr>
                      <p:cNvPr id="0" name="图片 3078"/>
                      <p:cNvPicPr/>
                      <p:nvPr/>
                    </p:nvPicPr>
                    <p:blipFill>
                      <a:blip r:embed="rId4"/>
                      <a:stretch>
                        <a:fillRect/>
                      </a:stretch>
                    </p:blipFill>
                    <p:spPr>
                      <a:xfrm>
                        <a:off x="4949825" y="3005138"/>
                        <a:ext cx="2997200" cy="14573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ppt_x"/>
                                          </p:val>
                                        </p:tav>
                                        <p:tav tm="100000">
                                          <p:val>
                                            <p:strVal val="#ppt_x"/>
                                          </p:val>
                                        </p:tav>
                                      </p:tavLst>
                                    </p:anim>
                                    <p:anim calcmode="lin" valueType="num">
                                      <p:cBhvr additive="base">
                                        <p:cTn id="8" dur="500" fill="hold"/>
                                        <p:tgtEl>
                                          <p:spTgt spid="184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438"/>
                                        </p:tgtEl>
                                        <p:attrNameLst>
                                          <p:attrName>style.visibility</p:attrName>
                                        </p:attrNameLst>
                                      </p:cBhvr>
                                      <p:to>
                                        <p:strVal val="visible"/>
                                      </p:to>
                                    </p:set>
                                    <p:anim calcmode="lin" valueType="num">
                                      <p:cBhvr additive="base">
                                        <p:cTn id="11" dur="500" fill="hold"/>
                                        <p:tgtEl>
                                          <p:spTgt spid="18438"/>
                                        </p:tgtEl>
                                        <p:attrNameLst>
                                          <p:attrName>ppt_x</p:attrName>
                                        </p:attrNameLst>
                                      </p:cBhvr>
                                      <p:tavLst>
                                        <p:tav tm="0">
                                          <p:val>
                                            <p:strVal val="#ppt_x"/>
                                          </p:val>
                                        </p:tav>
                                        <p:tav tm="100000">
                                          <p:val>
                                            <p:strVal val="#ppt_x"/>
                                          </p:val>
                                        </p:tav>
                                      </p:tavLst>
                                    </p:anim>
                                    <p:anim calcmode="lin" valueType="num">
                                      <p:cBhvr additive="base">
                                        <p:cTn id="12"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 calcmode="lin" valueType="num">
                                      <p:cBhvr additive="base">
                                        <p:cTn id="17" dur="500" fill="hold"/>
                                        <p:tgtEl>
                                          <p:spTgt spid="9220"/>
                                        </p:tgtEl>
                                        <p:attrNameLst>
                                          <p:attrName>ppt_x</p:attrName>
                                        </p:attrNameLst>
                                      </p:cBhvr>
                                      <p:tavLst>
                                        <p:tav tm="0">
                                          <p:val>
                                            <p:strVal val="#ppt_x"/>
                                          </p:val>
                                        </p:tav>
                                        <p:tav tm="100000">
                                          <p:val>
                                            <p:strVal val="#ppt_x"/>
                                          </p:val>
                                        </p:tav>
                                      </p:tavLst>
                                    </p:anim>
                                    <p:anim calcmode="lin" valueType="num">
                                      <p:cBhvr additive="base">
                                        <p:cTn id="18" dur="500" fill="hold"/>
                                        <p:tgtEl>
                                          <p:spTgt spid="92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220">
                                            <p:txEl>
                                              <p:pRg st="0" end="0"/>
                                            </p:txEl>
                                          </p:spTgt>
                                        </p:tgtEl>
                                        <p:attrNameLst>
                                          <p:attrName>style.visibility</p:attrName>
                                        </p:attrNameLst>
                                      </p:cBhvr>
                                      <p:to>
                                        <p:strVal val="visible"/>
                                      </p:to>
                                    </p:set>
                                    <p:anim calcmode="lin" valueType="num">
                                      <p:cBhvr additive="base">
                                        <p:cTn id="21" dur="500" fill="hold"/>
                                        <p:tgtEl>
                                          <p:spTgt spid="922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220">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220">
                                            <p:txEl>
                                              <p:pRg st="1" end="1"/>
                                            </p:txEl>
                                          </p:spTgt>
                                        </p:tgtEl>
                                        <p:attrNameLst>
                                          <p:attrName>style.visibility</p:attrName>
                                        </p:attrNameLst>
                                      </p:cBhvr>
                                      <p:to>
                                        <p:strVal val="visible"/>
                                      </p:to>
                                    </p:set>
                                    <p:anim calcmode="lin" valueType="num">
                                      <p:cBhvr additive="base">
                                        <p:cTn id="25" dur="500" fill="hold"/>
                                        <p:tgtEl>
                                          <p:spTgt spid="922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220">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220">
                                            <p:txEl>
                                              <p:pRg st="2" end="2"/>
                                            </p:txEl>
                                          </p:spTgt>
                                        </p:tgtEl>
                                        <p:attrNameLst>
                                          <p:attrName>style.visibility</p:attrName>
                                        </p:attrNameLst>
                                      </p:cBhvr>
                                      <p:to>
                                        <p:strVal val="visible"/>
                                      </p:to>
                                    </p:set>
                                    <p:anim calcmode="lin" valueType="num">
                                      <p:cBhvr additive="base">
                                        <p:cTn id="29" dur="500" fill="hold"/>
                                        <p:tgtEl>
                                          <p:spTgt spid="9220">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220">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220">
                                            <p:txEl>
                                              <p:pRg st="3" end="3"/>
                                            </p:txEl>
                                          </p:spTgt>
                                        </p:tgtEl>
                                        <p:attrNameLst>
                                          <p:attrName>style.visibility</p:attrName>
                                        </p:attrNameLst>
                                      </p:cBhvr>
                                      <p:to>
                                        <p:strVal val="visible"/>
                                      </p:to>
                                    </p:set>
                                    <p:anim calcmode="lin" valueType="num">
                                      <p:cBhvr additive="base">
                                        <p:cTn id="33" dur="500" fill="hold"/>
                                        <p:tgtEl>
                                          <p:spTgt spid="9220">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220">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220">
                                            <p:txEl>
                                              <p:pRg st="7" end="7"/>
                                            </p:txEl>
                                          </p:spTgt>
                                        </p:tgtEl>
                                        <p:attrNameLst>
                                          <p:attrName>style.visibility</p:attrName>
                                        </p:attrNameLst>
                                      </p:cBhvr>
                                      <p:to>
                                        <p:strVal val="visible"/>
                                      </p:to>
                                    </p:set>
                                    <p:anim calcmode="lin" valueType="num">
                                      <p:cBhvr additive="base">
                                        <p:cTn id="37" dur="500" fill="hold"/>
                                        <p:tgtEl>
                                          <p:spTgt spid="922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22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220">
                                            <p:txEl>
                                              <p:pRg st="5" end="5"/>
                                            </p:txEl>
                                          </p:spTgt>
                                        </p:tgtEl>
                                        <p:attrNameLst>
                                          <p:attrName>style.visibility</p:attrName>
                                        </p:attrNameLst>
                                      </p:cBhvr>
                                      <p:to>
                                        <p:strVal val="visible"/>
                                      </p:to>
                                    </p:set>
                                    <p:anim calcmode="lin" valueType="num">
                                      <p:cBhvr additive="base">
                                        <p:cTn id="43" dur="500" fill="hold"/>
                                        <p:tgtEl>
                                          <p:spTgt spid="9220">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22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矩形 10241"/>
          <p:cNvSpPr/>
          <p:nvPr/>
        </p:nvSpPr>
        <p:spPr>
          <a:xfrm>
            <a:off x="1143000" y="357188"/>
            <a:ext cx="6858000" cy="1952625"/>
          </a:xfrm>
          <a:prstGeom prst="rect">
            <a:avLst/>
          </a:prstGeom>
          <a:noFill/>
          <a:ln w="9525">
            <a:noFill/>
          </a:ln>
        </p:spPr>
        <p:txBody>
          <a:bodyPr lIns="71834" tIns="35917" rIns="71834" bIns="35917" anchor="b" anchorCtr="0"/>
          <a:p>
            <a:pPr algn="ctr">
              <a:lnSpc>
                <a:spcPct val="115000"/>
              </a:lnSpc>
              <a:spcBef>
                <a:spcPct val="10000"/>
              </a:spcBef>
            </a:pPr>
            <a:r>
              <a:rPr lang="zh-CN" altLang="en-US" sz="4500" b="1">
                <a:solidFill>
                  <a:schemeClr val="tx1"/>
                </a:solidFill>
                <a:latin typeface="Arial" panose="020B0604020202020204" pitchFamily="34" charset="0"/>
                <a:ea typeface="黑体" panose="02010609060101010101" pitchFamily="2" charset="-122"/>
              </a:rPr>
              <a:t>电路设计过程</a:t>
            </a:r>
            <a:endParaRPr lang="zh-CN" altLang="en-US" sz="4500" b="1">
              <a:solidFill>
                <a:schemeClr val="tx1"/>
              </a:solidFill>
              <a:latin typeface="Arial" panose="020B0604020202020204" pitchFamily="34" charset="0"/>
              <a:ea typeface="黑体" panose="0201060906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行为描述</a:t>
            </a:r>
            <a:endParaRPr lang="zh-CN" altLang="en-US"/>
          </a:p>
        </p:txBody>
      </p:sp>
      <p:sp>
        <p:nvSpPr>
          <p:cNvPr id="19458" name="矩形 10242"/>
          <p:cNvSpPr/>
          <p:nvPr/>
        </p:nvSpPr>
        <p:spPr>
          <a:xfrm>
            <a:off x="365760" y="789305"/>
            <a:ext cx="4899025" cy="4051300"/>
          </a:xfrm>
          <a:prstGeom prst="rect">
            <a:avLst/>
          </a:prstGeom>
          <a:noFill/>
          <a:ln w="9525">
            <a:noFill/>
          </a:ln>
        </p:spPr>
        <p:txBody>
          <a:bodyPr lIns="71846" tIns="35923" rIns="71846" bIns="35923" anchor="t" anchorCtr="0"/>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一般使用</a:t>
            </a:r>
            <a:r>
              <a:rPr lang="en-US" altLang="zh-CN" sz="1800" b="1">
                <a:solidFill>
                  <a:srgbClr val="FF0000"/>
                </a:solidFill>
                <a:latin typeface="微软雅黑" panose="020B0503020204020204" charset="-122"/>
                <a:ea typeface="微软雅黑" panose="020B0503020204020204" charset="-122"/>
                <a:cs typeface="微软雅黑" panose="020B0503020204020204" charset="-122"/>
              </a:rPr>
              <a:t>Initial</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或</a:t>
            </a:r>
            <a:r>
              <a:rPr lang="en-US" altLang="zh-CN" sz="1800" b="1">
                <a:solidFill>
                  <a:srgbClr val="FF0000"/>
                </a:solidFill>
                <a:latin typeface="微软雅黑" panose="020B0503020204020204" charset="-122"/>
                <a:ea typeface="微软雅黑" panose="020B0503020204020204" charset="-122"/>
                <a:cs typeface="微软雅黑" panose="020B0503020204020204" charset="-122"/>
              </a:rPr>
              <a:t>Always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语句描述。</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可以对组合、时序逻辑电路建模。</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244" name="矩形 10243"/>
          <p:cNvSpPr/>
          <p:nvPr/>
        </p:nvSpPr>
        <p:spPr>
          <a:xfrm>
            <a:off x="4733925" y="2032000"/>
            <a:ext cx="2862263" cy="2862263"/>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000000"/>
                </a:solidFill>
                <a:latin typeface="Times New Roman" panose="02020603050405020304" pitchFamily="2" charset="0"/>
                <a:ea typeface="宋体" panose="02010600030101010101" pitchFamily="2" charset="-122"/>
              </a:rPr>
              <a:t>module mux2_1(out1, a, b, sel) ;</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output  </a:t>
            </a:r>
            <a:r>
              <a:rPr lang="en-US" altLang="zh-CN" sz="1500" b="1">
                <a:solidFill>
                  <a:srgbClr val="FF0000"/>
                </a:solidFill>
                <a:latin typeface="Times New Roman" panose="02020603050405020304" pitchFamily="2" charset="0"/>
                <a:ea typeface="宋体" panose="02010600030101010101" pitchFamily="2" charset="-122"/>
              </a:rPr>
              <a:t>reg</a:t>
            </a:r>
            <a:r>
              <a:rPr lang="en-US" altLang="zh-CN" sz="1500" b="1">
                <a:solidFill>
                  <a:srgbClr val="000000"/>
                </a:solidFill>
                <a:latin typeface="Times New Roman" panose="02020603050405020304" pitchFamily="2" charset="0"/>
                <a:ea typeface="宋体" panose="02010600030101010101" pitchFamily="2" charset="-122"/>
              </a:rPr>
              <a:t> out1;</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input  a, b;</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input sel;</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always @</a:t>
            </a:r>
            <a:r>
              <a:rPr lang="en-US" altLang="zh-CN" sz="1500" b="1">
                <a:solidFill>
                  <a:srgbClr val="000000"/>
                </a:solidFill>
                <a:latin typeface="Times New Roman" panose="02020603050405020304" pitchFamily="2" charset="0"/>
                <a:ea typeface="宋体" panose="02010600030101010101" pitchFamily="2" charset="-122"/>
              </a:rPr>
              <a:t>(sel or a or b)</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begin</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a:t>
            </a:r>
            <a:r>
              <a:rPr lang="en-US" altLang="zh-CN" sz="1500" b="1">
                <a:solidFill>
                  <a:srgbClr val="FF0000"/>
                </a:solidFill>
                <a:latin typeface="Times New Roman" panose="02020603050405020304" pitchFamily="2" charset="0"/>
                <a:ea typeface="宋体" panose="02010600030101010101" pitchFamily="2" charset="-122"/>
              </a:rPr>
              <a:t>case (sel)</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1’b0 :  out1 = a;</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1’b1 :  out1 = b;</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endcase</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end</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endmodule</a:t>
            </a:r>
            <a:endParaRPr lang="en-US" altLang="zh-CN" sz="1500" b="1">
              <a:solidFill>
                <a:srgbClr val="000000"/>
              </a:solidFill>
              <a:latin typeface="Times New Roman" panose="02020603050405020304" pitchFamily="2" charset="0"/>
              <a:ea typeface="宋体" panose="02010600030101010101" pitchFamily="2" charset="-122"/>
            </a:endParaRPr>
          </a:p>
        </p:txBody>
      </p:sp>
      <p:sp>
        <p:nvSpPr>
          <p:cNvPr id="10245" name="矩形 10244"/>
          <p:cNvSpPr/>
          <p:nvPr/>
        </p:nvSpPr>
        <p:spPr>
          <a:xfrm>
            <a:off x="1547813" y="2032000"/>
            <a:ext cx="2916237" cy="2862263"/>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000000"/>
                </a:solidFill>
                <a:latin typeface="Times New Roman" panose="02020603050405020304" pitchFamily="2" charset="0"/>
                <a:ea typeface="宋体" panose="02010600030101010101" pitchFamily="2" charset="-122"/>
              </a:rPr>
              <a:t>module mux2_1(out1, a, b, sel) ;</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output  </a:t>
            </a:r>
            <a:r>
              <a:rPr lang="en-US" altLang="zh-CN" sz="1500" b="1">
                <a:solidFill>
                  <a:srgbClr val="FF0000"/>
                </a:solidFill>
                <a:latin typeface="Times New Roman" panose="02020603050405020304" pitchFamily="2" charset="0"/>
                <a:ea typeface="宋体" panose="02010600030101010101" pitchFamily="2" charset="-122"/>
              </a:rPr>
              <a:t>reg</a:t>
            </a:r>
            <a:r>
              <a:rPr lang="en-US" altLang="zh-CN" sz="1500" b="1">
                <a:solidFill>
                  <a:srgbClr val="000000"/>
                </a:solidFill>
                <a:latin typeface="Times New Roman" panose="02020603050405020304" pitchFamily="2" charset="0"/>
                <a:ea typeface="宋体" panose="02010600030101010101" pitchFamily="2" charset="-122"/>
              </a:rPr>
              <a:t> out1;</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input  a, b;</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input sel;</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always @</a:t>
            </a:r>
            <a:r>
              <a:rPr lang="en-US" altLang="zh-CN" sz="1500" b="1">
                <a:solidFill>
                  <a:srgbClr val="000000"/>
                </a:solidFill>
                <a:latin typeface="Times New Roman" panose="02020603050405020304" pitchFamily="2" charset="0"/>
                <a:ea typeface="宋体" panose="02010600030101010101" pitchFamily="2" charset="-122"/>
              </a:rPr>
              <a:t>(sel or a or b)</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begin</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a:t>
            </a:r>
            <a:r>
              <a:rPr lang="en-US" altLang="zh-CN" sz="1500" b="1">
                <a:solidFill>
                  <a:srgbClr val="FF0000"/>
                </a:solidFill>
                <a:latin typeface="Times New Roman" panose="02020603050405020304" pitchFamily="2" charset="0"/>
                <a:ea typeface="宋体" panose="02010600030101010101" pitchFamily="2" charset="-122"/>
              </a:rPr>
              <a:t>if (sel) </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out1 = b;</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else</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out1 = a;</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end</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endmodule</a:t>
            </a:r>
            <a:endParaRPr lang="en-US" altLang="zh-CN" sz="1500" b="1">
              <a:solidFill>
                <a:srgbClr val="000000"/>
              </a:solidFill>
              <a:latin typeface="Times New Roman" panose="02020603050405020304" pitchFamily="2" charset="0"/>
              <a:ea typeface="宋体" panose="02010600030101010101" pitchFamily="2" charset="-122"/>
            </a:endParaRPr>
          </a:p>
        </p:txBody>
      </p:sp>
      <p:graphicFrame>
        <p:nvGraphicFramePr>
          <p:cNvPr id="19461" name="对象 10245"/>
          <p:cNvGraphicFramePr>
            <a:graphicFrameLocks noChangeAspect="1"/>
          </p:cNvGraphicFramePr>
          <p:nvPr/>
        </p:nvGraphicFramePr>
        <p:xfrm>
          <a:off x="5868988" y="681038"/>
          <a:ext cx="1403350" cy="1279525"/>
        </p:xfrm>
        <a:graphic>
          <a:graphicData uri="http://schemas.openxmlformats.org/presentationml/2006/ole">
            <mc:AlternateContent xmlns:mc="http://schemas.openxmlformats.org/markup-compatibility/2006">
              <mc:Choice xmlns:v="urn:schemas-microsoft-com:vml" Requires="v">
                <p:oleObj spid="_x0000_s3080" name="" r:id="rId1" imgW="1637665" imgH="1487170" progId="">
                  <p:embed/>
                </p:oleObj>
              </mc:Choice>
              <mc:Fallback>
                <p:oleObj name="" r:id="rId1" imgW="1637665" imgH="1487170" progId="">
                  <p:embed/>
                  <p:pic>
                    <p:nvPicPr>
                      <p:cNvPr id="0" name="图片 3079"/>
                      <p:cNvPicPr/>
                      <p:nvPr/>
                    </p:nvPicPr>
                    <p:blipFill>
                      <a:blip r:embed="rId2"/>
                      <a:stretch>
                        <a:fillRect/>
                      </a:stretch>
                    </p:blipFill>
                    <p:spPr>
                      <a:xfrm>
                        <a:off x="5868988" y="681038"/>
                        <a:ext cx="1403350" cy="12795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500" fill="hold"/>
                                        <p:tgtEl>
                                          <p:spTgt spid="10245"/>
                                        </p:tgtEl>
                                        <p:attrNameLst>
                                          <p:attrName>ppt_x</p:attrName>
                                        </p:attrNameLst>
                                      </p:cBhvr>
                                      <p:tavLst>
                                        <p:tav tm="0">
                                          <p:val>
                                            <p:strVal val="#ppt_x"/>
                                          </p:val>
                                        </p:tav>
                                        <p:tav tm="100000">
                                          <p:val>
                                            <p:strVal val="#ppt_x"/>
                                          </p:val>
                                        </p:tav>
                                      </p:tavLst>
                                    </p:anim>
                                    <p:anim calcmode="lin" valueType="num">
                                      <p:cBhvr>
                                        <p:cTn id="8" dur="500" fill="hold"/>
                                        <p:tgtEl>
                                          <p:spTgt spid="102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44"/>
                                        </p:tgtEl>
                                        <p:attrNameLst>
                                          <p:attrName>style.visibility</p:attrName>
                                        </p:attrNameLst>
                                      </p:cBhvr>
                                      <p:to>
                                        <p:strVal val="visible"/>
                                      </p:to>
                                    </p:set>
                                    <p:anim calcmode="lin" valueType="num">
                                      <p:cBhvr>
                                        <p:cTn id="11" dur="500" fill="hold"/>
                                        <p:tgtEl>
                                          <p:spTgt spid="10244"/>
                                        </p:tgtEl>
                                        <p:attrNameLst>
                                          <p:attrName>ppt_x</p:attrName>
                                        </p:attrNameLst>
                                      </p:cBhvr>
                                      <p:tavLst>
                                        <p:tav tm="0">
                                          <p:val>
                                            <p:strVal val="#ppt_x"/>
                                          </p:val>
                                        </p:tav>
                                        <p:tav tm="100000">
                                          <p:val>
                                            <p:strVal val="#ppt_x"/>
                                          </p:val>
                                        </p:tav>
                                      </p:tavLst>
                                    </p:anim>
                                    <p:anim calcmode="lin" valueType="num">
                                      <p:cBhvr>
                                        <p:cTn id="12"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ldLvl="0" animBg="1"/>
      <p:bldP spid="1024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混合设计描述</a:t>
            </a:r>
            <a:endParaRPr lang="zh-CN" altLang="en-US"/>
          </a:p>
        </p:txBody>
      </p:sp>
      <p:sp>
        <p:nvSpPr>
          <p:cNvPr id="20482" name="矩形 19458"/>
          <p:cNvSpPr/>
          <p:nvPr/>
        </p:nvSpPr>
        <p:spPr>
          <a:xfrm>
            <a:off x="365760" y="771525"/>
            <a:ext cx="7733030" cy="4051300"/>
          </a:xfrm>
          <a:prstGeom prst="rect">
            <a:avLst/>
          </a:prstGeom>
          <a:noFill/>
          <a:ln w="9525">
            <a:noFill/>
          </a:ln>
        </p:spPr>
        <p:txBody>
          <a:bodyPr lIns="71846" tIns="35923" rIns="71846" bIns="35923" anchor="t" anchorCtr="0"/>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结构、数据流和行为描述方式可以</a:t>
            </a:r>
            <a:r>
              <a:rPr lang="zh-CN" altLang="en-US" sz="1800" b="1">
                <a:solidFill>
                  <a:srgbClr val="FF0000"/>
                </a:solidFill>
                <a:latin typeface="微软雅黑" panose="020B0503020204020204" charset="-122"/>
                <a:ea typeface="微软雅黑" panose="020B0503020204020204" charset="-122"/>
                <a:cs typeface="微软雅黑" panose="020B0503020204020204" charset="-122"/>
              </a:rPr>
              <a:t>自由混合</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模块描述中可以包含实例化的门、模块实例化语句、连续赋值语句以及</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a l w a y s</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语句和</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i n i t i a l</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语句的混合。</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49325" lvl="1" indent="-492125"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但是，它们之间不可以相互包含。</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49325" lvl="1" indent="-492125"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来自</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 l w a y s</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语句和</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i n i t i a l</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语句（</a:t>
            </a:r>
            <a:r>
              <a:rPr lang="zh-CN" altLang="en-US" sz="1600">
                <a:solidFill>
                  <a:srgbClr val="FF0000"/>
                </a:solidFill>
                <a:latin typeface="微软雅黑" panose="020B0503020204020204" charset="-122"/>
                <a:ea typeface="微软雅黑" panose="020B0503020204020204" charset="-122"/>
                <a:cs typeface="微软雅黑" panose="020B0503020204020204" charset="-122"/>
              </a:rPr>
              <a:t>切记只有寄存器类型数据可以在这两种语句中赋值</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）的值能够驱动门或开关。</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49325" lvl="1" indent="-492125"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而来自于门或连续赋值语句（</a:t>
            </a:r>
            <a:r>
              <a:rPr lang="zh-CN" altLang="en-US" sz="1600">
                <a:solidFill>
                  <a:srgbClr val="FF0000"/>
                </a:solidFill>
                <a:latin typeface="微软雅黑" panose="020B0503020204020204" charset="-122"/>
                <a:ea typeface="微软雅黑" panose="020B0503020204020204" charset="-122"/>
                <a:cs typeface="微软雅黑" panose="020B0503020204020204" charset="-122"/>
              </a:rPr>
              <a:t>只能驱动线网</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）的值能够反过来用于触发</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 l w a y s</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语句和</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i n i t i a l</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语句。</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混合设计实例：</a:t>
            </a:r>
            <a:r>
              <a:rPr lang="en-US" altLang="zh-CN"/>
              <a:t>1</a:t>
            </a:r>
            <a:r>
              <a:rPr lang="zh-CN" altLang="en-US"/>
              <a:t>位全加器</a:t>
            </a:r>
            <a:endParaRPr lang="zh-CN" altLang="en-US"/>
          </a:p>
        </p:txBody>
      </p:sp>
      <p:graphicFrame>
        <p:nvGraphicFramePr>
          <p:cNvPr id="21506" name="对象 20482"/>
          <p:cNvGraphicFramePr>
            <a:graphicFrameLocks noChangeAspect="1"/>
          </p:cNvGraphicFramePr>
          <p:nvPr/>
        </p:nvGraphicFramePr>
        <p:xfrm>
          <a:off x="467995" y="1059815"/>
          <a:ext cx="3122613" cy="2201863"/>
        </p:xfrm>
        <a:graphic>
          <a:graphicData uri="http://schemas.openxmlformats.org/presentationml/2006/ole">
            <mc:AlternateContent xmlns:mc="http://schemas.openxmlformats.org/markup-compatibility/2006">
              <mc:Choice xmlns:v="urn:schemas-microsoft-com:vml" Requires="v">
                <p:oleObj spid="_x0000_s3081" name="" r:id="rId1" imgW="4612005" imgH="3134995" progId="">
                  <p:embed/>
                </p:oleObj>
              </mc:Choice>
              <mc:Fallback>
                <p:oleObj name="" r:id="rId1" imgW="4612005" imgH="3134995" progId="">
                  <p:embed/>
                  <p:pic>
                    <p:nvPicPr>
                      <p:cNvPr id="0" name="图片 3080"/>
                      <p:cNvPicPr/>
                      <p:nvPr/>
                    </p:nvPicPr>
                    <p:blipFill>
                      <a:blip r:embed="rId2"/>
                      <a:stretch>
                        <a:fillRect/>
                      </a:stretch>
                    </p:blipFill>
                    <p:spPr>
                      <a:xfrm>
                        <a:off x="467995" y="1059815"/>
                        <a:ext cx="3122613" cy="2201863"/>
                      </a:xfrm>
                      <a:prstGeom prst="rect">
                        <a:avLst/>
                      </a:prstGeom>
                      <a:noFill/>
                      <a:ln w="38100">
                        <a:noFill/>
                        <a:miter/>
                      </a:ln>
                    </p:spPr>
                  </p:pic>
                </p:oleObj>
              </mc:Fallback>
            </mc:AlternateContent>
          </a:graphicData>
        </a:graphic>
      </p:graphicFrame>
      <p:sp>
        <p:nvSpPr>
          <p:cNvPr id="20484" name="矩形 20483"/>
          <p:cNvSpPr/>
          <p:nvPr/>
        </p:nvSpPr>
        <p:spPr>
          <a:xfrm>
            <a:off x="4211955" y="1059815"/>
            <a:ext cx="3457575" cy="3727450"/>
          </a:xfrm>
          <a:prstGeom prst="rect">
            <a:avLst/>
          </a:prstGeom>
          <a:noFill/>
          <a:ln w="19050" cap="flat" cmpd="sng">
            <a:solidFill>
              <a:srgbClr val="000000"/>
            </a:solidFill>
            <a:prstDash val="solid"/>
            <a:miter/>
            <a:headEnd type="none" w="med" len="med"/>
            <a:tailEnd type="none" w="med" len="med"/>
          </a:ln>
        </p:spPr>
        <p:txBody>
          <a:bodyPr anchor="t"/>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module FA_Mix(A,B,Cin,Sum,Cout);</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input A,B,Cin;</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output Sum,Cout;</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reg Cout;</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reg T1,T2,T3;</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wire S1;</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mn-cs"/>
              </a:rPr>
              <a:t>xor X1(S1,A,B);                   //</a:t>
            </a:r>
            <a:r>
              <a:rPr lang="zh-CN" altLang="en-US" sz="1350" b="1"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mn-cs"/>
              </a:rPr>
              <a:t>门实例语句</a:t>
            </a:r>
            <a:endParaRPr lang="zh-CN" altLang="en-US" sz="1350" b="1" strike="noStrike" noProof="1">
              <a:solidFill>
                <a:schemeClr val="accent2"/>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always @ (A or B or Cin)   //always </a:t>
            </a:r>
            <a:r>
              <a:rPr lang="zh-CN" altLang="en-US" sz="1350" b="1" strike="noStrike" noProof="1">
                <a:solidFill>
                  <a:srgbClr val="FF0000"/>
                </a:solidFill>
                <a:latin typeface="Times New Roman" panose="02020603050405020304" pitchFamily="2" charset="0"/>
                <a:ea typeface="宋体" panose="02010600030101010101" pitchFamily="2" charset="-122"/>
                <a:cs typeface="+mn-cs"/>
              </a:rPr>
              <a:t>语句</a:t>
            </a:r>
            <a:endParaRPr lang="zh-CN" altLang="en-US"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begin</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    T1 = A &amp; B;</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    T2 = A &amp; Cin;</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    T3 = B &amp; Cin;</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    Cout = (T1 | T2) | T3;</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end</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mn-cs"/>
              </a:rPr>
              <a:t>assign Sum = S1 ^ Cin;     //连续赋值语句</a:t>
            </a:r>
            <a:endParaRPr lang="zh-CN" altLang="en-US" sz="1350" b="1" strike="noStrike" noProof="1">
              <a:solidFill>
                <a:schemeClr val="accent2"/>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endmodule </a:t>
            </a:r>
            <a:endParaRPr lang="en-US" altLang="zh-CN" sz="1350" b="1" strike="noStrike" noProof="1">
              <a:solidFill>
                <a:srgbClr val="000000"/>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p:cTn id="7" dur="500" fill="hold"/>
                                        <p:tgtEl>
                                          <p:spTgt spid="20484"/>
                                        </p:tgtEl>
                                        <p:attrNameLst>
                                          <p:attrName>ppt_x</p:attrName>
                                        </p:attrNameLst>
                                      </p:cBhvr>
                                      <p:tavLst>
                                        <p:tav tm="0">
                                          <p:val>
                                            <p:strVal val="#ppt_x"/>
                                          </p:val>
                                        </p:tav>
                                        <p:tav tm="100000">
                                          <p:val>
                                            <p:strVal val="#ppt_x"/>
                                          </p:val>
                                        </p:tav>
                                      </p:tavLst>
                                    </p:anim>
                                    <p:anim calcmode="lin" valueType="num">
                                      <p:cBhvr>
                                        <p:cTn id="8" dur="500" fill="hold"/>
                                        <p:tgtEl>
                                          <p:spTgt spid="2048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484">
                                            <p:txEl>
                                              <p:pRg st="0" end="0"/>
                                            </p:txEl>
                                          </p:spTgt>
                                        </p:tgtEl>
                                        <p:attrNameLst>
                                          <p:attrName>style.visibility</p:attrName>
                                        </p:attrNameLst>
                                      </p:cBhvr>
                                      <p:to>
                                        <p:strVal val="visible"/>
                                      </p:to>
                                    </p:set>
                                    <p:anim calcmode="lin" valueType="num">
                                      <p:cBhvr additive="base">
                                        <p:cTn id="11" dur="500" fill="hold"/>
                                        <p:tgtEl>
                                          <p:spTgt spid="2048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48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484">
                                            <p:txEl>
                                              <p:pRg st="1" end="1"/>
                                            </p:txEl>
                                          </p:spTgt>
                                        </p:tgtEl>
                                        <p:attrNameLst>
                                          <p:attrName>style.visibility</p:attrName>
                                        </p:attrNameLst>
                                      </p:cBhvr>
                                      <p:to>
                                        <p:strVal val="visible"/>
                                      </p:to>
                                    </p:set>
                                    <p:anim calcmode="lin" valueType="num">
                                      <p:cBhvr additive="base">
                                        <p:cTn id="15" dur="500" fill="hold"/>
                                        <p:tgtEl>
                                          <p:spTgt spid="2048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484">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484">
                                            <p:txEl>
                                              <p:pRg st="2" end="2"/>
                                            </p:txEl>
                                          </p:spTgt>
                                        </p:tgtEl>
                                        <p:attrNameLst>
                                          <p:attrName>style.visibility</p:attrName>
                                        </p:attrNameLst>
                                      </p:cBhvr>
                                      <p:to>
                                        <p:strVal val="visible"/>
                                      </p:to>
                                    </p:set>
                                    <p:anim calcmode="lin" valueType="num">
                                      <p:cBhvr additive="base">
                                        <p:cTn id="19" dur="500" fill="hold"/>
                                        <p:tgtEl>
                                          <p:spTgt spid="2048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484">
                                            <p:txEl>
                                              <p:pRg st="15" end="15"/>
                                            </p:txEl>
                                          </p:spTgt>
                                        </p:tgtEl>
                                        <p:attrNameLst>
                                          <p:attrName>style.visibility</p:attrName>
                                        </p:attrNameLst>
                                      </p:cBhvr>
                                      <p:to>
                                        <p:strVal val="visible"/>
                                      </p:to>
                                    </p:set>
                                    <p:anim calcmode="lin" valueType="num">
                                      <p:cBhvr additive="base">
                                        <p:cTn id="23" dur="500" fill="hold"/>
                                        <p:tgtEl>
                                          <p:spTgt spid="20484">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48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484">
                                            <p:txEl>
                                              <p:pRg st="5" end="5"/>
                                            </p:txEl>
                                          </p:spTgt>
                                        </p:tgtEl>
                                        <p:attrNameLst>
                                          <p:attrName>style.visibility</p:attrName>
                                        </p:attrNameLst>
                                      </p:cBhvr>
                                      <p:to>
                                        <p:strVal val="visible"/>
                                      </p:to>
                                    </p:set>
                                    <p:anim calcmode="lin" valueType="num">
                                      <p:cBhvr additive="base">
                                        <p:cTn id="29" dur="500" fill="hold"/>
                                        <p:tgtEl>
                                          <p:spTgt spid="2048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48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484">
                                            <p:txEl>
                                              <p:pRg st="6" end="6"/>
                                            </p:txEl>
                                          </p:spTgt>
                                        </p:tgtEl>
                                        <p:attrNameLst>
                                          <p:attrName>style.visibility</p:attrName>
                                        </p:attrNameLst>
                                      </p:cBhvr>
                                      <p:to>
                                        <p:strVal val="visible"/>
                                      </p:to>
                                    </p:set>
                                    <p:anim calcmode="lin" valueType="num">
                                      <p:cBhvr additive="base">
                                        <p:cTn id="33" dur="500" fill="hold"/>
                                        <p:tgtEl>
                                          <p:spTgt spid="2048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48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484">
                                            <p:txEl>
                                              <p:pRg st="7" end="7"/>
                                            </p:txEl>
                                          </p:spTgt>
                                        </p:tgtEl>
                                        <p:attrNameLst>
                                          <p:attrName>style.visibility</p:attrName>
                                        </p:attrNameLst>
                                      </p:cBhvr>
                                      <p:to>
                                        <p:strVal val="visible"/>
                                      </p:to>
                                    </p:set>
                                    <p:anim calcmode="lin" valueType="num">
                                      <p:cBhvr additive="base">
                                        <p:cTn id="39" dur="500" fill="hold"/>
                                        <p:tgtEl>
                                          <p:spTgt spid="20484">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484">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484">
                                            <p:txEl>
                                              <p:pRg st="8" end="8"/>
                                            </p:txEl>
                                          </p:spTgt>
                                        </p:tgtEl>
                                        <p:attrNameLst>
                                          <p:attrName>style.visibility</p:attrName>
                                        </p:attrNameLst>
                                      </p:cBhvr>
                                      <p:to>
                                        <p:strVal val="visible"/>
                                      </p:to>
                                    </p:set>
                                    <p:anim calcmode="lin" valueType="num">
                                      <p:cBhvr additive="base">
                                        <p:cTn id="43" dur="500" fill="hold"/>
                                        <p:tgtEl>
                                          <p:spTgt spid="20484">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484">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0484">
                                            <p:txEl>
                                              <p:pRg st="9" end="9"/>
                                            </p:txEl>
                                          </p:spTgt>
                                        </p:tgtEl>
                                        <p:attrNameLst>
                                          <p:attrName>style.visibility</p:attrName>
                                        </p:attrNameLst>
                                      </p:cBhvr>
                                      <p:to>
                                        <p:strVal val="visible"/>
                                      </p:to>
                                    </p:set>
                                    <p:anim calcmode="lin" valueType="num">
                                      <p:cBhvr additive="base">
                                        <p:cTn id="47" dur="500" fill="hold"/>
                                        <p:tgtEl>
                                          <p:spTgt spid="20484">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484">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0484">
                                            <p:txEl>
                                              <p:pRg st="10" end="10"/>
                                            </p:txEl>
                                          </p:spTgt>
                                        </p:tgtEl>
                                        <p:attrNameLst>
                                          <p:attrName>style.visibility</p:attrName>
                                        </p:attrNameLst>
                                      </p:cBhvr>
                                      <p:to>
                                        <p:strVal val="visible"/>
                                      </p:to>
                                    </p:set>
                                    <p:anim calcmode="lin" valueType="num">
                                      <p:cBhvr additive="base">
                                        <p:cTn id="51" dur="500" fill="hold"/>
                                        <p:tgtEl>
                                          <p:spTgt spid="20484">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0484">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0484">
                                            <p:txEl>
                                              <p:pRg st="11" end="11"/>
                                            </p:txEl>
                                          </p:spTgt>
                                        </p:tgtEl>
                                        <p:attrNameLst>
                                          <p:attrName>style.visibility</p:attrName>
                                        </p:attrNameLst>
                                      </p:cBhvr>
                                      <p:to>
                                        <p:strVal val="visible"/>
                                      </p:to>
                                    </p:set>
                                    <p:anim calcmode="lin" valueType="num">
                                      <p:cBhvr additive="base">
                                        <p:cTn id="55" dur="500" fill="hold"/>
                                        <p:tgtEl>
                                          <p:spTgt spid="20484">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0484">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0484">
                                            <p:txEl>
                                              <p:pRg st="12" end="12"/>
                                            </p:txEl>
                                          </p:spTgt>
                                        </p:tgtEl>
                                        <p:attrNameLst>
                                          <p:attrName>style.visibility</p:attrName>
                                        </p:attrNameLst>
                                      </p:cBhvr>
                                      <p:to>
                                        <p:strVal val="visible"/>
                                      </p:to>
                                    </p:set>
                                    <p:anim calcmode="lin" valueType="num">
                                      <p:cBhvr additive="base">
                                        <p:cTn id="59" dur="500" fill="hold"/>
                                        <p:tgtEl>
                                          <p:spTgt spid="20484">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0484">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0484">
                                            <p:txEl>
                                              <p:pRg st="13" end="13"/>
                                            </p:txEl>
                                          </p:spTgt>
                                        </p:tgtEl>
                                        <p:attrNameLst>
                                          <p:attrName>style.visibility</p:attrName>
                                        </p:attrNameLst>
                                      </p:cBhvr>
                                      <p:to>
                                        <p:strVal val="visible"/>
                                      </p:to>
                                    </p:set>
                                    <p:anim calcmode="lin" valueType="num">
                                      <p:cBhvr additive="base">
                                        <p:cTn id="63" dur="500" fill="hold"/>
                                        <p:tgtEl>
                                          <p:spTgt spid="20484">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0484">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484">
                                            <p:txEl>
                                              <p:pRg st="3" end="3"/>
                                            </p:txEl>
                                          </p:spTgt>
                                        </p:tgtEl>
                                        <p:attrNameLst>
                                          <p:attrName>style.visibility</p:attrName>
                                        </p:attrNameLst>
                                      </p:cBhvr>
                                      <p:to>
                                        <p:strVal val="visible"/>
                                      </p:to>
                                    </p:set>
                                    <p:anim calcmode="lin" valueType="num">
                                      <p:cBhvr additive="base">
                                        <p:cTn id="67" dur="500" fill="hold"/>
                                        <p:tgtEl>
                                          <p:spTgt spid="20484">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0484">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0484">
                                            <p:txEl>
                                              <p:pRg st="4" end="4"/>
                                            </p:txEl>
                                          </p:spTgt>
                                        </p:tgtEl>
                                        <p:attrNameLst>
                                          <p:attrName>style.visibility</p:attrName>
                                        </p:attrNameLst>
                                      </p:cBhvr>
                                      <p:to>
                                        <p:strVal val="visible"/>
                                      </p:to>
                                    </p:set>
                                    <p:anim calcmode="lin" valueType="num">
                                      <p:cBhvr additive="base">
                                        <p:cTn id="71" dur="500" fill="hold"/>
                                        <p:tgtEl>
                                          <p:spTgt spid="20484">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048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0484">
                                            <p:txEl>
                                              <p:pRg st="14" end="14"/>
                                            </p:txEl>
                                          </p:spTgt>
                                        </p:tgtEl>
                                        <p:attrNameLst>
                                          <p:attrName>style.visibility</p:attrName>
                                        </p:attrNameLst>
                                      </p:cBhvr>
                                      <p:to>
                                        <p:strVal val="visible"/>
                                      </p:to>
                                    </p:set>
                                    <p:anim calcmode="lin" valueType="num">
                                      <p:cBhvr additive="base">
                                        <p:cTn id="77" dur="500" fill="hold"/>
                                        <p:tgtEl>
                                          <p:spTgt spid="20484">
                                            <p:txEl>
                                              <p:pRg st="14" end="14"/>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048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设计验证与仿真</a:t>
            </a:r>
            <a:endParaRPr lang="zh-CN" altLang="en-US"/>
          </a:p>
        </p:txBody>
      </p:sp>
      <p:sp>
        <p:nvSpPr>
          <p:cNvPr id="22530" name="矩形 5122"/>
          <p:cNvSpPr/>
          <p:nvPr/>
        </p:nvSpPr>
        <p:spPr>
          <a:xfrm>
            <a:off x="365760" y="789305"/>
            <a:ext cx="8131810" cy="4051300"/>
          </a:xfrm>
          <a:prstGeom prst="rect">
            <a:avLst/>
          </a:prstGeom>
          <a:noFill/>
          <a:ln w="9525">
            <a:noFill/>
          </a:ln>
        </p:spPr>
        <p:txBody>
          <a:bodyPr lIns="71846" tIns="35923" rIns="71846" bIns="35923" anchor="t" anchorCtr="0"/>
          <a:p>
            <a:pPr marL="492125" indent="-492125" algn="just" defTabSz="958850">
              <a:lnSpc>
                <a:spcPct val="150000"/>
              </a:lnSpc>
              <a:buClr>
                <a:srgbClr val="000000"/>
              </a:buClr>
              <a:buSzPct val="100000"/>
              <a:buFont typeface="Wingdings" panose="05000000000000000000" charset="0"/>
              <a:buChar char="Ø"/>
            </a:pPr>
            <a:r>
              <a:rPr lang="en-US" altLang="zh-CN" sz="1800">
                <a:solidFill>
                  <a:schemeClr val="tx1"/>
                </a:solidFill>
                <a:latin typeface="微软雅黑" panose="020B0503020204020204" charset="-122"/>
                <a:ea typeface="微软雅黑" panose="020B0503020204020204" charset="-122"/>
                <a:cs typeface="微软雅黑" panose="020B0503020204020204" charset="-122"/>
              </a:rPr>
              <a:t>Verilog HDL</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不仅提供描述设计的能力，而且提供对激励、控制、存储响应和设计验证的建模能力。</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激励和控制可用初始化语句产生。验证运行过程中的响应可以作为“变化时保存”或作为选通的数据存储。</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最后，设计验证可以通过在初始化语句中写入相应的语句自动与期望的响应值比较完成。</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残酷的现实…</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49325" lvl="2" indent="-492125" algn="just" defTabSz="958850">
              <a:lnSpc>
                <a:spcPct val="150000"/>
              </a:lnSpc>
              <a:buClr>
                <a:srgbClr val="000000"/>
              </a:buClr>
              <a:buSzPct val="10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设计用时10%，而用于设计验证的时间则占 90%</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49325" lvl="2" indent="-492125" algn="just" defTabSz="958850">
              <a:lnSpc>
                <a:spcPct val="150000"/>
              </a:lnSpc>
              <a:buClr>
                <a:srgbClr val="000000"/>
              </a:buClr>
              <a:buSzPct val="10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如果方法不当验证用时甚至更多</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30000"/>
              </a:lnSpc>
              <a:buClr>
                <a:srgbClr val="000000"/>
              </a:buClr>
              <a:buSzPct val="80000"/>
              <a:buFont typeface="Wingdings" panose="05000000000000000000" charset="0"/>
              <a:buChar char="Ø"/>
            </a:pP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p:txBody>
          <a:bodyPr wrap="square" anchor="b" anchorCtr="0"/>
          <a:p>
            <a:r>
              <a:rPr lang="en-US" altLang="zh-CN"/>
              <a:t>HDL</a:t>
            </a:r>
            <a:r>
              <a:rPr lang="zh-CN" altLang="zh-CN"/>
              <a:t>电路的仿真与验证</a:t>
            </a:r>
            <a:endParaRPr lang="zh-CN" altLang="zh-CN"/>
          </a:p>
        </p:txBody>
      </p:sp>
      <p:sp>
        <p:nvSpPr>
          <p:cNvPr id="23555" name="Rectangle 3"/>
          <p:cNvSpPr>
            <a:spLocks noGrp="1"/>
          </p:cNvSpPr>
          <p:nvPr>
            <p:ph idx="1"/>
          </p:nvPr>
        </p:nvSpPr>
        <p:spPr>
          <a:xfrm>
            <a:off x="365867" y="752793"/>
            <a:ext cx="8531222" cy="4227768"/>
          </a:xfrm>
        </p:spPr>
        <p:txBody>
          <a:bodyPr wrap="square" anchor="t" anchorCtr="0"/>
          <a:p>
            <a:pPr marL="492125" indent="-492125" algn="just" defTabSz="958850">
              <a:lnSpc>
                <a:spcPct val="120000"/>
              </a:lnSpc>
              <a:buClr>
                <a:srgbClr val="000000"/>
              </a:buClr>
              <a:buSzPct val="100000"/>
              <a:buFont typeface="Wingdings" panose="05000000000000000000" charset="0"/>
              <a:buChar char="Ø"/>
            </a:pPr>
            <a:r>
              <a:rPr lang="zh-CN" altLang="en-US" sz="1800">
                <a:cs typeface="微软雅黑" panose="020B0503020204020204" charset="-122"/>
                <a:sym typeface="+mn-ea"/>
              </a:rPr>
              <a:t>要测试一个设计块是否正确，就要用</a:t>
            </a:r>
            <a:r>
              <a:rPr lang="en-US" altLang="zh-CN" sz="1800">
                <a:cs typeface="微软雅黑" panose="020B0503020204020204" charset="-122"/>
                <a:sym typeface="+mn-ea"/>
              </a:rPr>
              <a:t>Verilog</a:t>
            </a:r>
            <a:r>
              <a:rPr lang="zh-CN" altLang="en-US" sz="1800">
                <a:cs typeface="微软雅黑" panose="020B0503020204020204" charset="-122"/>
                <a:sym typeface="+mn-ea"/>
              </a:rPr>
              <a:t>再写一个测试模块。</a:t>
            </a:r>
            <a:endParaRPr lang="zh-CN" altLang="en-US" sz="1800">
              <a:cs typeface="微软雅黑" panose="020B0503020204020204" charset="-122"/>
              <a:sym typeface="+mn-ea"/>
            </a:endParaRPr>
          </a:p>
          <a:p>
            <a:pPr marL="492125" indent="-492125" algn="just" defTabSz="958850">
              <a:lnSpc>
                <a:spcPct val="120000"/>
              </a:lnSpc>
              <a:buClr>
                <a:srgbClr val="000000"/>
              </a:buClr>
              <a:buSzPct val="100000"/>
              <a:buFont typeface="Wingdings" panose="05000000000000000000" charset="0"/>
              <a:buChar char="Ø"/>
            </a:pPr>
            <a:r>
              <a:rPr lang="zh-CN" altLang="en-US" sz="1800">
                <a:cs typeface="微软雅黑" panose="020B0503020204020204" charset="-122"/>
                <a:sym typeface="+mn-ea"/>
              </a:rPr>
              <a:t>这个测试模块应包括以下三个方面的内容：</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20000"/>
              </a:lnSpc>
              <a:buClr>
                <a:srgbClr val="000000"/>
              </a:buClr>
              <a:buSzPct val="80000"/>
              <a:buFont typeface="Arial" panose="020B0604020202020204" pitchFamily="34" charset="0"/>
              <a:buChar char="•"/>
            </a:pPr>
            <a:r>
              <a:rPr lang="zh-CN" altLang="en-US" sz="1600">
                <a:solidFill>
                  <a:schemeClr val="tx1"/>
                </a:solidFill>
                <a:cs typeface="微软雅黑" panose="020B0503020204020204" charset="-122"/>
                <a:sym typeface="+mn-ea"/>
              </a:rPr>
              <a:t>测试模块中要调用到设计块，只有这样才能对它进行测试；</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20000"/>
              </a:lnSpc>
              <a:buClr>
                <a:srgbClr val="000000"/>
              </a:buClr>
              <a:buSzPct val="80000"/>
              <a:buFont typeface="Arial" panose="020B0604020202020204" pitchFamily="34" charset="0"/>
              <a:buChar char="•"/>
            </a:pPr>
            <a:r>
              <a:rPr lang="zh-CN" altLang="en-US" sz="1600">
                <a:solidFill>
                  <a:schemeClr val="tx1"/>
                </a:solidFill>
                <a:cs typeface="微软雅黑" panose="020B0503020204020204" charset="-122"/>
                <a:sym typeface="+mn-ea"/>
              </a:rPr>
              <a:t>测试模块中应包含测试的激励信号源；</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20000"/>
              </a:lnSpc>
              <a:buClr>
                <a:srgbClr val="000000"/>
              </a:buClr>
              <a:buSzPct val="80000"/>
              <a:buFont typeface="Arial" panose="020B0604020202020204" pitchFamily="34" charset="0"/>
              <a:buChar char="•"/>
            </a:pPr>
            <a:r>
              <a:rPr lang="zh-CN" altLang="en-US" sz="1600">
                <a:solidFill>
                  <a:schemeClr val="tx1"/>
                </a:solidFill>
                <a:cs typeface="微软雅黑" panose="020B0503020204020204" charset="-122"/>
                <a:sym typeface="+mn-ea"/>
              </a:rPr>
              <a:t>测试模块能够实施对输出信号的检测，并报告检测结果。</a:t>
            </a:r>
            <a:endParaRPr lang="zh-CN" altLang="en-US" sz="1600">
              <a:solidFill>
                <a:schemeClr val="tx1"/>
              </a:solidFill>
              <a:cs typeface="微软雅黑" panose="020B0503020204020204" charset="-122"/>
              <a:sym typeface="+mn-ea"/>
            </a:endParaRPr>
          </a:p>
        </p:txBody>
      </p:sp>
      <p:grpSp>
        <p:nvGrpSpPr>
          <p:cNvPr id="6149" name="组合 6148"/>
          <p:cNvGrpSpPr/>
          <p:nvPr/>
        </p:nvGrpSpPr>
        <p:grpSpPr>
          <a:xfrm>
            <a:off x="1002665" y="2760980"/>
            <a:ext cx="6496050" cy="2058988"/>
            <a:chOff x="1296" y="0"/>
            <a:chExt cx="5456" cy="1728"/>
          </a:xfrm>
        </p:grpSpPr>
        <p:sp>
          <p:nvSpPr>
            <p:cNvPr id="22533" name="Rectangle 4"/>
            <p:cNvSpPr/>
            <p:nvPr/>
          </p:nvSpPr>
          <p:spPr>
            <a:xfrm>
              <a:off x="2736" y="384"/>
              <a:ext cx="912" cy="768"/>
            </a:xfrm>
            <a:prstGeom prst="rect">
              <a:avLst/>
            </a:prstGeom>
            <a:solidFill>
              <a:srgbClr val="6969FF"/>
            </a:solidFill>
            <a:ln w="12700" cap="flat" cmpd="sng">
              <a:solidFill>
                <a:schemeClr val="tx1"/>
              </a:solidFill>
              <a:prstDash val="solid"/>
              <a:miter/>
              <a:headEnd type="none" w="med" len="med"/>
              <a:tailEnd type="none" w="med" len="med"/>
            </a:ln>
          </p:spPr>
          <p:txBody>
            <a:bodyPr wrap="none" anchor="ctr"/>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Design</a:t>
              </a:r>
              <a:endParaRPr lang="en-US" altLang="zh-CN" sz="1350" strike="noStrike" noProof="1">
                <a:solidFill>
                  <a:schemeClr val="tx1"/>
                </a:solidFill>
                <a:latin typeface="Arial" panose="020B0604020202020204" pitchFamily="34" charset="0"/>
                <a:ea typeface="宋体" panose="02010600030101010101" pitchFamily="2" charset="-122"/>
              </a:endParaRPr>
            </a:p>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Under Test</a:t>
              </a:r>
              <a:endParaRPr lang="en-US" altLang="zh-CN" sz="1350" strike="noStrike" noProof="1">
                <a:solidFill>
                  <a:schemeClr val="tx1"/>
                </a:solidFill>
                <a:latin typeface="Arial" panose="020B0604020202020204" pitchFamily="34" charset="0"/>
                <a:ea typeface="宋体" panose="02010600030101010101" pitchFamily="2" charset="-122"/>
              </a:endParaRPr>
            </a:p>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(verilog)</a:t>
              </a:r>
              <a:endParaRPr lang="en-US" altLang="zh-CN" sz="1350" strike="noStrike" noProof="1">
                <a:solidFill>
                  <a:schemeClr val="tx1"/>
                </a:solidFill>
                <a:latin typeface="Arial" panose="020B0604020202020204" pitchFamily="34" charset="0"/>
                <a:ea typeface="宋体" panose="02010600030101010101" pitchFamily="2" charset="-122"/>
              </a:endParaRPr>
            </a:p>
          </p:txBody>
        </p:sp>
        <p:sp>
          <p:nvSpPr>
            <p:cNvPr id="22534" name="Rectangle 6"/>
            <p:cNvSpPr/>
            <p:nvPr/>
          </p:nvSpPr>
          <p:spPr>
            <a:xfrm>
              <a:off x="1440" y="384"/>
              <a:ext cx="912" cy="768"/>
            </a:xfrm>
            <a:prstGeom prst="rect">
              <a:avLst/>
            </a:prstGeom>
            <a:solidFill>
              <a:srgbClr val="6699FF"/>
            </a:solidFill>
            <a:ln w="12700" cap="flat" cmpd="sng">
              <a:solidFill>
                <a:schemeClr val="tx1"/>
              </a:solidFill>
              <a:prstDash val="solid"/>
              <a:miter/>
              <a:headEnd type="none" w="med" len="med"/>
              <a:tailEnd type="none" w="med" len="med"/>
            </a:ln>
          </p:spPr>
          <p:txBody>
            <a:bodyPr wrap="none" anchor="ctr"/>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Stimulus</a:t>
              </a:r>
              <a:endParaRPr lang="en-US" altLang="zh-CN" sz="1350" strike="noStrike" noProof="1">
                <a:solidFill>
                  <a:schemeClr val="tx1"/>
                </a:solidFill>
                <a:latin typeface="Arial" panose="020B0604020202020204" pitchFamily="34" charset="0"/>
                <a:ea typeface="宋体" panose="02010600030101010101" pitchFamily="2" charset="-122"/>
              </a:endParaRPr>
            </a:p>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Generation</a:t>
              </a:r>
              <a:endParaRPr lang="en-US" altLang="zh-CN" sz="1350" strike="noStrike" noProof="1">
                <a:solidFill>
                  <a:schemeClr val="tx1"/>
                </a:solidFill>
                <a:latin typeface="Arial" panose="020B0604020202020204" pitchFamily="34" charset="0"/>
                <a:ea typeface="宋体" panose="02010600030101010101" pitchFamily="2" charset="-122"/>
              </a:endParaRPr>
            </a:p>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(verilog)</a:t>
              </a:r>
              <a:endParaRPr lang="en-US" altLang="zh-CN" sz="1350" strike="noStrike" noProof="1">
                <a:solidFill>
                  <a:schemeClr val="tx1"/>
                </a:solidFill>
                <a:latin typeface="Arial" panose="020B0604020202020204" pitchFamily="34" charset="0"/>
                <a:ea typeface="宋体" panose="02010600030101010101" pitchFamily="2" charset="-122"/>
              </a:endParaRPr>
            </a:p>
          </p:txBody>
        </p:sp>
        <p:sp>
          <p:nvSpPr>
            <p:cNvPr id="22535" name="Rectangle 7"/>
            <p:cNvSpPr/>
            <p:nvPr/>
          </p:nvSpPr>
          <p:spPr>
            <a:xfrm>
              <a:off x="4032" y="384"/>
              <a:ext cx="1056" cy="768"/>
            </a:xfrm>
            <a:prstGeom prst="rect">
              <a:avLst/>
            </a:prstGeom>
            <a:solidFill>
              <a:srgbClr val="00FF00"/>
            </a:solidFill>
            <a:ln w="12700" cap="flat" cmpd="sng">
              <a:solidFill>
                <a:schemeClr val="tx1"/>
              </a:solidFill>
              <a:prstDash val="solid"/>
              <a:miter/>
              <a:headEnd type="none" w="med" len="med"/>
              <a:tailEnd type="none" w="med" len="med"/>
            </a:ln>
          </p:spPr>
          <p:txBody>
            <a:bodyPr wrap="none" anchor="ctr"/>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Output</a:t>
              </a:r>
              <a:endParaRPr lang="en-US" altLang="zh-CN" sz="1350" strike="noStrike" noProof="1">
                <a:solidFill>
                  <a:schemeClr val="tx1"/>
                </a:solidFill>
                <a:latin typeface="Arial" panose="020B0604020202020204" pitchFamily="34" charset="0"/>
                <a:ea typeface="宋体" panose="02010600030101010101" pitchFamily="2" charset="-122"/>
              </a:endParaRPr>
            </a:p>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Monitoring</a:t>
              </a:r>
              <a:endParaRPr lang="en-US" altLang="zh-CN" sz="1350" strike="noStrike" noProof="1">
                <a:solidFill>
                  <a:schemeClr val="tx1"/>
                </a:solidFill>
                <a:latin typeface="Arial" panose="020B0604020202020204" pitchFamily="34" charset="0"/>
                <a:ea typeface="宋体" panose="02010600030101010101" pitchFamily="2" charset="-122"/>
              </a:endParaRPr>
            </a:p>
            <a:p>
              <a:pPr algn="ctr" fontAlgn="base"/>
              <a:r>
                <a:rPr lang="en-US" altLang="zh-CN" sz="1200" b="1" i="1" strike="noStrike" noProof="1">
                  <a:solidFill>
                    <a:schemeClr val="tx1"/>
                  </a:solidFill>
                  <a:latin typeface="Arial" panose="020B0604020202020204" pitchFamily="34" charset="0"/>
                  <a:ea typeface="宋体" panose="02010600030101010101" pitchFamily="2" charset="-122"/>
                  <a:cs typeface="+mn-cs"/>
                </a:rPr>
                <a:t>Self Checking</a:t>
              </a:r>
              <a:endParaRPr lang="en-US" altLang="zh-CN" sz="1200" b="1" i="1" strike="noStrike" noProof="1">
                <a:solidFill>
                  <a:schemeClr val="tx1"/>
                </a:solidFill>
                <a:latin typeface="Arial" panose="020B0604020202020204" pitchFamily="34" charset="0"/>
                <a:ea typeface="宋体" panose="02010600030101010101" pitchFamily="2" charset="-122"/>
              </a:endParaRPr>
            </a:p>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(verilog)</a:t>
              </a:r>
              <a:endParaRPr lang="en-US" altLang="zh-CN" sz="1350" strike="noStrike" noProof="1">
                <a:solidFill>
                  <a:schemeClr val="tx1"/>
                </a:solidFill>
                <a:latin typeface="Arial" panose="020B0604020202020204" pitchFamily="34" charset="0"/>
                <a:ea typeface="宋体" panose="02010600030101010101" pitchFamily="2" charset="-122"/>
              </a:endParaRPr>
            </a:p>
          </p:txBody>
        </p:sp>
        <p:sp>
          <p:nvSpPr>
            <p:cNvPr id="23560" name="Line 8"/>
            <p:cNvSpPr/>
            <p:nvPr/>
          </p:nvSpPr>
          <p:spPr>
            <a:xfrm>
              <a:off x="2352" y="576"/>
              <a:ext cx="384" cy="0"/>
            </a:xfrm>
            <a:prstGeom prst="line">
              <a:avLst/>
            </a:prstGeom>
            <a:ln w="12700"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61" name="Line 9"/>
            <p:cNvSpPr/>
            <p:nvPr/>
          </p:nvSpPr>
          <p:spPr>
            <a:xfrm>
              <a:off x="2352" y="672"/>
              <a:ext cx="384" cy="0"/>
            </a:xfrm>
            <a:prstGeom prst="line">
              <a:avLst/>
            </a:prstGeom>
            <a:ln w="12700"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62" name="Line 10"/>
            <p:cNvSpPr/>
            <p:nvPr/>
          </p:nvSpPr>
          <p:spPr>
            <a:xfrm>
              <a:off x="2352" y="768"/>
              <a:ext cx="384" cy="0"/>
            </a:xfrm>
            <a:prstGeom prst="line">
              <a:avLst/>
            </a:prstGeom>
            <a:ln w="12700"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63" name="Line 11"/>
            <p:cNvSpPr/>
            <p:nvPr/>
          </p:nvSpPr>
          <p:spPr>
            <a:xfrm>
              <a:off x="2352" y="864"/>
              <a:ext cx="384" cy="0"/>
            </a:xfrm>
            <a:prstGeom prst="line">
              <a:avLst/>
            </a:prstGeom>
            <a:ln w="12700"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64" name="Line 12"/>
            <p:cNvSpPr/>
            <p:nvPr/>
          </p:nvSpPr>
          <p:spPr>
            <a:xfrm>
              <a:off x="2352" y="960"/>
              <a:ext cx="384" cy="0"/>
            </a:xfrm>
            <a:prstGeom prst="line">
              <a:avLst/>
            </a:prstGeom>
            <a:ln w="12700"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65" name="Line 13"/>
            <p:cNvSpPr/>
            <p:nvPr/>
          </p:nvSpPr>
          <p:spPr>
            <a:xfrm>
              <a:off x="3648" y="576"/>
              <a:ext cx="384" cy="0"/>
            </a:xfrm>
            <a:prstGeom prst="line">
              <a:avLst/>
            </a:prstGeom>
            <a:ln w="12700"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66" name="Line 15"/>
            <p:cNvSpPr/>
            <p:nvPr/>
          </p:nvSpPr>
          <p:spPr>
            <a:xfrm>
              <a:off x="3648" y="768"/>
              <a:ext cx="384" cy="0"/>
            </a:xfrm>
            <a:prstGeom prst="line">
              <a:avLst/>
            </a:prstGeom>
            <a:ln w="12700"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67" name="Line 17"/>
            <p:cNvSpPr/>
            <p:nvPr/>
          </p:nvSpPr>
          <p:spPr>
            <a:xfrm>
              <a:off x="3648" y="960"/>
              <a:ext cx="384" cy="0"/>
            </a:xfrm>
            <a:prstGeom prst="line">
              <a:avLst/>
            </a:prstGeom>
            <a:ln w="12700"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68" name="Line 20"/>
            <p:cNvSpPr/>
            <p:nvPr/>
          </p:nvSpPr>
          <p:spPr>
            <a:xfrm flipV="1">
              <a:off x="2160" y="240"/>
              <a:ext cx="0" cy="144"/>
            </a:xfrm>
            <a:prstGeom prst="line">
              <a:avLst/>
            </a:prstGeom>
            <a:ln w="12700" cap="rnd" cmpd="sng">
              <a:solidFill>
                <a:schemeClr val="tx1"/>
              </a:solidFill>
              <a:prstDash val="sysDot"/>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69" name="Line 21"/>
            <p:cNvSpPr/>
            <p:nvPr/>
          </p:nvSpPr>
          <p:spPr>
            <a:xfrm>
              <a:off x="2160" y="240"/>
              <a:ext cx="2064" cy="0"/>
            </a:xfrm>
            <a:prstGeom prst="line">
              <a:avLst/>
            </a:prstGeom>
            <a:ln w="12700" cap="rnd" cmpd="sng">
              <a:solidFill>
                <a:schemeClr val="tx1"/>
              </a:solidFill>
              <a:prstDash val="sysDot"/>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70" name="Line 22"/>
            <p:cNvSpPr/>
            <p:nvPr/>
          </p:nvSpPr>
          <p:spPr>
            <a:xfrm>
              <a:off x="4224" y="240"/>
              <a:ext cx="0" cy="144"/>
            </a:xfrm>
            <a:prstGeom prst="line">
              <a:avLst/>
            </a:prstGeom>
            <a:ln w="12700" cap="rnd" cmpd="sng">
              <a:solidFill>
                <a:schemeClr val="tx1"/>
              </a:solidFill>
              <a:prstDash val="sysDot"/>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71" name="Line 23"/>
            <p:cNvSpPr/>
            <p:nvPr/>
          </p:nvSpPr>
          <p:spPr>
            <a:xfrm flipV="1">
              <a:off x="4368" y="144"/>
              <a:ext cx="0" cy="240"/>
            </a:xfrm>
            <a:prstGeom prst="line">
              <a:avLst/>
            </a:prstGeom>
            <a:ln w="12700" cap="rnd" cmpd="sng">
              <a:solidFill>
                <a:schemeClr val="tx1"/>
              </a:solidFill>
              <a:prstDash val="sysDot"/>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72" name="Line 24"/>
            <p:cNvSpPr/>
            <p:nvPr/>
          </p:nvSpPr>
          <p:spPr>
            <a:xfrm>
              <a:off x="2016" y="144"/>
              <a:ext cx="2352" cy="0"/>
            </a:xfrm>
            <a:prstGeom prst="line">
              <a:avLst/>
            </a:prstGeom>
            <a:ln w="12700" cap="rnd" cmpd="sng">
              <a:solidFill>
                <a:schemeClr val="tx1"/>
              </a:solidFill>
              <a:prstDash val="sysDot"/>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73" name="Line 25"/>
            <p:cNvSpPr/>
            <p:nvPr/>
          </p:nvSpPr>
          <p:spPr>
            <a:xfrm>
              <a:off x="2016" y="144"/>
              <a:ext cx="0" cy="240"/>
            </a:xfrm>
            <a:prstGeom prst="line">
              <a:avLst/>
            </a:prstGeom>
            <a:ln w="12700" cap="rnd" cmpd="sng">
              <a:solidFill>
                <a:schemeClr val="tx1"/>
              </a:solidFill>
              <a:prstDash val="sysDot"/>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2550" name="Rectangle 26"/>
            <p:cNvSpPr/>
            <p:nvPr/>
          </p:nvSpPr>
          <p:spPr>
            <a:xfrm>
              <a:off x="1680" y="1344"/>
              <a:ext cx="480" cy="240"/>
            </a:xfrm>
            <a:prstGeom prst="rect">
              <a:avLst/>
            </a:prstGeom>
            <a:solidFill>
              <a:srgbClr val="6969FF">
                <a:alpha val="25998"/>
              </a:srgbClr>
            </a:solidFill>
            <a:ln w="12700" cap="rnd" cmpd="sng">
              <a:solidFill>
                <a:schemeClr val="tx1"/>
              </a:solidFill>
              <a:prstDash val="sysDot"/>
              <a:miter/>
              <a:headEnd type="none" w="med" len="med"/>
              <a:tailEnd type="none" w="med" len="med"/>
            </a:ln>
          </p:spPr>
          <p:txBody>
            <a:bodyPr wrap="none" anchor="ctr"/>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file</a:t>
              </a:r>
              <a:endParaRPr lang="en-US" altLang="zh-CN" sz="1350" strike="noStrike" noProof="1">
                <a:solidFill>
                  <a:schemeClr val="tx1"/>
                </a:solidFill>
                <a:latin typeface="Arial" panose="020B0604020202020204" pitchFamily="34" charset="0"/>
                <a:ea typeface="宋体" panose="02010600030101010101" pitchFamily="2" charset="-122"/>
              </a:endParaRPr>
            </a:p>
          </p:txBody>
        </p:sp>
        <p:sp>
          <p:nvSpPr>
            <p:cNvPr id="22551" name="Rectangle 27"/>
            <p:cNvSpPr/>
            <p:nvPr/>
          </p:nvSpPr>
          <p:spPr>
            <a:xfrm>
              <a:off x="4272" y="1344"/>
              <a:ext cx="480" cy="240"/>
            </a:xfrm>
            <a:prstGeom prst="rect">
              <a:avLst/>
            </a:prstGeom>
            <a:solidFill>
              <a:srgbClr val="6969FF">
                <a:alpha val="25998"/>
              </a:srgbClr>
            </a:solidFill>
            <a:ln w="12700" cap="rnd" cmpd="sng">
              <a:solidFill>
                <a:schemeClr val="tx1"/>
              </a:solidFill>
              <a:prstDash val="sysDot"/>
              <a:miter/>
              <a:headEnd type="none" w="med" len="med"/>
              <a:tailEnd type="none" w="med" len="med"/>
            </a:ln>
          </p:spPr>
          <p:txBody>
            <a:bodyPr wrap="none" anchor="ctr"/>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file</a:t>
              </a:r>
              <a:endParaRPr lang="en-US" altLang="zh-CN" sz="1350" strike="noStrike" noProof="1">
                <a:solidFill>
                  <a:schemeClr val="tx1"/>
                </a:solidFill>
                <a:latin typeface="Arial" panose="020B0604020202020204" pitchFamily="34" charset="0"/>
                <a:ea typeface="宋体" panose="02010600030101010101" pitchFamily="2" charset="-122"/>
              </a:endParaRPr>
            </a:p>
          </p:txBody>
        </p:sp>
        <p:sp>
          <p:nvSpPr>
            <p:cNvPr id="23576" name="Line 28"/>
            <p:cNvSpPr/>
            <p:nvPr/>
          </p:nvSpPr>
          <p:spPr>
            <a:xfrm flipV="1">
              <a:off x="1920" y="1152"/>
              <a:ext cx="0" cy="192"/>
            </a:xfrm>
            <a:prstGeom prst="line">
              <a:avLst/>
            </a:prstGeom>
            <a:ln w="12700" cap="rnd" cmpd="sng">
              <a:solidFill>
                <a:schemeClr val="tx1"/>
              </a:solidFill>
              <a:prstDash val="sysDot"/>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3577" name="Line 29"/>
            <p:cNvSpPr/>
            <p:nvPr/>
          </p:nvSpPr>
          <p:spPr>
            <a:xfrm flipV="1">
              <a:off x="4512" y="1152"/>
              <a:ext cx="0" cy="192"/>
            </a:xfrm>
            <a:prstGeom prst="line">
              <a:avLst/>
            </a:prstGeom>
            <a:ln w="12700" cap="rnd" cmpd="sng">
              <a:solidFill>
                <a:schemeClr val="tx1"/>
              </a:solidFill>
              <a:prstDash val="sysDot"/>
              <a:round/>
              <a:headEnd type="triangl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2554" name="Rectangle 32"/>
            <p:cNvSpPr/>
            <p:nvPr/>
          </p:nvSpPr>
          <p:spPr>
            <a:xfrm>
              <a:off x="1296" y="0"/>
              <a:ext cx="3936" cy="1728"/>
            </a:xfrm>
            <a:prstGeom prst="rect">
              <a:avLst/>
            </a:prstGeom>
            <a:solidFill>
              <a:srgbClr val="6969FF">
                <a:alpha val="20000"/>
              </a:srgbClr>
            </a:solidFill>
            <a:ln w="12700" cap="flat" cmpd="sng">
              <a:solidFill>
                <a:schemeClr val="tx1"/>
              </a:solidFill>
              <a:prstDash val="solid"/>
              <a:miter/>
              <a:headEnd type="none" w="med" len="med"/>
              <a:tailEnd type="none" w="med" len="med"/>
            </a:ln>
          </p:spPr>
          <p:txBody>
            <a:bodyPr wrap="none" anchor="ctr"/>
            <a:p>
              <a:pPr algn="ct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23579" name="Text Box 34"/>
            <p:cNvSpPr txBox="1"/>
            <p:nvPr/>
          </p:nvSpPr>
          <p:spPr>
            <a:xfrm>
              <a:off x="2256" y="1408"/>
              <a:ext cx="1470" cy="231"/>
            </a:xfrm>
            <a:prstGeom prst="rect">
              <a:avLst/>
            </a:prstGeom>
            <a:noFill/>
            <a:ln w="9525">
              <a:noFill/>
            </a:ln>
          </p:spPr>
          <p:txBody>
            <a:bodyPr wrap="none" anchor="t" anchorCtr="0">
              <a:spAutoFit/>
            </a:bodyPr>
            <a:p>
              <a:r>
                <a:rPr lang="en-US" altLang="zh-CN" sz="1200" i="1">
                  <a:solidFill>
                    <a:schemeClr val="tx1"/>
                  </a:solidFill>
                  <a:latin typeface="Arial" panose="020B0604020202020204" pitchFamily="34" charset="0"/>
                  <a:ea typeface="宋体" panose="02010600030101010101" pitchFamily="2" charset="-122"/>
                </a:rPr>
                <a:t>Verilog test bench shell</a:t>
              </a:r>
              <a:endParaRPr lang="en-US" altLang="zh-CN" sz="1200" i="1">
                <a:solidFill>
                  <a:schemeClr val="tx1"/>
                </a:solidFill>
                <a:latin typeface="Arial" panose="020B0604020202020204" pitchFamily="34" charset="0"/>
                <a:ea typeface="宋体" panose="02010600030101010101" pitchFamily="2" charset="-122"/>
              </a:endParaRPr>
            </a:p>
          </p:txBody>
        </p:sp>
        <p:sp>
          <p:nvSpPr>
            <p:cNvPr id="22556" name="Text Box 36"/>
            <p:cNvSpPr txBox="1"/>
            <p:nvPr/>
          </p:nvSpPr>
          <p:spPr>
            <a:xfrm>
              <a:off x="5504" y="0"/>
              <a:ext cx="1248" cy="1104"/>
            </a:xfrm>
            <a:prstGeom prst="rect">
              <a:avLst/>
            </a:prstGeom>
            <a:noFill/>
            <a:ln w="12700" cap="flat" cmpd="sng">
              <a:solidFill>
                <a:schemeClr val="tx1"/>
              </a:solidFill>
              <a:prstDash val="solid"/>
              <a:miter/>
              <a:headEnd type="none" w="med" len="med"/>
              <a:tailEnd type="none" w="med" len="med"/>
            </a:ln>
          </p:spPr>
          <p:txBody>
            <a:bodyPr anchor="t">
              <a:spAutoFit/>
            </a:bodyPr>
            <a:p>
              <a:r>
                <a:rPr lang="en-US" altLang="zh-CN" sz="1200" noProof="1">
                  <a:solidFill>
                    <a:schemeClr val="tx1"/>
                  </a:solidFill>
                  <a:latin typeface="Arial" panose="020B0604020202020204" pitchFamily="34" charset="0"/>
                  <a:ea typeface="宋体" panose="02010600030101010101" pitchFamily="2" charset="-122"/>
                  <a:cs typeface="+mn-cs"/>
                </a:rPr>
                <a:t>Testbenchs</a:t>
              </a:r>
              <a:r>
                <a:rPr lang="zh-CN" altLang="en-US" sz="1200" noProof="1">
                  <a:solidFill>
                    <a:schemeClr val="tx1"/>
                  </a:solidFill>
                  <a:latin typeface="Arial" panose="020B0604020202020204" pitchFamily="34" charset="0"/>
                  <a:ea typeface="宋体" panose="02010600030101010101" pitchFamily="2" charset="-122"/>
                  <a:cs typeface="+mn-cs"/>
                </a:rPr>
                <a:t>也是用</a:t>
              </a:r>
              <a:r>
                <a:rPr lang="en-US" altLang="zh-CN" sz="1200" noProof="1">
                  <a:solidFill>
                    <a:schemeClr val="tx1"/>
                  </a:solidFill>
                  <a:latin typeface="Arial" panose="020B0604020202020204" pitchFamily="34" charset="0"/>
                  <a:ea typeface="宋体" panose="02010600030101010101" pitchFamily="2" charset="-122"/>
                  <a:cs typeface="+mn-cs"/>
                </a:rPr>
                <a:t>Verilog</a:t>
              </a:r>
              <a:r>
                <a:rPr lang="zh-CN" altLang="en-US" sz="1200" noProof="1">
                  <a:solidFill>
                    <a:schemeClr val="tx1"/>
                  </a:solidFill>
                  <a:latin typeface="Arial" panose="020B0604020202020204" pitchFamily="34" charset="0"/>
                  <a:ea typeface="宋体" panose="02010600030101010101" pitchFamily="2" charset="-122"/>
                  <a:cs typeface="+mn-cs"/>
                </a:rPr>
                <a:t>语言写的。</a:t>
              </a:r>
              <a:endParaRPr lang="en-US" altLang="zh-CN" sz="1200" noProof="1">
                <a:solidFill>
                  <a:schemeClr val="tx1"/>
                </a:solidFill>
                <a:latin typeface="Arial" panose="020B0604020202020204" pitchFamily="34" charset="0"/>
                <a:ea typeface="宋体" panose="02010600030101010101" pitchFamily="2" charset="-122"/>
              </a:endParaRPr>
            </a:p>
            <a:p>
              <a:endParaRPr lang="en-US" altLang="zh-CN" sz="750" noProof="1">
                <a:solidFill>
                  <a:schemeClr val="tx1"/>
                </a:solidFill>
                <a:latin typeface="Arial" panose="020B0604020202020204" pitchFamily="34" charset="0"/>
                <a:ea typeface="宋体" panose="02010600030101010101" pitchFamily="2" charset="-122"/>
              </a:endParaRPr>
            </a:p>
            <a:p>
              <a:r>
                <a:rPr lang="en-US" altLang="zh-CN" sz="1200" noProof="1">
                  <a:solidFill>
                    <a:schemeClr val="tx1"/>
                  </a:solidFill>
                  <a:latin typeface="Arial" panose="020B0604020202020204" pitchFamily="34" charset="0"/>
                  <a:ea typeface="宋体" panose="02010600030101010101" pitchFamily="2" charset="-122"/>
                  <a:cs typeface="+mn-cs"/>
                </a:rPr>
                <a:t>Testbench Verilog</a:t>
              </a:r>
              <a:r>
                <a:rPr lang="zh-CN" altLang="en-US" sz="1200" noProof="1">
                  <a:solidFill>
                    <a:schemeClr val="tx1"/>
                  </a:solidFill>
                  <a:latin typeface="Arial" panose="020B0604020202020204" pitchFamily="34" charset="0"/>
                  <a:ea typeface="宋体" panose="02010600030101010101" pitchFamily="2" charset="-122"/>
                  <a:cs typeface="+mn-cs"/>
                </a:rPr>
                <a:t>不是用来描述硬件的，更像是一个测试程序。</a:t>
              </a:r>
              <a:endParaRPr lang="en-US" altLang="zh-CN" sz="1200" noProof="1">
                <a:solidFill>
                  <a:schemeClr val="tx1"/>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p:nvPr>
        </p:nvSpPr>
        <p:spPr/>
        <p:txBody>
          <a:bodyPr wrap="square" anchor="b" anchorCtr="0">
            <a:normAutofit fontScale="90000"/>
          </a:bodyPr>
          <a:p>
            <a:r>
              <a:rPr lang="en-US" altLang="zh-CN" sz="2700"/>
              <a:t>Testbench</a:t>
            </a:r>
            <a:r>
              <a:rPr lang="zh-CN" altLang="en-US" sz="2700"/>
              <a:t>实例（仅用于演示）</a:t>
            </a:r>
            <a:r>
              <a:rPr lang="en-US" altLang="zh-CN" sz="2700"/>
              <a:t> </a:t>
            </a:r>
            <a:endParaRPr lang="en-US" altLang="zh-CN" sz="2700"/>
          </a:p>
        </p:txBody>
      </p:sp>
      <p:sp>
        <p:nvSpPr>
          <p:cNvPr id="23554" name="Rectangle 4"/>
          <p:cNvSpPr/>
          <p:nvPr/>
        </p:nvSpPr>
        <p:spPr>
          <a:xfrm>
            <a:off x="1299845" y="699770"/>
            <a:ext cx="6543675" cy="4245610"/>
          </a:xfrm>
          <a:prstGeom prst="rect">
            <a:avLst/>
          </a:prstGeom>
          <a:noFill/>
          <a:ln w="9525" cap="flat" cmpd="sng">
            <a:solidFill>
              <a:schemeClr val="tx1"/>
            </a:solidFill>
            <a:prstDash val="solid"/>
            <a:miter/>
            <a:headEnd type="none" w="med" len="med"/>
            <a:tailEnd type="none" w="med" len="med"/>
          </a:ln>
        </p:spPr>
        <p:txBody>
          <a:bodyPr anchor="t"/>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module</a:t>
            </a:r>
            <a:r>
              <a:rPr lang="en-US" altLang="zh-CN" sz="1350" strike="noStrike" noProof="1">
                <a:solidFill>
                  <a:schemeClr val="tx1"/>
                </a:solidFill>
                <a:latin typeface="Tahoma" panose="020B0604030504040204" pitchFamily="2" charset="0"/>
                <a:ea typeface="宋体" panose="02010600030101010101" pitchFamily="2" charset="-122"/>
                <a:cs typeface="+mn-cs"/>
              </a:rPr>
              <a:t> test_and;</a:t>
            </a:r>
            <a:endParaRPr lang="en-US" altLang="zh-CN" sz="1350" strike="noStrike" noProof="1">
              <a:solidFill>
                <a:schemeClr val="tx1"/>
              </a:solidFill>
              <a:latin typeface="Tahoma" panose="020B0604030504040204" pitchFamily="2" charset="0"/>
              <a:ea typeface="宋体" panose="02010600030101010101" pitchFamily="2" charset="-122"/>
              <a:cs typeface="+mn-cs"/>
            </a:endParaRPr>
          </a:p>
          <a:p>
            <a:pPr marL="342900" indent="-342900" fontAlgn="base">
              <a:lnSpc>
                <a:spcPct val="80000"/>
              </a:lnSpc>
              <a:buClr>
                <a:srgbClr val="0000A0"/>
              </a:buClr>
              <a:buSzPct val="125000"/>
              <a:buFont typeface="Wingdings" panose="05000000000000000000" pitchFamily="2" charset="2"/>
            </a:pP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integer </a:t>
            </a:r>
            <a:r>
              <a:rPr lang="en-US" altLang="zh-CN" sz="1350" strike="noStrike" noProof="1">
                <a:solidFill>
                  <a:schemeClr val="tx1"/>
                </a:solidFill>
                <a:latin typeface="Tahoma" panose="020B0604030504040204" pitchFamily="2" charset="0"/>
                <a:ea typeface="宋体" panose="02010600030101010101" pitchFamily="2" charset="-122"/>
                <a:cs typeface="+mn-cs"/>
              </a:rPr>
              <a:t>file, i, code;</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reg</a:t>
            </a:r>
            <a:r>
              <a:rPr lang="en-US" altLang="zh-CN" sz="1350" strike="noStrike" noProof="1">
                <a:solidFill>
                  <a:schemeClr val="tx1"/>
                </a:solidFill>
                <a:latin typeface="Tahoma" panose="020B0604030504040204" pitchFamily="2" charset="0"/>
                <a:ea typeface="宋体" panose="02010600030101010101" pitchFamily="2" charset="-122"/>
                <a:cs typeface="+mn-cs"/>
              </a:rPr>
              <a:t> a, b, expect, clock;</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wire</a:t>
            </a:r>
            <a:r>
              <a:rPr lang="en-US" altLang="zh-CN" sz="1350" strike="noStrike" noProof="1">
                <a:solidFill>
                  <a:schemeClr val="tx1"/>
                </a:solidFill>
                <a:latin typeface="Tahoma" panose="020B0604030504040204" pitchFamily="2" charset="0"/>
                <a:ea typeface="宋体" panose="02010600030101010101" pitchFamily="2" charset="-122"/>
                <a:cs typeface="+mn-cs"/>
              </a:rPr>
              <a:t> out;</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parameter</a:t>
            </a:r>
            <a:r>
              <a:rPr lang="en-US" altLang="zh-CN" sz="1350" strike="noStrike" noProof="1">
                <a:solidFill>
                  <a:schemeClr val="tx1"/>
                </a:solidFill>
                <a:latin typeface="Tahoma" panose="020B0604030504040204" pitchFamily="2" charset="0"/>
                <a:ea typeface="宋体" panose="02010600030101010101" pitchFamily="2" charset="-122"/>
                <a:cs typeface="+mn-cs"/>
              </a:rPr>
              <a:t> cycle = 20;</a:t>
            </a:r>
            <a:endParaRPr lang="en-US" altLang="zh-CN" sz="1350" strike="noStrike" noProof="1">
              <a:solidFill>
                <a:schemeClr val="tx1"/>
              </a:solidFill>
              <a:latin typeface="Tahoma" panose="020B0604030504040204" pitchFamily="2" charset="0"/>
              <a:ea typeface="宋体" panose="02010600030101010101" pitchFamily="2" charset="-122"/>
              <a:cs typeface="+mn-cs"/>
            </a:endParaRPr>
          </a:p>
          <a:p>
            <a:pPr marL="342900" indent="-342900" fontAlgn="base">
              <a:lnSpc>
                <a:spcPct val="80000"/>
              </a:lnSpc>
              <a:buClr>
                <a:srgbClr val="0000A0"/>
              </a:buClr>
              <a:buSzPct val="125000"/>
              <a:buFont typeface="Wingdings" panose="05000000000000000000" pitchFamily="2" charset="2"/>
            </a:pP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and </a:t>
            </a:r>
            <a:r>
              <a:rPr lang="en-US" altLang="zh-CN" sz="1350" strike="noStrike" noProof="1">
                <a:solidFill>
                  <a:schemeClr val="tx1"/>
                </a:solidFill>
                <a:latin typeface="Tahoma" panose="020B0604030504040204" pitchFamily="2" charset="0"/>
                <a:ea typeface="宋体" panose="02010600030101010101" pitchFamily="2" charset="-122"/>
                <a:cs typeface="+mn-cs"/>
              </a:rPr>
              <a:t>#4 a0(out, a, b); 		            // Circuit under test</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endParaRPr lang="en-US" altLang="zh-CN" sz="1350" b="1"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initial</a:t>
            </a:r>
            <a:r>
              <a:rPr lang="en-US" altLang="zh-CN" sz="1350" strike="noStrike" noProof="1">
                <a:solidFill>
                  <a:schemeClr val="tx1"/>
                </a:solidFill>
                <a:latin typeface="Tahoma" panose="020B0604030504040204" pitchFamily="2" charset="0"/>
                <a:ea typeface="宋体" panose="02010600030101010101" pitchFamily="2" charset="-122"/>
                <a:cs typeface="+mn-cs"/>
              </a:rPr>
              <a:t> </a:t>
            </a:r>
            <a:r>
              <a:rPr lang="en-US" altLang="zh-CN" sz="1350" b="1" strike="noStrike" noProof="1">
                <a:solidFill>
                  <a:schemeClr val="tx1"/>
                </a:solidFill>
                <a:latin typeface="Tahoma" panose="020B0604030504040204" pitchFamily="2" charset="0"/>
                <a:ea typeface="宋体" panose="02010600030101010101" pitchFamily="2" charset="-122"/>
                <a:cs typeface="+mn-cs"/>
              </a:rPr>
              <a:t>begin</a:t>
            </a:r>
            <a:r>
              <a:rPr lang="en-US" altLang="zh-CN" sz="1350" strike="noStrike" noProof="1">
                <a:solidFill>
                  <a:schemeClr val="tx1"/>
                </a:solidFill>
                <a:latin typeface="Tahoma" panose="020B0604030504040204" pitchFamily="2" charset="0"/>
                <a:ea typeface="宋体" panose="02010600030101010101" pitchFamily="2" charset="-122"/>
                <a:cs typeface="+mn-cs"/>
              </a:rPr>
              <a:t> : file_block</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clock = 0;</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file = </a:t>
            </a:r>
            <a:r>
              <a:rPr lang="en-US" altLang="zh-CN" sz="1350" b="1" strike="noStrike" noProof="1">
                <a:solidFill>
                  <a:schemeClr val="tx1"/>
                </a:solidFill>
                <a:latin typeface="Tahoma" panose="020B0604030504040204" pitchFamily="2" charset="0"/>
                <a:ea typeface="宋体" panose="02010600030101010101" pitchFamily="2" charset="-122"/>
                <a:cs typeface="+mn-cs"/>
              </a:rPr>
              <a:t>$fopen</a:t>
            </a:r>
            <a:r>
              <a:rPr lang="en-US" altLang="zh-CN" sz="1350" strike="noStrike" noProof="1">
                <a:solidFill>
                  <a:schemeClr val="tx1"/>
                </a:solidFill>
                <a:latin typeface="Tahoma" panose="020B0604030504040204" pitchFamily="2" charset="0"/>
                <a:ea typeface="宋体" panose="02010600030101010101" pitchFamily="2" charset="-122"/>
                <a:cs typeface="+mn-cs"/>
              </a:rPr>
              <a:t>("compare.txt", “r” );</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a:t>
            </a:r>
            <a:r>
              <a:rPr lang="en-US" altLang="zh-CN" sz="1350" b="1" strike="noStrike" noProof="1">
                <a:solidFill>
                  <a:schemeClr val="tx1"/>
                </a:solidFill>
                <a:latin typeface="Tahoma" panose="020B0604030504040204" pitchFamily="2" charset="0"/>
                <a:ea typeface="宋体" panose="02010600030101010101" pitchFamily="2" charset="-122"/>
                <a:cs typeface="+mn-cs"/>
              </a:rPr>
              <a:t>for</a:t>
            </a:r>
            <a:r>
              <a:rPr lang="en-US" altLang="zh-CN" sz="1350" strike="noStrike" noProof="1">
                <a:solidFill>
                  <a:schemeClr val="tx1"/>
                </a:solidFill>
                <a:latin typeface="Tahoma" panose="020B0604030504040204" pitchFamily="2" charset="0"/>
                <a:ea typeface="宋体" panose="02010600030101010101" pitchFamily="2" charset="-122"/>
                <a:cs typeface="+mn-cs"/>
              </a:rPr>
              <a:t> (i = 0; i &lt; 4; i=i+1) </a:t>
            </a:r>
            <a:r>
              <a:rPr lang="en-US" altLang="zh-CN" sz="1350" b="1" strike="noStrike" noProof="1">
                <a:solidFill>
                  <a:schemeClr val="tx1"/>
                </a:solidFill>
                <a:latin typeface="Tahoma" panose="020B0604030504040204" pitchFamily="2" charset="0"/>
                <a:ea typeface="宋体" panose="02010600030101010101" pitchFamily="2" charset="-122"/>
                <a:cs typeface="+mn-cs"/>
              </a:rPr>
              <a:t>begin</a:t>
            </a:r>
            <a:endParaRPr lang="en-US" altLang="zh-CN" sz="1350" b="1"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a:t>
            </a:r>
            <a:r>
              <a:rPr lang="en-US" altLang="zh-CN" sz="1350" b="1" strike="noStrike" noProof="1">
                <a:solidFill>
                  <a:schemeClr val="tx1"/>
                </a:solidFill>
                <a:latin typeface="Tahoma" panose="020B0604030504040204" pitchFamily="2" charset="0"/>
                <a:ea typeface="宋体" panose="02010600030101010101" pitchFamily="2" charset="-122"/>
                <a:cs typeface="+mn-cs"/>
              </a:rPr>
              <a:t>posedge</a:t>
            </a:r>
            <a:r>
              <a:rPr lang="en-US" altLang="zh-CN" sz="1350" strike="noStrike" noProof="1">
                <a:solidFill>
                  <a:schemeClr val="tx1"/>
                </a:solidFill>
                <a:latin typeface="Tahoma" panose="020B0604030504040204" pitchFamily="2" charset="0"/>
                <a:ea typeface="宋体" panose="02010600030101010101" pitchFamily="2" charset="-122"/>
                <a:cs typeface="+mn-cs"/>
              </a:rPr>
              <a:t> clock) 	            // Read stimulus on rising clock</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code = $</a:t>
            </a:r>
            <a:r>
              <a:rPr lang="en-US" altLang="zh-CN" sz="1350" b="1" strike="noStrike" noProof="1">
                <a:solidFill>
                  <a:schemeClr val="tx1"/>
                </a:solidFill>
                <a:latin typeface="Tahoma" panose="020B0604030504040204" pitchFamily="2" charset="0"/>
                <a:ea typeface="宋体" panose="02010600030101010101" pitchFamily="2" charset="-122"/>
                <a:cs typeface="+mn-cs"/>
              </a:rPr>
              <a:t>fscanf</a:t>
            </a:r>
            <a:r>
              <a:rPr lang="en-US" altLang="zh-CN" sz="1350" strike="noStrike" noProof="1">
                <a:solidFill>
                  <a:schemeClr val="tx1"/>
                </a:solidFill>
                <a:latin typeface="Tahoma" panose="020B0604030504040204" pitchFamily="2" charset="0"/>
                <a:ea typeface="宋体" panose="02010600030101010101" pitchFamily="2" charset="-122"/>
                <a:cs typeface="+mn-cs"/>
              </a:rPr>
              <a:t>(file, "%b %b %b\n", a, b, expect);</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#(cycle - 1) 		            // Compare just before end of cycle</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       if </a:t>
            </a:r>
            <a:r>
              <a:rPr lang="en-US" altLang="zh-CN" sz="1350" strike="noStrike" noProof="1">
                <a:solidFill>
                  <a:schemeClr val="tx1"/>
                </a:solidFill>
                <a:latin typeface="Tahoma" panose="020B0604030504040204" pitchFamily="2" charset="0"/>
                <a:ea typeface="宋体" panose="02010600030101010101" pitchFamily="2" charset="-122"/>
                <a:cs typeface="+mn-cs"/>
              </a:rPr>
              <a:t>(expect !=</a:t>
            </a:r>
            <a:r>
              <a:rPr lang="en-US" altLang="zh-CN" sz="1350" b="1" strike="noStrike" noProof="1">
                <a:solidFill>
                  <a:schemeClr val="tx1"/>
                </a:solidFill>
                <a:latin typeface="Tahoma" panose="020B0604030504040204" pitchFamily="2" charset="0"/>
                <a:ea typeface="宋体" panose="02010600030101010101" pitchFamily="2" charset="-122"/>
                <a:cs typeface="+mn-cs"/>
              </a:rPr>
              <a:t>=</a:t>
            </a:r>
            <a:r>
              <a:rPr lang="en-US" altLang="zh-CN" sz="1350" strike="noStrike" noProof="1">
                <a:solidFill>
                  <a:schemeClr val="tx1"/>
                </a:solidFill>
                <a:latin typeface="Tahoma" panose="020B0604030504040204" pitchFamily="2" charset="0"/>
                <a:ea typeface="宋体" panose="02010600030101010101" pitchFamily="2" charset="-122"/>
                <a:cs typeface="+mn-cs"/>
              </a:rPr>
              <a:t> out)</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$strobe("%d %b %b %b %b", $time, a, b, expect, out);</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a:t>
            </a:r>
            <a:r>
              <a:rPr lang="en-US" altLang="zh-CN" sz="1350" b="1" strike="noStrike" noProof="1">
                <a:solidFill>
                  <a:schemeClr val="tx1"/>
                </a:solidFill>
                <a:latin typeface="Tahoma" panose="020B0604030504040204" pitchFamily="2" charset="0"/>
                <a:ea typeface="宋体" panose="02010600030101010101" pitchFamily="2" charset="-122"/>
                <a:cs typeface="+mn-cs"/>
              </a:rPr>
              <a:t>end</a:t>
            </a:r>
            <a:r>
              <a:rPr lang="en-US" altLang="zh-CN" sz="1350" strike="noStrike" noProof="1">
                <a:solidFill>
                  <a:schemeClr val="tx1"/>
                </a:solidFill>
                <a:latin typeface="Tahoma" panose="020B0604030504040204" pitchFamily="2" charset="0"/>
                <a:ea typeface="宋体" panose="02010600030101010101" pitchFamily="2" charset="-122"/>
                <a:cs typeface="+mn-cs"/>
              </a:rPr>
              <a:t> // for</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a:t>
            </a:r>
            <a:r>
              <a:rPr lang="en-US" altLang="zh-CN" sz="1350" b="1" strike="noStrike" noProof="1">
                <a:solidFill>
                  <a:schemeClr val="tx1"/>
                </a:solidFill>
                <a:latin typeface="Tahoma" panose="020B0604030504040204" pitchFamily="2" charset="0"/>
                <a:ea typeface="宋体" panose="02010600030101010101" pitchFamily="2" charset="-122"/>
                <a:cs typeface="+mn-cs"/>
              </a:rPr>
              <a:t>fclose</a:t>
            </a:r>
            <a:r>
              <a:rPr lang="en-US" altLang="zh-CN" sz="1350" strike="noStrike" noProof="1">
                <a:solidFill>
                  <a:schemeClr val="tx1"/>
                </a:solidFill>
                <a:latin typeface="Tahoma" panose="020B0604030504040204" pitchFamily="2" charset="0"/>
                <a:ea typeface="宋体" panose="02010600030101010101" pitchFamily="2" charset="-122"/>
                <a:cs typeface="+mn-cs"/>
              </a:rPr>
              <a:t>(file); $</a:t>
            </a:r>
            <a:r>
              <a:rPr lang="en-US" altLang="zh-CN" sz="1350" b="1" strike="noStrike" noProof="1">
                <a:solidFill>
                  <a:schemeClr val="tx1"/>
                </a:solidFill>
                <a:latin typeface="Tahoma" panose="020B0604030504040204" pitchFamily="2" charset="0"/>
                <a:ea typeface="宋体" panose="02010600030101010101" pitchFamily="2" charset="-122"/>
                <a:cs typeface="+mn-cs"/>
              </a:rPr>
              <a:t>stop</a:t>
            </a:r>
            <a:r>
              <a:rPr lang="en-US" altLang="zh-CN" sz="1350" strike="noStrike" noProof="1">
                <a:solidFill>
                  <a:schemeClr val="tx1"/>
                </a:solidFill>
                <a:latin typeface="Tahoma" panose="020B0604030504040204" pitchFamily="2" charset="0"/>
                <a:ea typeface="宋体" panose="02010600030101010101" pitchFamily="2" charset="-122"/>
                <a:cs typeface="+mn-cs"/>
              </a:rPr>
              <a:t>; </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end</a:t>
            </a:r>
            <a:r>
              <a:rPr lang="en-US" altLang="zh-CN" sz="1350" strike="noStrike" noProof="1">
                <a:solidFill>
                  <a:schemeClr val="tx1"/>
                </a:solidFill>
                <a:latin typeface="Tahoma" panose="020B0604030504040204" pitchFamily="2" charset="0"/>
                <a:ea typeface="宋体" panose="02010600030101010101" pitchFamily="2" charset="-122"/>
                <a:cs typeface="+mn-cs"/>
              </a:rPr>
              <a:t> // initial</a:t>
            </a:r>
            <a:endParaRPr lang="en-US" altLang="zh-CN" sz="1350" strike="noStrike" noProof="1">
              <a:solidFill>
                <a:schemeClr val="tx1"/>
              </a:solidFill>
              <a:latin typeface="Tahoma" panose="020B0604030504040204" pitchFamily="2" charset="0"/>
              <a:ea typeface="宋体" panose="02010600030101010101" pitchFamily="2" charset="-122"/>
              <a:cs typeface="+mn-cs"/>
            </a:endParaRPr>
          </a:p>
          <a:p>
            <a:pPr marL="342900" indent="-342900" fontAlgn="base">
              <a:lnSpc>
                <a:spcPct val="80000"/>
              </a:lnSpc>
              <a:buClr>
                <a:srgbClr val="0000A0"/>
              </a:buClr>
              <a:buSzPct val="125000"/>
              <a:buFont typeface="Wingdings" panose="05000000000000000000" pitchFamily="2" charset="2"/>
            </a:pP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always</a:t>
            </a:r>
            <a:r>
              <a:rPr lang="en-US" altLang="zh-CN" sz="1350" strike="noStrike" noProof="1">
                <a:solidFill>
                  <a:schemeClr val="tx1"/>
                </a:solidFill>
                <a:latin typeface="Tahoma" panose="020B0604030504040204" pitchFamily="2" charset="0"/>
                <a:ea typeface="宋体" panose="02010600030101010101" pitchFamily="2" charset="-122"/>
                <a:cs typeface="+mn-cs"/>
              </a:rPr>
              <a:t> #(cycle /2) clock = ~clock;            // Clock generator</a:t>
            </a:r>
            <a:endParaRPr lang="en-US" altLang="zh-CN" sz="1350" strike="noStrike" noProof="1">
              <a:solidFill>
                <a:schemeClr val="tx1"/>
              </a:solidFill>
              <a:latin typeface="Tahoma" panose="020B0604030504040204" pitchFamily="2" charset="0"/>
              <a:ea typeface="宋体" panose="02010600030101010101" pitchFamily="2" charset="-122"/>
              <a:cs typeface="+mn-cs"/>
            </a:endParaRPr>
          </a:p>
          <a:p>
            <a:pPr marL="342900" indent="-342900" fontAlgn="base">
              <a:lnSpc>
                <a:spcPct val="80000"/>
              </a:lnSpc>
              <a:buClr>
                <a:srgbClr val="0000A0"/>
              </a:buClr>
              <a:buSzPct val="125000"/>
              <a:buFont typeface="Wingdings" panose="05000000000000000000" pitchFamily="2" charset="2"/>
            </a:pP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endmodule</a:t>
            </a:r>
            <a:endParaRPr lang="en-US" altLang="zh-CN" sz="1350" b="1" strike="noStrike" noProof="1">
              <a:solidFill>
                <a:schemeClr val="tx1"/>
              </a:solidFill>
              <a:latin typeface="Tahoma" panose="020B0604030504040204" pitchFamily="2"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矩形 4097"/>
          <p:cNvSpPr/>
          <p:nvPr/>
        </p:nvSpPr>
        <p:spPr>
          <a:xfrm>
            <a:off x="1439863" y="1384300"/>
            <a:ext cx="6275387" cy="1025525"/>
          </a:xfrm>
          <a:prstGeom prst="rect">
            <a:avLst/>
          </a:prstGeom>
          <a:noFill/>
          <a:ln w="9525">
            <a:noFill/>
          </a:ln>
        </p:spPr>
        <p:txBody>
          <a:bodyPr lIns="71843" tIns="35921" rIns="71843" bIns="35921" anchor="b" anchorCtr="0"/>
          <a:p>
            <a:pPr algn="ctr">
              <a:lnSpc>
                <a:spcPct val="115000"/>
              </a:lnSpc>
              <a:spcBef>
                <a:spcPct val="10000"/>
              </a:spcBef>
            </a:pPr>
            <a:r>
              <a:rPr lang="zh-CN" altLang="en-US" sz="4500" b="1" dirty="0">
                <a:solidFill>
                  <a:schemeClr val="tx1"/>
                </a:solidFill>
                <a:latin typeface="Arial" panose="020B0604020202020204" pitchFamily="34" charset="0"/>
                <a:ea typeface="宋体" panose="02010600030101010101" pitchFamily="2" charset="-122"/>
              </a:rPr>
              <a:t>Verilog语言基础</a:t>
            </a:r>
            <a:endParaRPr lang="zh-CN" altLang="en-US" sz="4500" b="1" dirty="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Verilog语言基础</a:t>
            </a:r>
            <a:endParaRPr lang="zh-CN" altLang="en-US"/>
          </a:p>
        </p:txBody>
      </p:sp>
      <p:sp>
        <p:nvSpPr>
          <p:cNvPr id="31745" name="矩形 5121"/>
          <p:cNvSpPr/>
          <p:nvPr/>
        </p:nvSpPr>
        <p:spPr>
          <a:xfrm>
            <a:off x="365760" y="656590"/>
            <a:ext cx="8115935" cy="4051300"/>
          </a:xfrm>
          <a:prstGeom prst="rect">
            <a:avLst/>
          </a:prstGeom>
          <a:noFill/>
          <a:ln w="9525">
            <a:noFill/>
          </a:ln>
        </p:spPr>
        <p:txBody>
          <a:bodyPr lIns="71843" tIns="35921" rIns="71843" bIns="35921" anchor="t" anchorCtr="0"/>
          <a:p>
            <a:pPr marL="492125" indent="-492125" algn="just" defTabSz="958850">
              <a:lnSpc>
                <a:spcPct val="13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间隔符：空格、</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TAB</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键、换行符及换页符</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3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注释</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3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单行注释用</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标志起头和回车符结尾</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3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多行注释用</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标志起头和</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标志结尾</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3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标识符</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3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用来对信号进行命名（命名要规范）；</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3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可以是任意一组字母、数字、$符号和_(下划线)符号的组合；</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3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必须是由字母或下划线开头，长度小于1024字符；</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3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转义标识符以反斜杠“\”开头，以空白符结尾的任何字符序列；</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3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标识符区分大、小写。</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3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关键词：</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Verilog HDL </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内部已使用的词，关键词都是小写。</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3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格式：区分大小写。自由格式，即结构可以跨越多行编写。</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Verilog语言基础</a:t>
            </a:r>
            <a:endParaRPr lang="zh-CN" altLang="en-US"/>
          </a:p>
        </p:txBody>
      </p:sp>
      <p:sp>
        <p:nvSpPr>
          <p:cNvPr id="33794" name="矩形 16386"/>
          <p:cNvSpPr/>
          <p:nvPr/>
        </p:nvSpPr>
        <p:spPr>
          <a:xfrm>
            <a:off x="548640" y="645795"/>
            <a:ext cx="7319010" cy="4051300"/>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四种基本的值</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0</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：逻辑</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0</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或“假”</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1</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：逻辑</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1</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或“真”</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x</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：未知</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z</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：高阻</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三类常量</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整型数：简单的十进制格式，基数格式（5’o37，4’b1x_01）</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实数：十进制计数法，科学计数法</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字符串：字符串是双引号的字符序列，字符串不能分成多行书写</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参数</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cs typeface="微软雅黑" panose="020B0503020204020204" charset="-122"/>
              </a:rPr>
              <a:t>参数是一个常量，经常用于定义时延和变量的宽度等。</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16388" name="表格 16387"/>
          <p:cNvGraphicFramePr/>
          <p:nvPr>
            <p:custDataLst>
              <p:tags r:id="rId1"/>
            </p:custDataLst>
          </p:nvPr>
        </p:nvGraphicFramePr>
        <p:xfrm>
          <a:off x="4329113" y="801053"/>
          <a:ext cx="3672205" cy="1919288"/>
        </p:xfrm>
        <a:graphic>
          <a:graphicData uri="http://schemas.openxmlformats.org/drawingml/2006/table">
            <a:tbl>
              <a:tblPr/>
              <a:tblGrid>
                <a:gridCol w="702310"/>
                <a:gridCol w="1566545"/>
                <a:gridCol w="701040"/>
                <a:gridCol w="702310"/>
              </a:tblGrid>
              <a:tr h="21209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zh-CN" altLang="en-US" sz="1050" b="1">
                          <a:gradFill>
                            <a:gsLst>
                              <a:gs pos="0">
                                <a:srgbClr val="012D86"/>
                              </a:gs>
                              <a:gs pos="100000">
                                <a:srgbClr val="0E2557"/>
                              </a:gs>
                            </a:gsLst>
                            <a:lin scaled="0"/>
                          </a:gradFill>
                          <a:latin typeface="微软雅黑" panose="020B0503020204020204" charset="-122"/>
                          <a:ea typeface="微软雅黑" panose="020B0503020204020204" charset="-122"/>
                        </a:rPr>
                        <a:t>信号等级</a:t>
                      </a:r>
                      <a:endParaRPr lang="zh-CN" altLang="en-US" sz="1050" b="1">
                        <a:gradFill>
                          <a:gsLst>
                            <a:gs pos="0">
                              <a:srgbClr val="012D86"/>
                            </a:gs>
                            <a:gs pos="100000">
                              <a:srgbClr val="0E2557"/>
                            </a:gs>
                          </a:gsLst>
                          <a:lin scaled="0"/>
                        </a:gradFill>
                        <a:latin typeface="微软雅黑" panose="020B0503020204020204" charset="-122"/>
                        <a:ea typeface="微软雅黑" panose="020B0503020204020204" charset="-122"/>
                      </a:endParaRPr>
                    </a:p>
                  </a:txBody>
                  <a:tcPr marL="68588" marR="68588" marT="34294" marB="34294" vert="horz" anchor="t">
                    <a:lnL w="28575"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zh-CN" altLang="en-US" sz="1050" b="1">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信  号  强  度</a:t>
                      </a:r>
                      <a:endParaRPr lang="zh-CN" altLang="en-US" sz="1050" b="1">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noFill/>
                  </a:tcPr>
                </a:tc>
                <a:tc gridSpan="2">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zh-CN" altLang="en-US" sz="1050" b="1">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关  键  字</a:t>
                      </a:r>
                      <a:endParaRPr lang="zh-CN" altLang="en-US" sz="1050" b="1">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a:txBody>
                  <a:tcPr marL="68588" marR="68588" marT="34294" marB="34294" vert="horz" anchor="t">
                    <a:lnL w="1905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lnTlToBr>
                      <a:noFill/>
                    </a:lnTlToBr>
                    <a:lnBlToTr>
                      <a:noFill/>
                    </a:lnBlToTr>
                    <a:noFill/>
                  </a:tcPr>
                </a:tc>
                <a:tc hMerge="1">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9050" cap="flat" cmpd="sng">
                      <a:solidFill>
                        <a:schemeClr val="tx1"/>
                      </a:solidFill>
                      <a:prstDash val="solid"/>
                      <a:headEnd type="none" w="med" len="med"/>
                      <a:tailEnd type="none" w="med" len="med"/>
                    </a:lnB>
                  </a:tcPr>
                </a:tc>
              </a:tr>
              <a:tr h="21399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7</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28575"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Supply Drive</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supply0</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supply1</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905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463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6</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28575"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Strong Drive</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strong0</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strong1</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336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5</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28575"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Pull Drive</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pull0</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pull1</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4</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28575"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Large Capacitance</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2">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large</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r>
              <a:tr h="21336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3</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28575"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Weak Drive</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weak0</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weak1</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2</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28575"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Medium Capacitance</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2">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medium</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r>
              <a:tr h="213360">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1</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28575"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Small Capacitance</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2">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small</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r>
              <a:tr h="212725">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0</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28575"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Hi Impedance (no drive)</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highz0</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1905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wrap="square"/>
                    <a:lstStyle>
                      <a:lvl1pPr marL="342900" lvl="0" indent="-342900" algn="l" defTabSz="914400" eaLnBrk="1" fontAlgn="base" latinLnBrk="0" hangingPunct="1">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lnSpc>
                          <a:spcPct val="90000"/>
                        </a:lnSpc>
                        <a:buNone/>
                      </a:pPr>
                      <a:r>
                        <a:rPr lang="en-US" altLang="zh-CN" sz="1050" b="1">
                          <a:gradFill>
                            <a:gsLst>
                              <a:gs pos="0">
                                <a:srgbClr val="012D86"/>
                              </a:gs>
                              <a:gs pos="100000">
                                <a:srgbClr val="0E2557"/>
                              </a:gs>
                            </a:gsLst>
                            <a:lin scaled="0"/>
                          </a:gradFill>
                          <a:latin typeface="Times New Roman" panose="02020603050405020304" pitchFamily="2" charset="0"/>
                        </a:rPr>
                        <a:t>highz1</a:t>
                      </a:r>
                      <a:endParaRPr lang="en-US" altLang="zh-CN" sz="1050" b="1">
                        <a:gradFill>
                          <a:gsLst>
                            <a:gs pos="0">
                              <a:srgbClr val="012D86"/>
                            </a:gs>
                            <a:gs pos="100000">
                              <a:srgbClr val="0E2557"/>
                            </a:gs>
                          </a:gsLst>
                          <a:lin scaled="0"/>
                        </a:gradFill>
                        <a:latin typeface="Times New Roman" panose="02020603050405020304" pitchFamily="2" charset="0"/>
                      </a:endParaRPr>
                    </a:p>
                  </a:txBody>
                  <a:tcPr marL="68588" marR="68588" marT="34294" marB="34294" vert="horz" anchor="t">
                    <a:lnL w="1905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Verilog语言基础</a:t>
            </a:r>
            <a:endParaRPr lang="zh-CN" altLang="en-US"/>
          </a:p>
        </p:txBody>
      </p:sp>
      <p:sp>
        <p:nvSpPr>
          <p:cNvPr id="38913" name="矩形 22529"/>
          <p:cNvSpPr/>
          <p:nvPr/>
        </p:nvSpPr>
        <p:spPr>
          <a:xfrm>
            <a:off x="365760" y="699770"/>
            <a:ext cx="7903845" cy="4051300"/>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数据类型</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线网类型（</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wire</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）。表示</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Verilog</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结构化元件间的物理连线。它的值由驱动元件的值决定；如果没有驱动元件连接到线网，线网的缺省值为</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z</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寄存器类型（</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reg</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）。表示一个抽象的数据存储单元，它只能在</a:t>
            </a:r>
            <a:r>
              <a:rPr lang="en-US" altLang="zh-CN" sz="1600">
                <a:solidFill>
                  <a:srgbClr val="FF0000"/>
                </a:solidFill>
                <a:latin typeface="微软雅黑" panose="020B0503020204020204" charset="-122"/>
                <a:ea typeface="微软雅黑" panose="020B0503020204020204" charset="-122"/>
                <a:cs typeface="微软雅黑" panose="020B0503020204020204" charset="-122"/>
              </a:rPr>
              <a:t>always</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语句和</a:t>
            </a:r>
            <a:r>
              <a:rPr lang="en-US" altLang="zh-CN" sz="1600">
                <a:solidFill>
                  <a:srgbClr val="FF0000"/>
                </a:solidFill>
                <a:latin typeface="微软雅黑" panose="020B0503020204020204" charset="-122"/>
                <a:ea typeface="微软雅黑" panose="020B0503020204020204" charset="-122"/>
                <a:cs typeface="微软雅黑" panose="020B0503020204020204" charset="-122"/>
              </a:rPr>
              <a:t>initial</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语句中被赋值，并且它的值从一个赋值到另一个赋值被保存下来。寄存器类型的变量具有</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x</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的缺省值。</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电路设计过程</a:t>
            </a:r>
            <a:endParaRPr lang="zh-CN" altLang="en-US"/>
          </a:p>
        </p:txBody>
      </p:sp>
      <p:pic>
        <p:nvPicPr>
          <p:cNvPr id="13314" name="图片 2"/>
          <p:cNvPicPr>
            <a:picLocks noChangeAspect="1"/>
          </p:cNvPicPr>
          <p:nvPr/>
        </p:nvPicPr>
        <p:blipFill>
          <a:blip r:embed="rId1"/>
          <a:stretch>
            <a:fillRect/>
          </a:stretch>
        </p:blipFill>
        <p:spPr>
          <a:xfrm>
            <a:off x="2016205" y="987108"/>
            <a:ext cx="4585097" cy="33289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Verilog语言基础</a:t>
            </a:r>
            <a:endParaRPr lang="zh-CN" altLang="en-US"/>
          </a:p>
        </p:txBody>
      </p:sp>
      <p:sp>
        <p:nvSpPr>
          <p:cNvPr id="19457" name="矩形 29697"/>
          <p:cNvSpPr/>
          <p:nvPr/>
        </p:nvSpPr>
        <p:spPr>
          <a:xfrm>
            <a:off x="365760" y="699770"/>
            <a:ext cx="8119745" cy="4050030"/>
          </a:xfrm>
          <a:prstGeom prst="rect">
            <a:avLst/>
          </a:prstGeom>
          <a:noFill/>
          <a:ln w="9525">
            <a:noFill/>
          </a:ln>
        </p:spPr>
        <p:txBody>
          <a:bodyPr lIns="71843" tIns="35921" rIns="71843" bIns="35921" anchor="t"/>
          <a:p>
            <a:pPr marL="492125" indent="-492125" algn="just" defTabSz="958850" fontAlgn="base">
              <a:lnSpc>
                <a:spcPct val="150000"/>
              </a:lnSpc>
              <a:buClr>
                <a:srgbClr val="000000"/>
              </a:buClr>
              <a:buSzPct val="80000"/>
              <a:buFont typeface="Wingdings" panose="05000000000000000000" charset="0"/>
              <a:buChar char="Ø"/>
            </a:pPr>
            <a:r>
              <a:rPr lang="zh-CN" altLang="en-US" sz="1800" strike="noStrike" noProof="1" dirty="0">
                <a:solidFill>
                  <a:schemeClr val="tx1"/>
                </a:solidFill>
                <a:latin typeface="微软雅黑" panose="020B0503020204020204" charset="-122"/>
                <a:ea typeface="微软雅黑" panose="020B0503020204020204" charset="-122"/>
                <a:cs typeface="微软雅黑" panose="020B0503020204020204" charset="-122"/>
              </a:rPr>
              <a:t>系统任务和函数</a:t>
            </a:r>
            <a:endParaRPr lang="zh-CN" altLang="en-US" sz="18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fontAlgn="base">
              <a:lnSpc>
                <a:spcPct val="150000"/>
              </a:lnSpc>
              <a:buClr>
                <a:srgbClr val="000000"/>
              </a:buClr>
              <a:buSzPct val="80000"/>
              <a:buFont typeface="Arial" panose="020B0604020202020204" pitchFamily="34" charset="0"/>
              <a:buChar char="•"/>
            </a:pPr>
            <a:r>
              <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rPr>
              <a:t>以$字符开始的标识符表示系统任务或系统函数；</a:t>
            </a:r>
            <a:endPar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fontAlgn="base">
              <a:lnSpc>
                <a:spcPct val="150000"/>
              </a:lnSpc>
              <a:buClr>
                <a:srgbClr val="000000"/>
              </a:buClr>
              <a:buSzPct val="80000"/>
              <a:buFont typeface="Arial" panose="020B0604020202020204" pitchFamily="34" charset="0"/>
              <a:buChar char="•"/>
            </a:pPr>
            <a:r>
              <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rPr>
              <a:t>任务提供了一种封装行为的机制，任务可以返回0个或多个值；</a:t>
            </a:r>
            <a:endPar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fontAlgn="base">
              <a:lnSpc>
                <a:spcPct val="150000"/>
              </a:lnSpc>
              <a:buClr>
                <a:srgbClr val="000000"/>
              </a:buClr>
              <a:buSzPct val="80000"/>
              <a:buFont typeface="Arial" panose="020B0604020202020204" pitchFamily="34" charset="0"/>
              <a:buChar char="•"/>
            </a:pPr>
            <a:r>
              <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rPr>
              <a:t>函数除只能返回一个值以外与任务相同；</a:t>
            </a:r>
            <a:endPar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fontAlgn="base">
              <a:lnSpc>
                <a:spcPct val="150000"/>
              </a:lnSpc>
              <a:buClr>
                <a:srgbClr val="000000"/>
              </a:buClr>
              <a:buSzPct val="80000"/>
              <a:buFont typeface="Arial" panose="020B0604020202020204" pitchFamily="34" charset="0"/>
              <a:buChar char="•"/>
            </a:pPr>
            <a:r>
              <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rPr>
              <a:t>函数在0时刻执行，即不允许延迟，而任务可以带有延迟。</a:t>
            </a:r>
            <a:endPar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fontAlgn="base">
              <a:lnSpc>
                <a:spcPct val="150000"/>
              </a:lnSpc>
              <a:buClr>
                <a:srgbClr val="000000"/>
              </a:buClr>
              <a:buSzPct val="80000"/>
              <a:buFont typeface="Wingdings" panose="05000000000000000000" charset="0"/>
              <a:buChar char="Ø"/>
            </a:pPr>
            <a:endParaRPr lang="zh-CN" altLang="en-US" sz="18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fontAlgn="base">
              <a:lnSpc>
                <a:spcPct val="150000"/>
              </a:lnSpc>
              <a:buClr>
                <a:srgbClr val="000000"/>
              </a:buClr>
              <a:buSzPct val="80000"/>
              <a:buFont typeface="Wingdings" panose="05000000000000000000" charset="0"/>
              <a:buChar char="Ø"/>
            </a:pPr>
            <a:r>
              <a:rPr lang="zh-CN" altLang="en-US" sz="1800" strike="noStrike" noProof="1" dirty="0">
                <a:solidFill>
                  <a:schemeClr val="tx1"/>
                </a:solidFill>
                <a:latin typeface="微软雅黑" panose="020B0503020204020204" charset="-122"/>
                <a:ea typeface="微软雅黑" panose="020B0503020204020204" charset="-122"/>
                <a:cs typeface="微软雅黑" panose="020B0503020204020204" charset="-122"/>
              </a:rPr>
              <a:t>编译指令：以`（反引号）开始的某些标识符</a:t>
            </a:r>
            <a:endParaRPr lang="zh-CN" altLang="en-US" sz="18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fontAlgn="base">
              <a:lnSpc>
                <a:spcPct val="150000"/>
              </a:lnSpc>
              <a:buClr>
                <a:srgbClr val="000000"/>
              </a:buClr>
              <a:buSzPct val="80000"/>
              <a:buChar char="•"/>
            </a:pPr>
            <a:r>
              <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rPr>
              <a:t>`define和`undef，`ifdef、`else和 `endif，`default_nettype</a:t>
            </a:r>
            <a:endPar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fontAlgn="base">
              <a:lnSpc>
                <a:spcPct val="150000"/>
              </a:lnSpc>
              <a:buClr>
                <a:srgbClr val="000000"/>
              </a:buClr>
              <a:buSzPct val="80000"/>
              <a:buChar char="•"/>
            </a:pPr>
            <a:r>
              <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rPr>
              <a:t>`include，`resetall，`timescale</a:t>
            </a:r>
            <a:endPar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fontAlgn="base">
              <a:lnSpc>
                <a:spcPct val="150000"/>
              </a:lnSpc>
              <a:buClr>
                <a:srgbClr val="000000"/>
              </a:buClr>
              <a:buSzPct val="80000"/>
              <a:buChar char="•"/>
            </a:pPr>
            <a:r>
              <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rPr>
              <a:t>`unconneted_drive和`nounconnected_drive</a:t>
            </a:r>
            <a:endPar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fontAlgn="base">
              <a:lnSpc>
                <a:spcPct val="150000"/>
              </a:lnSpc>
              <a:buClr>
                <a:srgbClr val="000000"/>
              </a:buClr>
              <a:buSzPct val="80000"/>
              <a:buChar char="•"/>
            </a:pPr>
            <a:r>
              <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rPr>
              <a:t>`celldefine和`endcelldefine</a:t>
            </a:r>
            <a:endParaRPr lang="zh-CN" altLang="en-US" sz="1600" strike="noStrike" noProof="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Verilog语言基础</a:t>
            </a:r>
            <a:endParaRPr lang="zh-CN" altLang="en-US"/>
          </a:p>
        </p:txBody>
      </p:sp>
      <p:sp>
        <p:nvSpPr>
          <p:cNvPr id="51202" name="矩形 37890"/>
          <p:cNvSpPr/>
          <p:nvPr/>
        </p:nvSpPr>
        <p:spPr>
          <a:xfrm>
            <a:off x="548640" y="645795"/>
            <a:ext cx="8106410" cy="4051300"/>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8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运算符（</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9</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类）</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算术运算符：                  </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位运算符：                      </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&amp;</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缩位运算符（单目）：  </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   &amp;</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~&amp;</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逻辑运算符：                  </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&amp;&amp;</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关系运算符（双目）：  </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  &lt;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&gt;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&lt;=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&gt;=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相等与全等运算符：      </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逻辑移位运算符：          </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 &lt;&lt;</a:t>
            </a:r>
            <a:r>
              <a:rPr lang="zh-CN" altLang="en-US" sz="16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600">
                <a:solidFill>
                  <a:schemeClr val="tx1"/>
                </a:solidFill>
                <a:latin typeface="微软雅黑" panose="020B0503020204020204" charset="-122"/>
                <a:ea typeface="微软雅黑" panose="020B0503020204020204" charset="-122"/>
                <a:cs typeface="微软雅黑" panose="020B0503020204020204" charset="-122"/>
              </a:rPr>
              <a:t>&gt;&gt;</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连接运算符：                  </a:t>
            </a:r>
            <a:r>
              <a:rPr lang="en-US" altLang="zh-CN" sz="1600">
                <a:solidFill>
                  <a:srgbClr val="FF0000"/>
                </a:solidFill>
                <a:latin typeface="微软雅黑" panose="020B0503020204020204" charset="-122"/>
                <a:ea typeface="微软雅黑" panose="020B0503020204020204" charset="-122"/>
                <a:cs typeface="微软雅黑" panose="020B0503020204020204" charset="-122"/>
              </a:rPr>
              <a:t>{ }</a:t>
            </a:r>
            <a:endParaRPr lang="en-US" altLang="zh-CN" sz="160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50000"/>
              </a:lnSpc>
              <a:buClr>
                <a:srgbClr val="000000"/>
              </a:buClr>
              <a:buSzPct val="80000"/>
              <a:buFont typeface="Arial" panose="020B0604020202020204" pitchFamily="34" charset="0"/>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条件运算符：                  </a:t>
            </a:r>
            <a:r>
              <a:rPr lang="en-US" altLang="zh-CN" sz="1600">
                <a:solidFill>
                  <a:srgbClr val="FF0000"/>
                </a:solidFill>
                <a:latin typeface="微软雅黑" panose="020B0503020204020204" charset="-122"/>
                <a:ea typeface="微软雅黑" panose="020B0503020204020204" charset="-122"/>
                <a:cs typeface="微软雅黑" panose="020B0503020204020204" charset="-122"/>
              </a:rPr>
              <a:t>? :</a:t>
            </a:r>
            <a:endParaRPr lang="en-US" altLang="zh-CN" sz="160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p:nvPr>
        </p:nvSpPr>
        <p:spPr/>
        <p:txBody>
          <a:bodyPr wrap="square" anchor="b" anchorCtr="0"/>
          <a:p>
            <a:r>
              <a:rPr lang="zh-CN" altLang="en-US">
                <a:sym typeface="+mn-ea"/>
              </a:rPr>
              <a:t>Verilog语言基础</a:t>
            </a:r>
            <a:endParaRPr lang="en-US" altLang="zh-CN"/>
          </a:p>
        </p:txBody>
      </p:sp>
      <p:sp>
        <p:nvSpPr>
          <p:cNvPr id="52226" name="Rectangle 3"/>
          <p:cNvSpPr>
            <a:spLocks noGrp="1"/>
          </p:cNvSpPr>
          <p:nvPr>
            <p:ph idx="1"/>
          </p:nvPr>
        </p:nvSpPr>
        <p:spPr>
          <a:xfrm>
            <a:off x="365867" y="771208"/>
            <a:ext cx="8531222" cy="4227768"/>
          </a:xfrm>
        </p:spPr>
        <p:txBody>
          <a:bodyPr wrap="square" anchor="t" anchorCtr="0"/>
          <a:p>
            <a:pPr marL="492125" indent="-492125" algn="just" defTabSz="958850" fontAlgn="base">
              <a:buClr>
                <a:srgbClr val="000000"/>
              </a:buClr>
              <a:buSzPct val="80000"/>
              <a:buFont typeface="Wingdings" panose="05000000000000000000" charset="0"/>
              <a:buChar char="Ø"/>
            </a:pPr>
            <a:r>
              <a:rPr lang="zh-CN" altLang="en-US" sz="1800">
                <a:cs typeface="微软雅黑" panose="020B0503020204020204" charset="-122"/>
                <a:sym typeface="+mn-ea"/>
              </a:rPr>
              <a:t>缩位运算符：对</a:t>
            </a:r>
            <a:r>
              <a:rPr lang="zh-CN" altLang="en-US" sz="1800">
                <a:cs typeface="微软雅黑" panose="020B0503020204020204" charset="-122"/>
                <a:sym typeface="+mn-ea"/>
              </a:rPr>
              <a:t>Vector中的所有位进行相同的操作，最后生成一个一位的信号。</a:t>
            </a:r>
            <a:endParaRPr lang="zh-CN" altLang="en-US" sz="1800">
              <a:cs typeface="微软雅黑" panose="020B0503020204020204" charset="-122"/>
              <a:sym typeface="+mn-ea"/>
            </a:endParaRPr>
          </a:p>
          <a:p>
            <a:pPr lvl="1">
              <a:buClr>
                <a:srgbClr val="000000"/>
              </a:buClr>
              <a:buFont typeface="Arial" panose="020B0604020202020204" pitchFamily="34" charset="0"/>
              <a:buChar char="•"/>
            </a:pPr>
            <a:r>
              <a:rPr lang="zh-CN" altLang="en-US" sz="1660">
                <a:solidFill>
                  <a:schemeClr val="tx1"/>
                </a:solidFill>
                <a:sym typeface="Arial" panose="020B0604020202020204" pitchFamily="34" charset="0"/>
              </a:rPr>
              <a:t>缩位</a:t>
            </a:r>
            <a:r>
              <a:rPr lang="en-US" altLang="zh-CN" sz="1660">
                <a:solidFill>
                  <a:schemeClr val="tx1"/>
                </a:solidFill>
                <a:sym typeface="Arial" panose="020B0604020202020204" pitchFamily="34" charset="0"/>
              </a:rPr>
              <a:t>“</a:t>
            </a:r>
            <a:r>
              <a:rPr lang="zh-CN" altLang="en-US" sz="1660">
                <a:solidFill>
                  <a:schemeClr val="tx1"/>
                </a:solidFill>
                <a:sym typeface="Arial" panose="020B0604020202020204" pitchFamily="34" charset="0"/>
              </a:rPr>
              <a:t>与</a:t>
            </a:r>
            <a:r>
              <a:rPr lang="en-US" altLang="zh-CN" sz="1660">
                <a:solidFill>
                  <a:schemeClr val="tx1"/>
                </a:solidFill>
                <a:sym typeface="Arial" panose="020B0604020202020204" pitchFamily="34" charset="0"/>
              </a:rPr>
              <a:t>”</a:t>
            </a:r>
            <a:endParaRPr lang="en-US" altLang="zh-CN" sz="1660">
              <a:solidFill>
                <a:schemeClr val="tx1"/>
              </a:solidFill>
              <a:sym typeface="Arial" panose="020B0604020202020204" pitchFamily="34" charset="0"/>
            </a:endParaRPr>
          </a:p>
          <a:p>
            <a:pPr lvl="2">
              <a:buClr>
                <a:srgbClr val="000000"/>
              </a:buClr>
              <a:buFont typeface="Wingdings" panose="05000000000000000000" charset="0"/>
              <a:buChar char="ü"/>
            </a:pPr>
            <a:r>
              <a:rPr lang="en-US" altLang="zh-CN" sz="1520">
                <a:solidFill>
                  <a:schemeClr val="tx1"/>
                </a:solidFill>
                <a:sym typeface="Arial" panose="020B0604020202020204" pitchFamily="34" charset="0"/>
              </a:rPr>
              <a:t> </a:t>
            </a:r>
            <a:r>
              <a:rPr lang="en-US" altLang="zh-CN" sz="1400">
                <a:latin typeface="Tahoma" panose="020B0604030504040204" pitchFamily="2" charset="0"/>
                <a:ea typeface="宋体" panose="02010600030101010101" pitchFamily="2" charset="-122"/>
                <a:sym typeface="+mn-ea"/>
              </a:rPr>
              <a:t>assign all_ones = &amp;accumulator;	// are all bits set?</a:t>
            </a:r>
            <a:endParaRPr lang="en-US" altLang="zh-CN" sz="1400">
              <a:solidFill>
                <a:schemeClr val="tx1"/>
              </a:solidFill>
              <a:sym typeface="Arial" panose="020B0604020202020204" pitchFamily="34" charset="0"/>
            </a:endParaRPr>
          </a:p>
          <a:p>
            <a:pPr lvl="1">
              <a:buClr>
                <a:srgbClr val="000000"/>
              </a:buClr>
              <a:buFont typeface="Arial" panose="020B0604020202020204" pitchFamily="34" charset="0"/>
              <a:buChar char="•"/>
            </a:pPr>
            <a:r>
              <a:rPr lang="zh-CN" altLang="en-US" sz="1660">
                <a:solidFill>
                  <a:schemeClr val="tx1"/>
                </a:solidFill>
                <a:sym typeface="Arial" panose="020B0604020202020204" pitchFamily="34" charset="0"/>
              </a:rPr>
              <a:t>缩位</a:t>
            </a:r>
            <a:r>
              <a:rPr lang="en-US" altLang="zh-CN" sz="1660">
                <a:solidFill>
                  <a:schemeClr val="tx1"/>
                </a:solidFill>
                <a:sym typeface="Arial" panose="020B0604020202020204" pitchFamily="34" charset="0"/>
              </a:rPr>
              <a:t>“</a:t>
            </a:r>
            <a:r>
              <a:rPr lang="zh-CN" altLang="en-US" sz="1660">
                <a:solidFill>
                  <a:schemeClr val="tx1"/>
                </a:solidFill>
                <a:sym typeface="Arial" panose="020B0604020202020204" pitchFamily="34" charset="0"/>
              </a:rPr>
              <a:t>或</a:t>
            </a:r>
            <a:r>
              <a:rPr lang="en-US" altLang="zh-CN" sz="1660">
                <a:solidFill>
                  <a:schemeClr val="tx1"/>
                </a:solidFill>
                <a:sym typeface="Arial" panose="020B0604020202020204" pitchFamily="34" charset="0"/>
              </a:rPr>
              <a:t>”</a:t>
            </a:r>
            <a:endParaRPr lang="en-US" altLang="zh-CN" sz="1660">
              <a:solidFill>
                <a:schemeClr val="tx1"/>
              </a:solidFill>
              <a:sym typeface="Arial" panose="020B0604020202020204" pitchFamily="34" charset="0"/>
            </a:endParaRPr>
          </a:p>
          <a:p>
            <a:pPr lvl="2" algn="l">
              <a:buClr>
                <a:srgbClr val="000000"/>
              </a:buClr>
              <a:buSzTx/>
              <a:buFont typeface="Wingdings" panose="05000000000000000000" charset="0"/>
              <a:buChar char="ü"/>
            </a:pPr>
            <a:r>
              <a:rPr lang="en-US" altLang="zh-CN" sz="1400">
                <a:solidFill>
                  <a:schemeClr val="tx1"/>
                </a:solidFill>
                <a:latin typeface="Tahoma" panose="020B0604030504040204" pitchFamily="2" charset="0"/>
                <a:ea typeface="宋体" panose="02010600030101010101" pitchFamily="2" charset="-122"/>
                <a:sym typeface="+mn-ea"/>
              </a:rPr>
              <a:t> assign not_zero = |accuumulator;	// are any bits set?</a:t>
            </a:r>
            <a:endParaRPr lang="en-US" altLang="zh-CN" sz="1660">
              <a:solidFill>
                <a:schemeClr val="tx1"/>
              </a:solidFill>
              <a:sym typeface="Arial" panose="020B0604020202020204" pitchFamily="34" charset="0"/>
            </a:endParaRPr>
          </a:p>
          <a:p>
            <a:pPr lvl="1">
              <a:buClr>
                <a:srgbClr val="000000"/>
              </a:buClr>
              <a:buFont typeface="Arial" panose="020B0604020202020204" pitchFamily="34" charset="0"/>
              <a:buChar char="•"/>
            </a:pPr>
            <a:r>
              <a:rPr lang="zh-CN" altLang="en-US" sz="1660">
                <a:solidFill>
                  <a:schemeClr val="tx1"/>
                </a:solidFill>
                <a:sym typeface="Arial" panose="020B0604020202020204" pitchFamily="34" charset="0"/>
              </a:rPr>
              <a:t>缩位</a:t>
            </a:r>
            <a:r>
              <a:rPr lang="en-US" altLang="zh-CN" sz="1660">
                <a:solidFill>
                  <a:schemeClr val="tx1"/>
                </a:solidFill>
                <a:sym typeface="Arial" panose="020B0604020202020204" pitchFamily="34" charset="0"/>
              </a:rPr>
              <a:t>“</a:t>
            </a:r>
            <a:r>
              <a:rPr lang="zh-CN" altLang="en-US" sz="1660">
                <a:solidFill>
                  <a:schemeClr val="tx1"/>
                </a:solidFill>
                <a:sym typeface="Arial" panose="020B0604020202020204" pitchFamily="34" charset="0"/>
              </a:rPr>
              <a:t>异或</a:t>
            </a:r>
            <a:r>
              <a:rPr lang="en-US" altLang="zh-CN" sz="1660">
                <a:solidFill>
                  <a:schemeClr val="tx1"/>
                </a:solidFill>
                <a:sym typeface="Arial" panose="020B0604020202020204" pitchFamily="34" charset="0"/>
              </a:rPr>
              <a:t>”</a:t>
            </a:r>
            <a:endParaRPr lang="en-US" altLang="zh-CN" sz="1660">
              <a:solidFill>
                <a:schemeClr val="tx1"/>
              </a:solidFill>
              <a:sym typeface="Arial" panose="020B0604020202020204" pitchFamily="34" charset="0"/>
            </a:endParaRPr>
          </a:p>
          <a:p>
            <a:pPr lvl="2" algn="l">
              <a:buClr>
                <a:srgbClr val="000000"/>
              </a:buClr>
              <a:buSzTx/>
              <a:buFont typeface="Wingdings" panose="05000000000000000000" charset="0"/>
              <a:buChar char="ü"/>
            </a:pPr>
            <a:r>
              <a:rPr lang="en-US" altLang="zh-CN" sz="1400">
                <a:solidFill>
                  <a:schemeClr val="tx1"/>
                </a:solidFill>
                <a:latin typeface="Tahoma" panose="020B0604030504040204" pitchFamily="2" charset="0"/>
                <a:ea typeface="宋体" panose="02010600030101010101" pitchFamily="2" charset="-122"/>
                <a:sym typeface="+mn-ea"/>
              </a:rPr>
              <a:t> assign parity = ^data_out;		// even parity bit</a:t>
            </a:r>
            <a:endParaRPr lang="en-US" altLang="zh-CN" sz="1400">
              <a:solidFill>
                <a:schemeClr val="tx1"/>
              </a:solidFill>
              <a:latin typeface="Tahoma" panose="020B0604030504040204" pitchFamily="2" charset="0"/>
              <a:ea typeface="宋体" panose="02010600030101010101" pitchFamily="2" charset="-122"/>
            </a:endParaRPr>
          </a:p>
          <a:p>
            <a:pPr lvl="1">
              <a:buClr>
                <a:srgbClr val="000000"/>
              </a:buClr>
              <a:buFont typeface="Arial" panose="020B0604020202020204" pitchFamily="34" charset="0"/>
              <a:buChar char="•"/>
            </a:pPr>
            <a:endParaRPr lang="en-US" altLang="zh-CN" sz="1660">
              <a:solidFill>
                <a:schemeClr val="tx1"/>
              </a:solidFill>
              <a:sym typeface="Arial" panose="020B060402020202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p:nvPr>
        </p:nvSpPr>
        <p:spPr/>
        <p:txBody>
          <a:bodyPr wrap="square" anchor="b" anchorCtr="0"/>
          <a:p>
            <a:r>
              <a:rPr lang="zh-CN" altLang="en-US">
                <a:sym typeface="+mn-ea"/>
              </a:rPr>
              <a:t>Verilog语言基础</a:t>
            </a:r>
            <a:endParaRPr lang="en-US" altLang="zh-CN"/>
          </a:p>
        </p:txBody>
      </p:sp>
      <p:sp>
        <p:nvSpPr>
          <p:cNvPr id="52226" name="Rectangle 3"/>
          <p:cNvSpPr>
            <a:spLocks noGrp="1"/>
          </p:cNvSpPr>
          <p:nvPr>
            <p:ph idx="1"/>
          </p:nvPr>
        </p:nvSpPr>
        <p:spPr>
          <a:xfrm>
            <a:off x="365867" y="771208"/>
            <a:ext cx="8531222" cy="4227768"/>
          </a:xfrm>
        </p:spPr>
        <p:txBody>
          <a:bodyPr wrap="square" anchor="t" anchorCtr="0"/>
          <a:p>
            <a:pPr marL="492125" indent="-492125" algn="just" defTabSz="958850" fontAlgn="base">
              <a:buClr>
                <a:srgbClr val="000000"/>
              </a:buClr>
              <a:buSzPct val="80000"/>
              <a:buFont typeface="Wingdings" panose="05000000000000000000" charset="0"/>
              <a:buChar char="Ø"/>
            </a:pPr>
            <a:r>
              <a:rPr lang="zh-CN" altLang="en-US" sz="1800">
                <a:cs typeface="微软雅黑" panose="020B0503020204020204" charset="-122"/>
                <a:sym typeface="+mn-ea"/>
              </a:rPr>
              <a:t>连接运算符</a:t>
            </a:r>
            <a:r>
              <a:rPr lang="en-US" altLang="zh-CN" sz="1800">
                <a:cs typeface="微软雅黑" panose="020B0503020204020204" charset="-122"/>
                <a:sym typeface="+mn-ea"/>
              </a:rPr>
              <a:t>{ }</a:t>
            </a:r>
            <a:r>
              <a:rPr lang="zh-CN" altLang="en-US" sz="1800">
                <a:cs typeface="微软雅黑" panose="020B0503020204020204" charset="-122"/>
                <a:sym typeface="+mn-ea"/>
              </a:rPr>
              <a:t>（相当于集线器）</a:t>
            </a:r>
            <a:endParaRPr lang="zh-CN" altLang="en-US" sz="1800">
              <a:cs typeface="微软雅黑" panose="020B0503020204020204" charset="-122"/>
              <a:sym typeface="+mn-ea"/>
            </a:endParaRPr>
          </a:p>
          <a:p>
            <a:pPr lvl="1">
              <a:buClr>
                <a:srgbClr val="000000"/>
              </a:buClr>
              <a:buFont typeface="Arial" panose="020B0604020202020204" pitchFamily="34" charset="0"/>
              <a:buChar char="•"/>
            </a:pPr>
            <a:endParaRPr lang="en-US" altLang="zh-CN" sz="1600">
              <a:solidFill>
                <a:schemeClr val="tx1"/>
              </a:solidFill>
            </a:endParaRPr>
          </a:p>
          <a:p>
            <a:pPr lvl="1">
              <a:buClr>
                <a:srgbClr val="000000"/>
              </a:buClr>
              <a:buFont typeface="Arial" panose="020B0604020202020204" pitchFamily="34" charset="0"/>
              <a:buChar char="•"/>
            </a:pPr>
            <a:endParaRPr lang="en-US" altLang="zh-CN" sz="1600">
              <a:solidFill>
                <a:schemeClr val="tx1"/>
              </a:solidFill>
              <a:sym typeface="Arial" panose="020B0604020202020204" pitchFamily="34" charset="0"/>
            </a:endParaRPr>
          </a:p>
        </p:txBody>
      </p:sp>
      <p:sp>
        <p:nvSpPr>
          <p:cNvPr id="30723" name="Rectangle 5"/>
          <p:cNvSpPr/>
          <p:nvPr>
            <p:custDataLst>
              <p:tags r:id="rId1"/>
            </p:custDataLst>
          </p:nvPr>
        </p:nvSpPr>
        <p:spPr>
          <a:xfrm>
            <a:off x="1548130" y="2068195"/>
            <a:ext cx="5886450" cy="1960880"/>
          </a:xfrm>
          <a:prstGeom prst="rect">
            <a:avLst/>
          </a:prstGeom>
          <a:noFill/>
          <a:ln w="12700" cap="flat" cmpd="sng">
            <a:solidFill>
              <a:schemeClr val="tx1"/>
            </a:solidFill>
            <a:prstDash val="solid"/>
            <a:miter/>
            <a:headEnd type="none" w="med" len="med"/>
            <a:tailEnd type="none" w="med" len="med"/>
          </a:ln>
        </p:spPr>
        <p:txBody>
          <a:bodyPr anchor="t">
            <a:spAutoFit/>
          </a:bodyPr>
          <a:p>
            <a:pPr fontAlgn="base"/>
            <a:r>
              <a:rPr lang="en-US" altLang="zh-CN" sz="1350"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宋体" panose="02010600030101010101" pitchFamily="2" charset="-122"/>
                <a:cs typeface="+mn-cs"/>
              </a:rPr>
              <a:t>module </a:t>
            </a:r>
            <a:r>
              <a:rPr lang="en-US" altLang="zh-CN" sz="1350" strike="noStrike" noProof="1">
                <a:solidFill>
                  <a:schemeClr val="tx1"/>
                </a:solidFill>
                <a:latin typeface="Verdana" panose="020B0604030504040204" pitchFamily="2" charset="0"/>
                <a:ea typeface="宋体" panose="02010600030101010101" pitchFamily="2" charset="-122"/>
                <a:cs typeface="+mn-cs"/>
              </a:rPr>
              <a:t>concatenate(out, a, b, c, d);</a:t>
            </a:r>
            <a:endParaRPr lang="en-US" altLang="zh-CN" sz="1350" b="1" strike="noStrike" noProof="1">
              <a:solidFill>
                <a:schemeClr val="tx1"/>
              </a:solidFill>
              <a:latin typeface="Verdana" panose="020B0604030504040204" pitchFamily="2" charset="0"/>
              <a:ea typeface="宋体" panose="02010600030101010101" pitchFamily="2" charset="-122"/>
            </a:endParaRPr>
          </a:p>
          <a:p>
            <a:pPr fontAlgn="base"/>
            <a:r>
              <a:rPr lang="en-US" altLang="zh-CN" sz="1350"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宋体" panose="02010600030101010101" pitchFamily="2" charset="-122"/>
                <a:cs typeface="+mn-cs"/>
              </a:rPr>
              <a:t>input</a:t>
            </a:r>
            <a:r>
              <a:rPr lang="en-US" altLang="zh-CN" sz="1350" strike="noStrike" noProof="1">
                <a:solidFill>
                  <a:schemeClr val="tx1"/>
                </a:solidFill>
                <a:latin typeface="Verdana" panose="020B0604030504040204" pitchFamily="2" charset="0"/>
                <a:ea typeface="宋体" panose="02010600030101010101" pitchFamily="2" charset="-122"/>
                <a:cs typeface="+mn-cs"/>
              </a:rPr>
              <a:t> [2:0] a;</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宋体" panose="02010600030101010101" pitchFamily="2" charset="-122"/>
                <a:cs typeface="+mn-cs"/>
              </a:rPr>
              <a:t>input</a:t>
            </a:r>
            <a:r>
              <a:rPr lang="en-US" altLang="zh-CN" sz="1350" strike="noStrike" noProof="1">
                <a:solidFill>
                  <a:schemeClr val="tx1"/>
                </a:solidFill>
                <a:latin typeface="Verdana" panose="020B0604030504040204" pitchFamily="2" charset="0"/>
                <a:ea typeface="宋体" panose="02010600030101010101" pitchFamily="2" charset="-122"/>
                <a:cs typeface="+mn-cs"/>
              </a:rPr>
              <a:t> [1:0] b, c;</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宋体" panose="02010600030101010101" pitchFamily="2" charset="-122"/>
                <a:cs typeface="+mn-cs"/>
              </a:rPr>
              <a:t>input</a:t>
            </a:r>
            <a:r>
              <a:rPr lang="en-US" altLang="zh-CN" sz="1350" strike="noStrike" noProof="1">
                <a:solidFill>
                  <a:schemeClr val="tx1"/>
                </a:solidFill>
                <a:latin typeface="Verdana" panose="020B0604030504040204" pitchFamily="2" charset="0"/>
                <a:ea typeface="宋体" panose="02010600030101010101" pitchFamily="2" charset="-122"/>
                <a:cs typeface="+mn-cs"/>
              </a:rPr>
              <a:t> d;</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宋体" panose="02010600030101010101" pitchFamily="2" charset="-122"/>
                <a:cs typeface="+mn-cs"/>
              </a:rPr>
              <a:t>output </a:t>
            </a:r>
            <a:r>
              <a:rPr lang="en-US" altLang="zh-CN" sz="1350" strike="noStrike" noProof="1">
                <a:solidFill>
                  <a:schemeClr val="tx1"/>
                </a:solidFill>
                <a:latin typeface="Verdana" panose="020B0604030504040204" pitchFamily="2" charset="0"/>
                <a:ea typeface="宋体" panose="02010600030101010101" pitchFamily="2" charset="-122"/>
                <a:cs typeface="+mn-cs"/>
              </a:rPr>
              <a:t>[9:0] out;</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strike="noStrike" noProof="1">
                <a:solidFill>
                  <a:schemeClr val="tx1"/>
                </a:solidFill>
                <a:latin typeface="Verdana" panose="020B0604030504040204" pitchFamily="2" charset="0"/>
                <a:ea typeface="宋体" panose="02010600030101010101" pitchFamily="2" charset="-122"/>
                <a:cs typeface="+mn-cs"/>
              </a:rPr>
              <a:t>	     assign out = </a:t>
            </a:r>
            <a:r>
              <a:rPr lang="en-US" altLang="zh-CN" sz="1350" b="1" strike="noStrike" noProof="1">
                <a:solidFill>
                  <a:srgbClr val="FF0000"/>
                </a:solidFill>
                <a:latin typeface="Verdana" panose="020B0604030504040204" pitchFamily="2" charset="0"/>
                <a:ea typeface="宋体" panose="02010600030101010101" pitchFamily="2" charset="-122"/>
                <a:cs typeface="+mn-cs"/>
              </a:rPr>
              <a:t>{a[1:0],b,c,d,a[2]}</a:t>
            </a:r>
            <a:r>
              <a:rPr lang="en-US" altLang="zh-CN" sz="1350" strike="noStrike" noProof="1">
                <a:solidFill>
                  <a:schemeClr val="tx1"/>
                </a:solidFill>
                <a:latin typeface="Verdana" panose="020B0604030504040204" pitchFamily="2" charset="0"/>
                <a:ea typeface="宋体" panose="02010600030101010101" pitchFamily="2" charset="-122"/>
                <a:cs typeface="+mn-cs"/>
              </a:rPr>
              <a:t>;</a:t>
            </a:r>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endParaRPr lang="en-US" altLang="zh-CN" sz="1350" strike="noStrike" noProof="1">
              <a:solidFill>
                <a:schemeClr val="tx1"/>
              </a:solidFill>
              <a:latin typeface="Verdana" panose="020B0604030504040204" pitchFamily="2" charset="0"/>
              <a:ea typeface="宋体" panose="02010600030101010101" pitchFamily="2" charset="-122"/>
            </a:endParaRPr>
          </a:p>
          <a:p>
            <a:pPr fontAlgn="base"/>
            <a:r>
              <a:rPr lang="en-US" altLang="zh-CN" sz="1350" strike="noStrike" noProof="1">
                <a:solidFill>
                  <a:schemeClr val="tx1"/>
                </a:solidFill>
                <a:latin typeface="Verdana" panose="020B0604030504040204" pitchFamily="2" charset="0"/>
                <a:ea typeface="宋体" panose="02010600030101010101" pitchFamily="2" charset="-122"/>
                <a:cs typeface="+mn-cs"/>
              </a:rPr>
              <a:t>	</a:t>
            </a:r>
            <a:r>
              <a:rPr lang="en-US" altLang="zh-CN" sz="1350" b="1" strike="noStrike" noProof="1">
                <a:solidFill>
                  <a:schemeClr val="tx1"/>
                </a:solidFill>
                <a:latin typeface="Verdana" panose="020B0604030504040204" pitchFamily="2" charset="0"/>
                <a:ea typeface="宋体" panose="02010600030101010101" pitchFamily="2" charset="-122"/>
                <a:cs typeface="+mn-cs"/>
              </a:rPr>
              <a:t>endmodule</a:t>
            </a:r>
            <a:endParaRPr lang="en-US" altLang="zh-CN" sz="1350" strike="noStrike" noProof="1">
              <a:solidFill>
                <a:schemeClr val="tx1"/>
              </a:solidFill>
              <a:latin typeface="Verdana" panose="020B0604030504040204" pitchFamily="2" charset="0"/>
              <a:ea typeface="Arial" panose="020B0604020202020204" pitchFamily="34" charset="0"/>
            </a:endParaRPr>
          </a:p>
        </p:txBody>
      </p:sp>
      <p:sp>
        <p:nvSpPr>
          <p:cNvPr id="30724" name="Text Box 6"/>
          <p:cNvSpPr txBox="1"/>
          <p:nvPr>
            <p:custDataLst>
              <p:tags r:id="rId2"/>
            </p:custDataLst>
          </p:nvPr>
        </p:nvSpPr>
        <p:spPr>
          <a:xfrm>
            <a:off x="6005830" y="982345"/>
            <a:ext cx="1885950" cy="714375"/>
          </a:xfrm>
          <a:prstGeom prst="rect">
            <a:avLst/>
          </a:prstGeom>
          <a:noFill/>
          <a:ln w="9525">
            <a:noFill/>
          </a:ln>
        </p:spPr>
        <p:txBody>
          <a:bodyPr anchor="t">
            <a:spAutoFit/>
          </a:bodyPr>
          <a:p>
            <a:r>
              <a:rPr lang="en-US" altLang="zh-CN" sz="1350" i="1" noProof="1">
                <a:solidFill>
                  <a:srgbClr val="0000FF"/>
                </a:solidFill>
                <a:latin typeface="Verdana" panose="020B0604030504040204" pitchFamily="2" charset="0"/>
                <a:ea typeface="宋体" panose="02010600030101010101" pitchFamily="2" charset="-122"/>
                <a:cs typeface="+mn-cs"/>
              </a:rPr>
              <a:t>becomes</a:t>
            </a:r>
            <a:br>
              <a:rPr lang="en-US" altLang="zh-CN" sz="1350" i="1">
                <a:solidFill>
                  <a:srgbClr val="0000FF"/>
                </a:solidFill>
                <a:latin typeface="Verdana" panose="020B0604030504040204" pitchFamily="2" charset="0"/>
                <a:ea typeface="宋体" panose="02010600030101010101" pitchFamily="2" charset="-122"/>
              </a:rPr>
            </a:br>
            <a:r>
              <a:rPr lang="en-US" altLang="zh-CN" sz="1350" i="1" noProof="1">
                <a:solidFill>
                  <a:srgbClr val="0000FF"/>
                </a:solidFill>
                <a:latin typeface="Verdana" panose="020B0604030504040204" pitchFamily="2" charset="0"/>
                <a:ea typeface="宋体" panose="02010600030101010101" pitchFamily="2" charset="-122"/>
                <a:cs typeface="+mn-cs"/>
              </a:rPr>
              <a:t>8-bit vector:</a:t>
            </a:r>
            <a:endParaRPr lang="en-US" altLang="zh-CN" sz="1350" i="1" noProof="1">
              <a:solidFill>
                <a:srgbClr val="0000FF"/>
              </a:solidFill>
              <a:latin typeface="Verdana" panose="020B0604030504040204" pitchFamily="2" charset="0"/>
              <a:ea typeface="宋体" panose="02010600030101010101" pitchFamily="2" charset="-122"/>
            </a:endParaRPr>
          </a:p>
          <a:p>
            <a:r>
              <a:rPr lang="en-US" altLang="zh-CN" sz="1350" noProof="1">
                <a:solidFill>
                  <a:srgbClr val="0000FF"/>
                </a:solidFill>
                <a:latin typeface="Verdana" panose="020B0604030504040204" pitchFamily="2" charset="0"/>
                <a:ea typeface="宋体" panose="02010600030101010101" pitchFamily="2" charset="-122"/>
                <a:cs typeface="+mn-cs"/>
              </a:rPr>
              <a:t>a</a:t>
            </a:r>
            <a:r>
              <a:rPr lang="en-US" altLang="zh-CN" sz="1350" baseline="-25000" noProof="1">
                <a:solidFill>
                  <a:srgbClr val="0000FF"/>
                </a:solidFill>
                <a:latin typeface="Verdana" panose="020B0604030504040204" pitchFamily="2" charset="0"/>
                <a:ea typeface="宋体" panose="02010600030101010101" pitchFamily="2" charset="-122"/>
                <a:cs typeface="+mn-cs"/>
              </a:rPr>
              <a:t>1</a:t>
            </a:r>
            <a:r>
              <a:rPr lang="en-US" altLang="zh-CN" sz="1350" noProof="1">
                <a:solidFill>
                  <a:srgbClr val="0000FF"/>
                </a:solidFill>
                <a:latin typeface="Verdana" panose="020B0604030504040204" pitchFamily="2" charset="0"/>
                <a:ea typeface="宋体" panose="02010600030101010101" pitchFamily="2" charset="-122"/>
                <a:cs typeface="+mn-cs"/>
              </a:rPr>
              <a:t>a</a:t>
            </a:r>
            <a:r>
              <a:rPr lang="en-US" altLang="zh-CN" sz="1350" baseline="-25000" noProof="1">
                <a:solidFill>
                  <a:srgbClr val="0000FF"/>
                </a:solidFill>
                <a:latin typeface="Verdana" panose="020B0604030504040204" pitchFamily="2" charset="0"/>
                <a:ea typeface="宋体" panose="02010600030101010101" pitchFamily="2" charset="-122"/>
                <a:cs typeface="+mn-cs"/>
              </a:rPr>
              <a:t>0</a:t>
            </a:r>
            <a:r>
              <a:rPr lang="en-US" altLang="zh-CN" sz="1350" noProof="1">
                <a:solidFill>
                  <a:srgbClr val="0000FF"/>
                </a:solidFill>
                <a:latin typeface="Verdana" panose="020B0604030504040204" pitchFamily="2" charset="0"/>
                <a:ea typeface="宋体" panose="02010600030101010101" pitchFamily="2" charset="-122"/>
                <a:cs typeface="+mn-cs"/>
              </a:rPr>
              <a:t>b</a:t>
            </a:r>
            <a:r>
              <a:rPr lang="en-US" altLang="zh-CN" sz="1350" baseline="-25000" noProof="1">
                <a:solidFill>
                  <a:srgbClr val="0000FF"/>
                </a:solidFill>
                <a:latin typeface="Verdana" panose="020B0604030504040204" pitchFamily="2" charset="0"/>
                <a:ea typeface="宋体" panose="02010600030101010101" pitchFamily="2" charset="-122"/>
                <a:cs typeface="+mn-cs"/>
              </a:rPr>
              <a:t>1</a:t>
            </a:r>
            <a:r>
              <a:rPr lang="en-US" altLang="zh-CN" sz="1350" noProof="1">
                <a:solidFill>
                  <a:srgbClr val="0000FF"/>
                </a:solidFill>
                <a:latin typeface="Verdana" panose="020B0604030504040204" pitchFamily="2" charset="0"/>
                <a:ea typeface="宋体" panose="02010600030101010101" pitchFamily="2" charset="-122"/>
                <a:cs typeface="+mn-cs"/>
              </a:rPr>
              <a:t>b</a:t>
            </a:r>
            <a:r>
              <a:rPr lang="en-US" altLang="zh-CN" sz="1350" baseline="-25000" noProof="1">
                <a:solidFill>
                  <a:srgbClr val="0000FF"/>
                </a:solidFill>
                <a:latin typeface="Verdana" panose="020B0604030504040204" pitchFamily="2" charset="0"/>
                <a:ea typeface="宋体" panose="02010600030101010101" pitchFamily="2" charset="-122"/>
                <a:cs typeface="+mn-cs"/>
              </a:rPr>
              <a:t>0</a:t>
            </a:r>
            <a:r>
              <a:rPr lang="en-US" altLang="zh-CN" sz="1350" noProof="1">
                <a:solidFill>
                  <a:srgbClr val="0000FF"/>
                </a:solidFill>
                <a:latin typeface="Verdana" panose="020B0604030504040204" pitchFamily="2" charset="0"/>
                <a:ea typeface="宋体" panose="02010600030101010101" pitchFamily="2" charset="-122"/>
                <a:cs typeface="+mn-cs"/>
              </a:rPr>
              <a:t>c</a:t>
            </a:r>
            <a:r>
              <a:rPr lang="en-US" altLang="zh-CN" sz="1350" baseline="-25000" noProof="1">
                <a:solidFill>
                  <a:srgbClr val="0000FF"/>
                </a:solidFill>
                <a:latin typeface="Verdana" panose="020B0604030504040204" pitchFamily="2" charset="0"/>
                <a:ea typeface="宋体" panose="02010600030101010101" pitchFamily="2" charset="-122"/>
                <a:cs typeface="+mn-cs"/>
              </a:rPr>
              <a:t>1</a:t>
            </a:r>
            <a:r>
              <a:rPr lang="en-US" altLang="zh-CN" sz="1350" noProof="1">
                <a:solidFill>
                  <a:srgbClr val="0000FF"/>
                </a:solidFill>
                <a:latin typeface="Verdana" panose="020B0604030504040204" pitchFamily="2" charset="0"/>
                <a:ea typeface="宋体" panose="02010600030101010101" pitchFamily="2" charset="-122"/>
                <a:cs typeface="+mn-cs"/>
              </a:rPr>
              <a:t>c</a:t>
            </a:r>
            <a:r>
              <a:rPr lang="en-US" altLang="zh-CN" sz="1350" baseline="-25000" noProof="1">
                <a:solidFill>
                  <a:srgbClr val="0000FF"/>
                </a:solidFill>
                <a:latin typeface="Verdana" panose="020B0604030504040204" pitchFamily="2" charset="0"/>
                <a:ea typeface="宋体" panose="02010600030101010101" pitchFamily="2" charset="-122"/>
                <a:cs typeface="+mn-cs"/>
              </a:rPr>
              <a:t>0</a:t>
            </a:r>
            <a:r>
              <a:rPr lang="en-US" altLang="zh-CN" sz="1350" noProof="1">
                <a:solidFill>
                  <a:srgbClr val="0000FF"/>
                </a:solidFill>
                <a:latin typeface="Verdana" panose="020B0604030504040204" pitchFamily="2" charset="0"/>
                <a:ea typeface="宋体" panose="02010600030101010101" pitchFamily="2" charset="-122"/>
                <a:cs typeface="+mn-cs"/>
              </a:rPr>
              <a:t>da</a:t>
            </a:r>
            <a:r>
              <a:rPr lang="en-US" altLang="zh-CN" sz="1350" baseline="-25000" noProof="1">
                <a:solidFill>
                  <a:srgbClr val="0000FF"/>
                </a:solidFill>
                <a:latin typeface="Verdana" panose="020B0604030504040204" pitchFamily="2" charset="0"/>
                <a:ea typeface="宋体" panose="02010600030101010101" pitchFamily="2" charset="-122"/>
                <a:cs typeface="+mn-cs"/>
              </a:rPr>
              <a:t>2</a:t>
            </a:r>
            <a:endParaRPr lang="en-US" altLang="zh-CN" sz="1350" baseline="-25000" noProof="1">
              <a:solidFill>
                <a:srgbClr val="0000FF"/>
              </a:solidFill>
              <a:latin typeface="Verdana" panose="020B0604030504040204" pitchFamily="2" charset="0"/>
              <a:ea typeface="Arial" panose="020B0604020202020204" pitchFamily="34" charset="0"/>
            </a:endParaRPr>
          </a:p>
        </p:txBody>
      </p:sp>
      <p:sp>
        <p:nvSpPr>
          <p:cNvPr id="53253" name="Freeform 7"/>
          <p:cNvSpPr/>
          <p:nvPr>
            <p:custDataLst>
              <p:tags r:id="rId3"/>
            </p:custDataLst>
          </p:nvPr>
        </p:nvSpPr>
        <p:spPr>
          <a:xfrm>
            <a:off x="4634230" y="1668145"/>
            <a:ext cx="2057400" cy="1657350"/>
          </a:xfrm>
          <a:custGeom>
            <a:avLst/>
            <a:gdLst/>
            <a:ahLst/>
            <a:cxnLst>
              <a:cxn ang="0">
                <a:pos x="1728" y="0"/>
              </a:cxn>
              <a:cxn ang="0">
                <a:pos x="1344" y="768"/>
              </a:cxn>
              <a:cxn ang="0">
                <a:pos x="240" y="1056"/>
              </a:cxn>
              <a:cxn ang="0">
                <a:pos x="0" y="1392"/>
              </a:cxn>
            </a:cxnLst>
            <a:pathLst>
              <a:path w="1728" h="1392">
                <a:moveTo>
                  <a:pt x="1728" y="0"/>
                </a:moveTo>
                <a:cubicBezTo>
                  <a:pt x="1660" y="296"/>
                  <a:pt x="1592" y="592"/>
                  <a:pt x="1344" y="768"/>
                </a:cubicBezTo>
                <a:cubicBezTo>
                  <a:pt x="1096" y="944"/>
                  <a:pt x="464" y="952"/>
                  <a:pt x="240" y="1056"/>
                </a:cubicBezTo>
                <a:cubicBezTo>
                  <a:pt x="16" y="1160"/>
                  <a:pt x="8" y="1276"/>
                  <a:pt x="0" y="1392"/>
                </a:cubicBezTo>
              </a:path>
            </a:pathLst>
          </a:custGeom>
          <a:noFill/>
          <a:ln w="19050" cap="flat" cmpd="sng">
            <a:solidFill>
              <a:srgbClr val="0000FF"/>
            </a:solidFill>
            <a:prstDash val="solid"/>
            <a:round/>
            <a:headEnd type="none" w="med" len="med"/>
            <a:tailEnd type="triangle" w="lg" len="lg"/>
          </a:ln>
        </p:spPr>
        <p:txBody>
          <a:bodyPr/>
          <a:p>
            <a:endParaRPr lang="zh-CN" altLang="en-US"/>
          </a:p>
        </p:txBody>
      </p:sp>
      <p:sp>
        <p:nvSpPr>
          <p:cNvPr id="53254" name="Text Box 5"/>
          <p:cNvSpPr txBox="1"/>
          <p:nvPr>
            <p:custDataLst>
              <p:tags r:id="rId4"/>
            </p:custDataLst>
          </p:nvPr>
        </p:nvSpPr>
        <p:spPr>
          <a:xfrm>
            <a:off x="5035868" y="4109720"/>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p:nvPr>
        </p:nvSpPr>
        <p:spPr/>
        <p:txBody>
          <a:bodyPr wrap="square" anchor="b" anchorCtr="0"/>
          <a:p>
            <a:r>
              <a:rPr lang="zh-CN" altLang="en-US">
                <a:sym typeface="+mn-ea"/>
              </a:rPr>
              <a:t>Verilog语言基础</a:t>
            </a:r>
            <a:endParaRPr lang="en-US" altLang="zh-CN"/>
          </a:p>
        </p:txBody>
      </p:sp>
      <p:sp>
        <p:nvSpPr>
          <p:cNvPr id="52226" name="Rectangle 3"/>
          <p:cNvSpPr>
            <a:spLocks noGrp="1"/>
          </p:cNvSpPr>
          <p:nvPr>
            <p:ph idx="1"/>
          </p:nvPr>
        </p:nvSpPr>
        <p:spPr>
          <a:xfrm>
            <a:off x="365867" y="771208"/>
            <a:ext cx="8531222" cy="4227768"/>
          </a:xfrm>
        </p:spPr>
        <p:txBody>
          <a:bodyPr wrap="square" anchor="t" anchorCtr="0"/>
          <a:p>
            <a:pPr marL="492125" indent="-492125" algn="just" defTabSz="958850" fontAlgn="base">
              <a:buClr>
                <a:srgbClr val="000000"/>
              </a:buClr>
              <a:buSzPct val="80000"/>
              <a:buFont typeface="Wingdings" panose="05000000000000000000" charset="0"/>
              <a:buChar char="Ø"/>
            </a:pPr>
            <a:r>
              <a:rPr lang="zh-CN" altLang="en-US" sz="1800">
                <a:cs typeface="微软雅黑" panose="020B0503020204020204" charset="-122"/>
                <a:sym typeface="+mn-ea"/>
              </a:rPr>
              <a:t>条件运算符</a:t>
            </a:r>
            <a:r>
              <a:rPr lang="en-US" altLang="zh-CN" sz="1800">
                <a:cs typeface="微软雅黑" panose="020B0503020204020204" charset="-122"/>
                <a:sym typeface="+mn-ea"/>
              </a:rPr>
              <a:t>?</a:t>
            </a:r>
            <a:r>
              <a:rPr lang="zh-CN" altLang="en-US" sz="1800">
                <a:cs typeface="微软雅黑" panose="020B0503020204020204" charset="-122"/>
                <a:sym typeface="+mn-ea"/>
              </a:rPr>
              <a:t>：</a:t>
            </a:r>
            <a:endParaRPr lang="zh-CN" altLang="en-US" sz="1800">
              <a:cs typeface="微软雅黑" panose="020B0503020204020204" charset="-122"/>
              <a:sym typeface="+mn-ea"/>
            </a:endParaRPr>
          </a:p>
          <a:p>
            <a:pPr lvl="1">
              <a:buClr>
                <a:srgbClr val="000000"/>
              </a:buClr>
              <a:buFont typeface="Arial" panose="020B0604020202020204" pitchFamily="34" charset="0"/>
              <a:buChar char="•"/>
            </a:pPr>
            <a:endParaRPr lang="en-US" altLang="zh-CN" sz="1600">
              <a:solidFill>
                <a:schemeClr val="tx1"/>
              </a:solidFill>
            </a:endParaRPr>
          </a:p>
          <a:p>
            <a:pPr lvl="1">
              <a:buClr>
                <a:srgbClr val="000000"/>
              </a:buClr>
              <a:buFont typeface="Arial" panose="020B0604020202020204" pitchFamily="34" charset="0"/>
              <a:buChar char="•"/>
            </a:pPr>
            <a:endParaRPr lang="en-US" altLang="zh-CN" sz="1600">
              <a:solidFill>
                <a:schemeClr val="tx1"/>
              </a:solidFill>
              <a:sym typeface="Arial" panose="020B0604020202020204" pitchFamily="34" charset="0"/>
            </a:endParaRPr>
          </a:p>
        </p:txBody>
      </p:sp>
      <p:sp>
        <p:nvSpPr>
          <p:cNvPr id="31762" name="Text Box 20"/>
          <p:cNvSpPr txBox="1"/>
          <p:nvPr>
            <p:custDataLst>
              <p:tags r:id="rId1"/>
            </p:custDataLst>
          </p:nvPr>
        </p:nvSpPr>
        <p:spPr>
          <a:xfrm>
            <a:off x="960755" y="1791970"/>
            <a:ext cx="6188075" cy="2584450"/>
          </a:xfrm>
          <a:prstGeom prst="rect">
            <a:avLst/>
          </a:prstGeom>
          <a:noFill/>
          <a:ln w="12700"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mn-cs"/>
              </a:rPr>
              <a:t>Examples:</a:t>
            </a:r>
            <a:endParaRPr lang="en-US" altLang="zh-CN" sz="1350" noProof="1">
              <a:solidFill>
                <a:schemeClr val="tx1"/>
              </a:solidFill>
              <a:latin typeface="Verdana" panose="020B0604030504040204" pitchFamily="2" charset="0"/>
              <a:ea typeface="宋体" panose="02010600030101010101" pitchFamily="2" charset="-122"/>
            </a:endParaRPr>
          </a:p>
          <a:p>
            <a:endParaRPr lang="en-US" altLang="zh-CN" sz="1350" noProof="1">
              <a:solidFill>
                <a:schemeClr val="tx1"/>
              </a:solidFill>
              <a:latin typeface="Verdana" panose="020B0604030504040204" pitchFamily="2" charset="0"/>
              <a:ea typeface="宋体" panose="02010600030101010101" pitchFamily="2" charset="-122"/>
            </a:endParaRPr>
          </a:p>
          <a:p>
            <a:r>
              <a:rPr lang="en-US" altLang="zh-CN" sz="1350" noProof="1">
                <a:solidFill>
                  <a:schemeClr val="tx1"/>
                </a:solidFill>
                <a:latin typeface="Verdana" panose="020B0604030504040204" pitchFamily="2" charset="0"/>
                <a:ea typeface="宋体" panose="02010600030101010101" pitchFamily="2" charset="-122"/>
                <a:cs typeface="+mn-cs"/>
              </a:rPr>
              <a:t>// a 2:1 mux</a:t>
            </a:r>
            <a:endParaRPr lang="en-US" altLang="zh-CN" sz="1350" noProof="1">
              <a:solidFill>
                <a:schemeClr val="tx1"/>
              </a:solidFill>
              <a:latin typeface="Verdana" panose="020B0604030504040204" pitchFamily="2" charset="0"/>
              <a:ea typeface="宋体" panose="02010600030101010101" pitchFamily="2" charset="-122"/>
            </a:endParaRPr>
          </a:p>
          <a:p>
            <a:r>
              <a:rPr lang="en-US" altLang="zh-CN" sz="1350" b="1" noProof="1">
                <a:solidFill>
                  <a:srgbClr val="FF0000"/>
                </a:solidFill>
                <a:latin typeface="Verdana" panose="020B0604030504040204" pitchFamily="2" charset="0"/>
                <a:ea typeface="宋体" panose="02010600030101010101" pitchFamily="2" charset="-122"/>
                <a:cs typeface="+mn-cs"/>
              </a:rPr>
              <a:t>assign out = select ? in0 : in1;</a:t>
            </a:r>
            <a:endParaRPr lang="en-US" altLang="zh-CN" sz="1350" b="1" noProof="1">
              <a:solidFill>
                <a:srgbClr val="FF0000"/>
              </a:solidFill>
              <a:latin typeface="Verdana" panose="020B0604030504040204" pitchFamily="2" charset="0"/>
              <a:ea typeface="宋体" panose="02010600030101010101" pitchFamily="2" charset="-122"/>
            </a:endParaRPr>
          </a:p>
          <a:p>
            <a:endParaRPr lang="en-US" altLang="zh-CN" sz="1350" noProof="1">
              <a:solidFill>
                <a:schemeClr val="tx1"/>
              </a:solidFill>
              <a:latin typeface="Verdana" panose="020B0604030504040204" pitchFamily="2" charset="0"/>
              <a:ea typeface="宋体" panose="02010600030101010101" pitchFamily="2" charset="-122"/>
            </a:endParaRPr>
          </a:p>
          <a:p>
            <a:r>
              <a:rPr lang="en-US" altLang="zh-CN" sz="1350" noProof="1">
                <a:solidFill>
                  <a:schemeClr val="tx1"/>
                </a:solidFill>
                <a:latin typeface="Verdana" panose="020B0604030504040204" pitchFamily="2" charset="0"/>
                <a:ea typeface="宋体" panose="02010600030101010101" pitchFamily="2" charset="-122"/>
                <a:cs typeface="+mn-cs"/>
              </a:rPr>
              <a:t>// tri-state bus</a:t>
            </a:r>
            <a:endParaRPr lang="en-US" altLang="zh-CN" sz="1350" noProof="1">
              <a:solidFill>
                <a:schemeClr val="tx1"/>
              </a:solidFill>
              <a:latin typeface="Verdana" panose="020B0604030504040204" pitchFamily="2" charset="0"/>
              <a:ea typeface="宋体" panose="02010600030101010101" pitchFamily="2" charset="-122"/>
            </a:endParaRPr>
          </a:p>
          <a:p>
            <a:r>
              <a:rPr lang="en-US" altLang="zh-CN" sz="1350" b="1" noProof="1">
                <a:solidFill>
                  <a:srgbClr val="FF0000"/>
                </a:solidFill>
                <a:latin typeface="Verdana" panose="020B0604030504040204" pitchFamily="2" charset="0"/>
                <a:ea typeface="宋体" panose="02010600030101010101" pitchFamily="2" charset="-122"/>
                <a:cs typeface="+mn-cs"/>
              </a:rPr>
              <a:t>assign src1 = rf2src1 ? Mem[addr1] : 16’hzzzz;</a:t>
            </a:r>
            <a:endParaRPr lang="en-US" altLang="zh-CN" sz="1350" b="1" noProof="1">
              <a:solidFill>
                <a:srgbClr val="FF0000"/>
              </a:solidFill>
              <a:latin typeface="Verdana" panose="020B0604030504040204" pitchFamily="2" charset="0"/>
              <a:ea typeface="宋体" panose="02010600030101010101" pitchFamily="2" charset="-122"/>
            </a:endParaRPr>
          </a:p>
          <a:p>
            <a:endParaRPr lang="en-US" altLang="zh-CN" sz="1350" noProof="1">
              <a:solidFill>
                <a:schemeClr val="tx1"/>
              </a:solidFill>
              <a:latin typeface="Verdana" panose="020B0604030504040204" pitchFamily="2" charset="0"/>
              <a:ea typeface="宋体" panose="02010600030101010101" pitchFamily="2" charset="-122"/>
            </a:endParaRPr>
          </a:p>
          <a:p>
            <a:r>
              <a:rPr lang="en-US" altLang="zh-CN" sz="1350" noProof="1">
                <a:solidFill>
                  <a:schemeClr val="tx1"/>
                </a:solidFill>
                <a:latin typeface="Verdana" panose="020B0604030504040204" pitchFamily="2" charset="0"/>
                <a:ea typeface="宋体" panose="02010600030101010101" pitchFamily="2" charset="-122"/>
                <a:cs typeface="+mn-cs"/>
              </a:rPr>
              <a:t>// Either true_expr or false_expr can also be a conditional operator</a:t>
            </a:r>
            <a:endParaRPr lang="en-US" altLang="zh-CN" sz="1350" noProof="1">
              <a:solidFill>
                <a:schemeClr val="tx1"/>
              </a:solidFill>
              <a:latin typeface="Verdana" panose="020B0604030504040204" pitchFamily="2" charset="0"/>
              <a:ea typeface="宋体" panose="02010600030101010101" pitchFamily="2" charset="-122"/>
            </a:endParaRPr>
          </a:p>
          <a:p>
            <a:r>
              <a:rPr lang="en-US" altLang="zh-CN" sz="1350" noProof="1">
                <a:solidFill>
                  <a:schemeClr val="tx1"/>
                </a:solidFill>
                <a:latin typeface="Verdana" panose="020B0604030504040204" pitchFamily="2" charset="0"/>
                <a:ea typeface="宋体" panose="02010600030101010101" pitchFamily="2" charset="-122"/>
                <a:cs typeface="+mn-cs"/>
              </a:rPr>
              <a:t>// lets use this to build a 4:1 mux</a:t>
            </a:r>
            <a:endParaRPr lang="en-US" altLang="zh-CN" sz="1350" noProof="1">
              <a:solidFill>
                <a:schemeClr val="tx1"/>
              </a:solidFill>
              <a:latin typeface="Verdana" panose="020B0604030504040204" pitchFamily="2" charset="0"/>
              <a:ea typeface="宋体" panose="02010600030101010101" pitchFamily="2" charset="-122"/>
            </a:endParaRPr>
          </a:p>
          <a:p>
            <a:r>
              <a:rPr lang="en-US" altLang="zh-CN" sz="1350" b="1" noProof="1">
                <a:solidFill>
                  <a:srgbClr val="FF0000"/>
                </a:solidFill>
                <a:latin typeface="Verdana" panose="020B0604030504040204" pitchFamily="2" charset="0"/>
                <a:ea typeface="宋体" panose="02010600030101010101" pitchFamily="2" charset="-122"/>
                <a:cs typeface="+mn-cs"/>
              </a:rPr>
              <a:t>assign out = sel[1] ? (sel[0] ? in3 : in2) : (sel[0] ? in1 : in0);</a:t>
            </a:r>
            <a:r>
              <a:rPr lang="en-US" altLang="zh-CN" sz="1350" noProof="1">
                <a:solidFill>
                  <a:schemeClr val="tx1"/>
                </a:solidFill>
                <a:latin typeface="Verdana" panose="020B0604030504040204" pitchFamily="2" charset="0"/>
                <a:ea typeface="宋体" panose="02010600030101010101" pitchFamily="2" charset="-122"/>
                <a:cs typeface="+mn-cs"/>
              </a:rPr>
              <a:t>  </a:t>
            </a:r>
            <a:endParaRPr lang="en-US" altLang="zh-CN" sz="1350" noProof="1">
              <a:solidFill>
                <a:schemeClr val="tx1"/>
              </a:solidFill>
              <a:latin typeface="Verdana" panose="020B0604030504040204" pitchFamily="2" charset="0"/>
              <a:ea typeface="宋体" panose="02010600030101010101" pitchFamily="2" charset="-122"/>
            </a:endParaRPr>
          </a:p>
          <a:p>
            <a:endParaRPr lang="en-US" altLang="zh-CN" sz="1350" noProof="1">
              <a:solidFill>
                <a:schemeClr val="tx1"/>
              </a:solidFill>
              <a:latin typeface="Verdana" panose="020B0604030504040204" pitchFamily="2" charset="0"/>
              <a:ea typeface="Arial" panose="020B0604020202020204" pitchFamily="34" charset="0"/>
            </a:endParaRPr>
          </a:p>
        </p:txBody>
      </p:sp>
      <p:sp>
        <p:nvSpPr>
          <p:cNvPr id="54291" name="Text Box 5"/>
          <p:cNvSpPr txBox="1"/>
          <p:nvPr>
            <p:custDataLst>
              <p:tags r:id="rId2"/>
            </p:custDataLst>
          </p:nvPr>
        </p:nvSpPr>
        <p:spPr>
          <a:xfrm>
            <a:off x="4331018" y="4411345"/>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grpSp>
        <p:nvGrpSpPr>
          <p:cNvPr id="2" name="组合 1"/>
          <p:cNvGrpSpPr/>
          <p:nvPr/>
        </p:nvGrpSpPr>
        <p:grpSpPr>
          <a:xfrm>
            <a:off x="4972050" y="339725"/>
            <a:ext cx="2176780" cy="1270000"/>
            <a:chOff x="8730" y="3600"/>
            <a:chExt cx="3428" cy="2000"/>
          </a:xfrm>
        </p:grpSpPr>
        <p:grpSp>
          <p:nvGrpSpPr>
            <p:cNvPr id="54275" name="组合 40963"/>
            <p:cNvGrpSpPr/>
            <p:nvPr/>
          </p:nvGrpSpPr>
          <p:grpSpPr>
            <a:xfrm>
              <a:off x="10350" y="3600"/>
              <a:ext cx="1080" cy="1530"/>
              <a:chOff x="0" y="0"/>
              <a:chExt cx="576" cy="816"/>
            </a:xfrm>
          </p:grpSpPr>
          <p:sp>
            <p:nvSpPr>
              <p:cNvPr id="54276" name="Line 4"/>
              <p:cNvSpPr/>
              <p:nvPr>
                <p:custDataLst>
                  <p:tags r:id="rId3"/>
                </p:custDataLst>
              </p:nvPr>
            </p:nvSpPr>
            <p:spPr>
              <a:xfrm flipH="1" flipV="1">
                <a:off x="240" y="0"/>
                <a:ext cx="192" cy="19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4277" name="Line 5"/>
              <p:cNvSpPr/>
              <p:nvPr>
                <p:custDataLst>
                  <p:tags r:id="rId4"/>
                </p:custDataLst>
              </p:nvPr>
            </p:nvSpPr>
            <p:spPr>
              <a:xfrm flipH="1">
                <a:off x="240" y="576"/>
                <a:ext cx="192" cy="19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4278" name="Line 6"/>
              <p:cNvSpPr/>
              <p:nvPr>
                <p:custDataLst>
                  <p:tags r:id="rId5"/>
                </p:custDataLst>
              </p:nvPr>
            </p:nvSpPr>
            <p:spPr>
              <a:xfrm>
                <a:off x="432" y="192"/>
                <a:ext cx="0" cy="38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4279" name="Line 7"/>
              <p:cNvSpPr/>
              <p:nvPr>
                <p:custDataLst>
                  <p:tags r:id="rId6"/>
                </p:custDataLst>
              </p:nvPr>
            </p:nvSpPr>
            <p:spPr>
              <a:xfrm>
                <a:off x="432" y="384"/>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4280" name="Line 8"/>
              <p:cNvSpPr/>
              <p:nvPr>
                <p:custDataLst>
                  <p:tags r:id="rId7"/>
                </p:custDataLst>
              </p:nvPr>
            </p:nvSpPr>
            <p:spPr>
              <a:xfrm flipV="1">
                <a:off x="240" y="0"/>
                <a:ext cx="0" cy="768"/>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4281" name="Text Box 10"/>
              <p:cNvSpPr txBox="1"/>
              <p:nvPr>
                <p:custDataLst>
                  <p:tags r:id="rId8"/>
                </p:custDataLst>
              </p:nvPr>
            </p:nvSpPr>
            <p:spPr>
              <a:xfrm>
                <a:off x="240" y="144"/>
                <a:ext cx="235" cy="231"/>
              </a:xfrm>
              <a:prstGeom prst="rect">
                <a:avLst/>
              </a:prstGeom>
              <a:noFill/>
              <a:ln w="9525">
                <a:noFill/>
              </a:ln>
            </p:spPr>
            <p:txBody>
              <a:bodyPr wrap="none" anchor="t" anchorCtr="0">
                <a:spAutoFit/>
              </a:bodyPr>
              <a:p>
                <a:r>
                  <a:rPr lang="en-US" altLang="zh-CN" sz="1200">
                    <a:solidFill>
                      <a:schemeClr val="tx1"/>
                    </a:solidFill>
                    <a:latin typeface="Verdana" panose="020B0604030504040204" pitchFamily="2" charset="0"/>
                    <a:ea typeface="宋体" panose="02010600030101010101" pitchFamily="2" charset="-122"/>
                  </a:rPr>
                  <a:t>0</a:t>
                </a:r>
                <a:endParaRPr lang="en-US" altLang="zh-CN" sz="1200">
                  <a:solidFill>
                    <a:schemeClr val="tx1"/>
                  </a:solidFill>
                  <a:latin typeface="Verdana" panose="020B0604030504040204" pitchFamily="2" charset="0"/>
                  <a:ea typeface="Arial" panose="020B0604020202020204" pitchFamily="34" charset="0"/>
                </a:endParaRPr>
              </a:p>
            </p:txBody>
          </p:sp>
          <p:sp>
            <p:nvSpPr>
              <p:cNvPr id="54282" name="Text Box 11"/>
              <p:cNvSpPr txBox="1"/>
              <p:nvPr>
                <p:custDataLst>
                  <p:tags r:id="rId9"/>
                </p:custDataLst>
              </p:nvPr>
            </p:nvSpPr>
            <p:spPr>
              <a:xfrm>
                <a:off x="240" y="432"/>
                <a:ext cx="235" cy="231"/>
              </a:xfrm>
              <a:prstGeom prst="rect">
                <a:avLst/>
              </a:prstGeom>
              <a:noFill/>
              <a:ln w="9525">
                <a:noFill/>
              </a:ln>
            </p:spPr>
            <p:txBody>
              <a:bodyPr wrap="none" anchor="t" anchorCtr="0">
                <a:spAutoFit/>
              </a:bodyPr>
              <a:p>
                <a:r>
                  <a:rPr lang="en-US" altLang="zh-CN" sz="1200">
                    <a:solidFill>
                      <a:schemeClr val="tx1"/>
                    </a:solidFill>
                    <a:latin typeface="Verdana" panose="020B0604030504040204" pitchFamily="2" charset="0"/>
                    <a:ea typeface="宋体" panose="02010600030101010101" pitchFamily="2" charset="-122"/>
                  </a:rPr>
                  <a:t>1</a:t>
                </a:r>
                <a:endParaRPr lang="en-US" altLang="zh-CN" sz="1200">
                  <a:solidFill>
                    <a:schemeClr val="tx1"/>
                  </a:solidFill>
                  <a:latin typeface="Verdana" panose="020B0604030504040204" pitchFamily="2" charset="0"/>
                  <a:ea typeface="Arial" panose="020B0604020202020204" pitchFamily="34" charset="0"/>
                </a:endParaRPr>
              </a:p>
            </p:txBody>
          </p:sp>
          <p:sp>
            <p:nvSpPr>
              <p:cNvPr id="54283" name="Line 12"/>
              <p:cNvSpPr/>
              <p:nvPr>
                <p:custDataLst>
                  <p:tags r:id="rId10"/>
                </p:custDataLst>
              </p:nvPr>
            </p:nvSpPr>
            <p:spPr>
              <a:xfrm>
                <a:off x="0" y="192"/>
                <a:ext cx="240" cy="0"/>
              </a:xfrm>
              <a:prstGeom prst="line">
                <a:avLst/>
              </a:prstGeom>
              <a:ln w="22225"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4284" name="Line 13"/>
              <p:cNvSpPr/>
              <p:nvPr>
                <p:custDataLst>
                  <p:tags r:id="rId11"/>
                </p:custDataLst>
              </p:nvPr>
            </p:nvSpPr>
            <p:spPr>
              <a:xfrm>
                <a:off x="0" y="576"/>
                <a:ext cx="240" cy="0"/>
              </a:xfrm>
              <a:prstGeom prst="line">
                <a:avLst/>
              </a:prstGeom>
              <a:ln w="22225"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4285" name="Line 14"/>
              <p:cNvSpPr/>
              <p:nvPr>
                <p:custDataLst>
                  <p:tags r:id="rId12"/>
                </p:custDataLst>
              </p:nvPr>
            </p:nvSpPr>
            <p:spPr>
              <a:xfrm>
                <a:off x="336" y="672"/>
                <a:ext cx="0"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sp>
          <p:nvSpPr>
            <p:cNvPr id="31758" name="Text Box 16"/>
            <p:cNvSpPr txBox="1"/>
            <p:nvPr>
              <p:custDataLst>
                <p:tags r:id="rId13"/>
              </p:custDataLst>
            </p:nvPr>
          </p:nvSpPr>
          <p:spPr>
            <a:xfrm>
              <a:off x="10260" y="5130"/>
              <a:ext cx="1708"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mn-cs"/>
                </a:rPr>
                <a:t>cond_expr</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31759" name="Text Box 17"/>
            <p:cNvSpPr txBox="1"/>
            <p:nvPr>
              <p:custDataLst>
                <p:tags r:id="rId14"/>
              </p:custDataLst>
            </p:nvPr>
          </p:nvSpPr>
          <p:spPr>
            <a:xfrm>
              <a:off x="11430" y="4140"/>
              <a:ext cx="729"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mn-cs"/>
                </a:rPr>
                <a:t>out</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31760" name="Text Box 18"/>
            <p:cNvSpPr txBox="1"/>
            <p:nvPr>
              <p:custDataLst>
                <p:tags r:id="rId15"/>
              </p:custDataLst>
            </p:nvPr>
          </p:nvSpPr>
          <p:spPr>
            <a:xfrm>
              <a:off x="8730" y="3780"/>
              <a:ext cx="1697"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mn-cs"/>
                </a:rPr>
                <a:t>false_expr</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31761" name="Text Box 19"/>
            <p:cNvSpPr txBox="1"/>
            <p:nvPr>
              <p:custDataLst>
                <p:tags r:id="rId16"/>
              </p:custDataLst>
            </p:nvPr>
          </p:nvSpPr>
          <p:spPr>
            <a:xfrm>
              <a:off x="8820" y="4500"/>
              <a:ext cx="1617"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mn-cs"/>
                </a:rPr>
                <a:t>true_expr</a:t>
              </a:r>
              <a:endParaRPr lang="en-US" altLang="zh-CN" sz="1350" noProof="1">
                <a:solidFill>
                  <a:schemeClr val="tx1"/>
                </a:solidFill>
                <a:latin typeface="Verdana" panose="020B0604030504040204" pitchFamily="2" charset="0"/>
                <a:ea typeface="Arial" panose="020B0604020202020204" pitchFamily="34" charset="0"/>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矩形 7169"/>
          <p:cNvSpPr/>
          <p:nvPr/>
        </p:nvSpPr>
        <p:spPr>
          <a:xfrm>
            <a:off x="1439863" y="1384300"/>
            <a:ext cx="6275388" cy="1025525"/>
          </a:xfrm>
          <a:prstGeom prst="rect">
            <a:avLst/>
          </a:prstGeom>
          <a:noFill/>
          <a:ln w="9525">
            <a:noFill/>
          </a:ln>
        </p:spPr>
        <p:txBody>
          <a:bodyPr lIns="71843" tIns="35921" rIns="71843" bIns="35921" anchor="b"/>
          <a:p>
            <a:pPr algn="ctr" fontAlgn="base">
              <a:lnSpc>
                <a:spcPct val="115000"/>
              </a:lnSpc>
              <a:spcBef>
                <a:spcPct val="10000"/>
              </a:spcBef>
            </a:pPr>
            <a:r>
              <a:rPr lang="zh-CN" altLang="en-US" sz="4050" b="1" strike="noStrike" noProof="1" dirty="0">
                <a:solidFill>
                  <a:schemeClr val="tx1"/>
                </a:solidFill>
                <a:latin typeface="Arial" panose="020B0604020202020204" pitchFamily="34" charset="0"/>
                <a:ea typeface="宋体" panose="02010600030101010101" pitchFamily="2" charset="-122"/>
                <a:cs typeface="+mn-cs"/>
              </a:rPr>
              <a:t>Verilog程序设计方法</a:t>
            </a:r>
            <a:endParaRPr lang="zh-CN" altLang="en-US" sz="4050" b="1" strike="noStrike" noProof="1" dirty="0">
              <a:solidFill>
                <a:schemeClr val="tx1"/>
              </a:solidFill>
              <a:latin typeface="Arial" panose="020B0604020202020204" pitchFamily="34" charset="0"/>
              <a:ea typeface="宋体" panose="02010600030101010101" pitchFamily="2" charset="-122"/>
              <a:cs typeface="+mn-cs"/>
            </a:endParaRPr>
          </a:p>
        </p:txBody>
      </p:sp>
      <p:sp>
        <p:nvSpPr>
          <p:cNvPr id="13314" name="灯片编号占位符 1"/>
          <p:cNvSpPr/>
          <p:nvPr>
            <p:ph type="sldNum" sz="quarter" idx="4294967295"/>
          </p:nvPr>
        </p:nvSpPr>
        <p:spPr>
          <a:xfrm>
            <a:off x="7086600" y="4767580"/>
            <a:ext cx="2057400" cy="273685"/>
          </a:xfrm>
        </p:spPr>
        <p:txBody>
          <a:bodyPr anchor="t"/>
          <a:lst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9A0DB2DC-4C9A-4742-B13C-FB6460FD3503}" type="slidenum">
              <a:rPr kumimoji="0" lang="zh-CN" altLang="en-US" sz="1050" b="0" i="0" u="none" strike="noStrike" kern="1200" cap="none" spc="0" normalizeH="0" baseline="0" noProof="1">
                <a:solidFill>
                  <a:srgbClr val="0066FF"/>
                </a:solidFill>
                <a:latin typeface="Arial" panose="020B0604020202020204" pitchFamily="34" charset="0"/>
                <a:ea typeface="宋体" panose="02010600030101010101" pitchFamily="2" charset="-122"/>
                <a:cs typeface="+mn-cs"/>
              </a:rPr>
            </a:fld>
            <a:endParaRPr kumimoji="0" lang="zh-CN" altLang="en-US" sz="1050" b="0" i="0" u="none" strike="noStrike" kern="1200" cap="none" spc="0" normalizeH="0" baseline="0" noProof="1">
              <a:solidFill>
                <a:srgbClr val="0066FF"/>
              </a:solidFill>
              <a:latin typeface="Arial" panose="020B0604020202020204" pitchFamily="34" charset="0"/>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位全加器实例：三种描述方法</a:t>
            </a:r>
            <a:endParaRPr lang="zh-CN" altLang="en-US"/>
          </a:p>
        </p:txBody>
      </p:sp>
      <p:graphicFrame>
        <p:nvGraphicFramePr>
          <p:cNvPr id="21506" name="对象 20482"/>
          <p:cNvGraphicFramePr>
            <a:graphicFrameLocks noChangeAspect="1"/>
          </p:cNvGraphicFramePr>
          <p:nvPr>
            <p:custDataLst>
              <p:tags r:id="rId1"/>
            </p:custDataLst>
          </p:nvPr>
        </p:nvGraphicFramePr>
        <p:xfrm>
          <a:off x="2169160" y="1131570"/>
          <a:ext cx="4806315" cy="3388995"/>
        </p:xfrm>
        <a:graphic>
          <a:graphicData uri="http://schemas.openxmlformats.org/presentationml/2006/ole">
            <mc:AlternateContent xmlns:mc="http://schemas.openxmlformats.org/markup-compatibility/2006">
              <mc:Choice xmlns:v="urn:schemas-microsoft-com:vml" Requires="v">
                <p:oleObj spid="_x0000_s3081" name="" r:id="rId2" imgW="4612005" imgH="3134995" progId="">
                  <p:embed/>
                </p:oleObj>
              </mc:Choice>
              <mc:Fallback>
                <p:oleObj name="" r:id="rId2" imgW="4612005" imgH="3134995" progId="">
                  <p:embed/>
                  <p:pic>
                    <p:nvPicPr>
                      <p:cNvPr id="0" name="图片 3080"/>
                      <p:cNvPicPr/>
                      <p:nvPr/>
                    </p:nvPicPr>
                    <p:blipFill>
                      <a:blip r:embed="rId3"/>
                      <a:stretch>
                        <a:fillRect/>
                      </a:stretch>
                    </p:blipFill>
                    <p:spPr>
                      <a:xfrm>
                        <a:off x="2169160" y="1131570"/>
                        <a:ext cx="4806315" cy="3388995"/>
                      </a:xfrm>
                      <a:prstGeom prst="rect">
                        <a:avLst/>
                      </a:prstGeom>
                      <a:noFill/>
                      <a:ln w="38100">
                        <a:noFill/>
                        <a:miter/>
                      </a:ln>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2"/>
          <p:cNvSpPr>
            <a:spLocks noGrp="1"/>
          </p:cNvSpPr>
          <p:nvPr>
            <p:ph type="title"/>
          </p:nvPr>
        </p:nvSpPr>
        <p:spPr/>
        <p:txBody>
          <a:bodyPr wrap="square" anchor="b" anchorCtr="0"/>
          <a:p>
            <a:r>
              <a:rPr lang="en-US" altLang="zh-CN"/>
              <a:t>1</a:t>
            </a:r>
            <a:r>
              <a:rPr lang="zh-CN" altLang="en-US"/>
              <a:t>位全加器的结构描述</a:t>
            </a:r>
            <a:endParaRPr lang="en-US" altLang="zh-CN"/>
          </a:p>
        </p:txBody>
      </p:sp>
      <p:sp>
        <p:nvSpPr>
          <p:cNvPr id="15364" name="Rectangle 4"/>
          <p:cNvSpPr/>
          <p:nvPr/>
        </p:nvSpPr>
        <p:spPr>
          <a:xfrm>
            <a:off x="467995" y="771525"/>
            <a:ext cx="3479165" cy="3881755"/>
          </a:xfrm>
          <a:prstGeom prst="rect">
            <a:avLst/>
          </a:prstGeom>
          <a:noFill/>
          <a:ln w="9525" cap="flat" cmpd="sng">
            <a:solidFill>
              <a:schemeClr val="tx1"/>
            </a:solidFill>
            <a:prstDash val="solid"/>
            <a:miter/>
            <a:headEnd type="none" w="med" len="med"/>
            <a:tailEnd type="none" w="med" len="med"/>
          </a:ln>
        </p:spPr>
        <p:txBody>
          <a:bodyPr anchor="t"/>
          <a:p>
            <a:pPr marL="342900" indent="-342900" fontAlgn="base">
              <a:lnSpc>
                <a:spcPct val="40000"/>
              </a:lnSpc>
              <a:spcBef>
                <a:spcPct val="20000"/>
              </a:spcBef>
              <a:buClr>
                <a:srgbClr val="0000A0"/>
              </a:buClr>
              <a:buSzPct val="125000"/>
              <a:buFont typeface="Wingdings" panose="05000000000000000000" pitchFamily="2" charset="2"/>
            </a:pPr>
            <a:endParaRPr lang="en-US" altLang="zh-CN" sz="1350" strike="noStrike" noProof="1">
              <a:solidFill>
                <a:srgbClr val="993300"/>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module</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full_add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Sum</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Cout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input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output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Sum</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Cout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wire</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Arial" panose="020B0604020202020204" pitchFamily="34" charset="0"/>
              </a:rPr>
              <a:t>S1</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T</a:t>
            </a:r>
            <a:r>
              <a:rPr lang="en-US" altLang="zh-CN" sz="1500"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Arial" panose="020B0604020202020204" pitchFamily="34" charset="0"/>
              </a:rPr>
              <a:t>1</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T</a:t>
            </a:r>
            <a:r>
              <a:rPr lang="en-US" altLang="zh-CN" sz="1500"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Arial" panose="020B0604020202020204" pitchFamily="34" charset="0"/>
              </a:rPr>
              <a:t>2, T3, C1</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a:solidFill>
                  <a:schemeClr val="tx1"/>
                </a:solidFill>
                <a:latin typeface="Times New Roman" panose="02020603050405020304" pitchFamily="2" charset="0"/>
                <a:cs typeface="Arial" panose="020B0604020202020204" pitchFamily="34" charset="0"/>
                <a:sym typeface="+mn-ea"/>
              </a:rPr>
              <a:t>xor</a:t>
            </a:r>
            <a:r>
              <a:rPr lang="en-US" altLang="zh-CN" sz="1500">
                <a:solidFill>
                  <a:schemeClr val="tx1"/>
                </a:solidFill>
                <a:latin typeface="Times New Roman" panose="02020603050405020304" pitchFamily="2" charset="0"/>
                <a:cs typeface="Arial" panose="020B0604020202020204" pitchFamily="34" charset="0"/>
                <a:sym typeface="+mn-ea"/>
              </a:rPr>
              <a:t> X1 (</a:t>
            </a:r>
            <a:r>
              <a:rPr lang="en-US" altLang="zh-CN" sz="1500">
                <a:gradFill>
                  <a:gsLst>
                    <a:gs pos="0">
                      <a:srgbClr val="012D86"/>
                    </a:gs>
                    <a:gs pos="100000">
                      <a:srgbClr val="0E2557"/>
                    </a:gs>
                  </a:gsLst>
                  <a:lin scaled="0"/>
                </a:gradFill>
                <a:latin typeface="Times New Roman" panose="02020603050405020304" pitchFamily="2" charset="0"/>
                <a:cs typeface="Arial" panose="020B0604020202020204" pitchFamily="34" charset="0"/>
                <a:sym typeface="+mn-ea"/>
              </a:rPr>
              <a:t>S1</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solidFill>
                  <a:srgbClr val="0000FF"/>
                </a:solidFill>
                <a:latin typeface="Times New Roman" panose="02020603050405020304" pitchFamily="2" charset="0"/>
                <a:cs typeface="Arial" panose="020B0604020202020204" pitchFamily="34" charset="0"/>
                <a:sym typeface="+mn-ea"/>
              </a:rPr>
              <a:t>A</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solidFill>
                  <a:srgbClr val="0000FF"/>
                </a:solidFill>
                <a:latin typeface="Times New Roman" panose="02020603050405020304" pitchFamily="2" charset="0"/>
                <a:cs typeface="Arial" panose="020B0604020202020204" pitchFamily="34" charset="0"/>
                <a:sym typeface="+mn-ea"/>
              </a:rPr>
              <a:t>B</a:t>
            </a:r>
            <a:r>
              <a:rPr lang="en-US" altLang="zh-CN" sz="1500">
                <a:solidFill>
                  <a:schemeClr val="tx1"/>
                </a:solidFill>
                <a:latin typeface="Times New Roman" panose="02020603050405020304" pitchFamily="2" charset="0"/>
                <a:cs typeface="Arial" panose="020B0604020202020204" pitchFamily="34" charset="0"/>
                <a:sym typeface="+mn-ea"/>
              </a:rPr>
              <a:t>);</a:t>
            </a:r>
            <a:endParaRPr lang="en-US" altLang="zh-CN" sz="1500">
              <a:solidFill>
                <a:schemeClr val="tx1"/>
              </a:solidFill>
              <a:latin typeface="Times New Roman" panose="02020603050405020304" pitchFamily="2" charset="0"/>
              <a:cs typeface="Arial" panose="020B0604020202020204" pitchFamily="34" charset="0"/>
              <a:sym typeface="+mn-ea"/>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a:solidFill>
                  <a:schemeClr val="tx1"/>
                </a:solidFill>
                <a:latin typeface="Times New Roman" panose="02020603050405020304" pitchFamily="2" charset="0"/>
                <a:cs typeface="Arial" panose="020B0604020202020204" pitchFamily="34" charset="0"/>
                <a:sym typeface="+mn-ea"/>
              </a:rPr>
              <a:t>xor</a:t>
            </a:r>
            <a:r>
              <a:rPr lang="en-US" altLang="zh-CN" sz="1500">
                <a:solidFill>
                  <a:schemeClr val="tx1"/>
                </a:solidFill>
                <a:latin typeface="Times New Roman" panose="02020603050405020304" pitchFamily="2" charset="0"/>
                <a:cs typeface="Arial" panose="020B0604020202020204" pitchFamily="34" charset="0"/>
                <a:sym typeface="+mn-ea"/>
              </a:rPr>
              <a:t> X2 (</a:t>
            </a:r>
            <a:r>
              <a:rPr lang="en-US" altLang="zh-CN" sz="1500">
                <a:solidFill>
                  <a:srgbClr val="FF0000"/>
                </a:solidFill>
                <a:latin typeface="Times New Roman" panose="02020603050405020304" pitchFamily="2" charset="0"/>
                <a:cs typeface="Arial" panose="020B0604020202020204" pitchFamily="34" charset="0"/>
                <a:sym typeface="+mn-ea"/>
              </a:rPr>
              <a:t>Sum</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gradFill>
                  <a:gsLst>
                    <a:gs pos="0">
                      <a:srgbClr val="012D86"/>
                    </a:gs>
                    <a:gs pos="100000">
                      <a:srgbClr val="0E2557"/>
                    </a:gs>
                  </a:gsLst>
                  <a:lin scaled="0"/>
                </a:gradFill>
                <a:latin typeface="Times New Roman" panose="02020603050405020304" pitchFamily="2" charset="0"/>
                <a:cs typeface="Arial" panose="020B0604020202020204" pitchFamily="34" charset="0"/>
                <a:sym typeface="+mn-ea"/>
              </a:rPr>
              <a:t>S1</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solidFill>
                  <a:srgbClr val="0000FF"/>
                </a:solidFill>
                <a:latin typeface="Times New Roman" panose="02020603050405020304" pitchFamily="2" charset="0"/>
                <a:cs typeface="Arial" panose="020B0604020202020204" pitchFamily="34" charset="0"/>
                <a:sym typeface="+mn-ea"/>
              </a:rPr>
              <a:t>Cin</a:t>
            </a:r>
            <a:r>
              <a:rPr lang="en-US" altLang="zh-CN" sz="1500">
                <a:solidFill>
                  <a:schemeClr val="tx1"/>
                </a:solidFill>
                <a:latin typeface="Times New Roman" panose="02020603050405020304" pitchFamily="2" charset="0"/>
                <a:cs typeface="Arial" panose="020B0604020202020204" pitchFamily="34" charset="0"/>
                <a:sym typeface="+mn-ea"/>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a:solidFill>
                  <a:schemeClr val="tx1"/>
                </a:solidFill>
                <a:latin typeface="Times New Roman" panose="02020603050405020304" pitchFamily="2" charset="0"/>
                <a:cs typeface="Arial" panose="020B0604020202020204" pitchFamily="34" charset="0"/>
                <a:sym typeface="+mn-ea"/>
              </a:rPr>
              <a:t>and</a:t>
            </a:r>
            <a:r>
              <a:rPr lang="en-US" altLang="zh-CN" sz="1500">
                <a:solidFill>
                  <a:schemeClr val="tx1"/>
                </a:solidFill>
                <a:latin typeface="Times New Roman" panose="02020603050405020304" pitchFamily="2" charset="0"/>
                <a:cs typeface="Arial" panose="020B0604020202020204" pitchFamily="34" charset="0"/>
                <a:sym typeface="+mn-ea"/>
              </a:rPr>
              <a:t> A1 (T</a:t>
            </a:r>
            <a:r>
              <a:rPr lang="en-US" altLang="zh-CN" sz="1500">
                <a:gradFill>
                  <a:gsLst>
                    <a:gs pos="0">
                      <a:srgbClr val="012D86"/>
                    </a:gs>
                    <a:gs pos="100000">
                      <a:srgbClr val="0E2557"/>
                    </a:gs>
                  </a:gsLst>
                  <a:lin scaled="0"/>
                </a:gradFill>
                <a:latin typeface="Times New Roman" panose="02020603050405020304" pitchFamily="2" charset="0"/>
                <a:cs typeface="Arial" panose="020B0604020202020204" pitchFamily="34" charset="0"/>
                <a:sym typeface="+mn-ea"/>
              </a:rPr>
              <a:t>1</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solidFill>
                  <a:srgbClr val="0000FF"/>
                </a:solidFill>
                <a:latin typeface="Times New Roman" panose="02020603050405020304" pitchFamily="2" charset="0"/>
                <a:cs typeface="Arial" panose="020B0604020202020204" pitchFamily="34" charset="0"/>
                <a:sym typeface="+mn-ea"/>
              </a:rPr>
              <a:t>A</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solidFill>
                  <a:srgbClr val="0000FF"/>
                </a:solidFill>
                <a:latin typeface="Times New Roman" panose="02020603050405020304" pitchFamily="2" charset="0"/>
                <a:cs typeface="Arial" panose="020B0604020202020204" pitchFamily="34" charset="0"/>
                <a:sym typeface="+mn-ea"/>
              </a:rPr>
              <a:t>B</a:t>
            </a:r>
            <a:r>
              <a:rPr lang="en-US" altLang="zh-CN" sz="1500">
                <a:solidFill>
                  <a:schemeClr val="tx1"/>
                </a:solidFill>
                <a:latin typeface="Times New Roman" panose="02020603050405020304" pitchFamily="2" charset="0"/>
                <a:cs typeface="Arial" panose="020B0604020202020204" pitchFamily="34" charset="0"/>
                <a:sym typeface="+mn-ea"/>
              </a:rPr>
              <a:t>);</a:t>
            </a:r>
            <a:endParaRPr lang="en-US" altLang="zh-CN" sz="1500">
              <a:solidFill>
                <a:schemeClr val="tx1"/>
              </a:solidFill>
              <a:latin typeface="Times New Roman" panose="02020603050405020304" pitchFamily="2" charset="0"/>
              <a:cs typeface="Arial" panose="020B0604020202020204" pitchFamily="34" charset="0"/>
              <a:sym typeface="+mn-ea"/>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a:solidFill>
                  <a:schemeClr val="tx1"/>
                </a:solidFill>
                <a:latin typeface="Times New Roman" panose="02020603050405020304" pitchFamily="2" charset="0"/>
                <a:cs typeface="Arial" panose="020B0604020202020204" pitchFamily="34" charset="0"/>
                <a:sym typeface="+mn-ea"/>
              </a:rPr>
              <a:t>and</a:t>
            </a:r>
            <a:r>
              <a:rPr lang="en-US" altLang="zh-CN" sz="1500">
                <a:solidFill>
                  <a:schemeClr val="tx1"/>
                </a:solidFill>
                <a:latin typeface="Times New Roman" panose="02020603050405020304" pitchFamily="2" charset="0"/>
                <a:cs typeface="Arial" panose="020B0604020202020204" pitchFamily="34" charset="0"/>
                <a:sym typeface="+mn-ea"/>
              </a:rPr>
              <a:t> A2 (T2, </a:t>
            </a:r>
            <a:r>
              <a:rPr lang="en-US" altLang="zh-CN" sz="1500">
                <a:solidFill>
                  <a:srgbClr val="0000FF"/>
                </a:solidFill>
                <a:latin typeface="Times New Roman" panose="02020603050405020304" pitchFamily="2" charset="0"/>
                <a:cs typeface="Arial" panose="020B0604020202020204" pitchFamily="34" charset="0"/>
                <a:sym typeface="+mn-ea"/>
              </a:rPr>
              <a:t>A</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solidFill>
                  <a:srgbClr val="0000FF"/>
                </a:solidFill>
                <a:latin typeface="Times New Roman" panose="02020603050405020304" pitchFamily="2" charset="0"/>
                <a:cs typeface="Arial" panose="020B0604020202020204" pitchFamily="34" charset="0"/>
                <a:sym typeface="+mn-ea"/>
              </a:rPr>
              <a:t>Cin</a:t>
            </a:r>
            <a:r>
              <a:rPr lang="en-US" altLang="zh-CN" sz="1500">
                <a:solidFill>
                  <a:schemeClr val="tx1"/>
                </a:solidFill>
                <a:latin typeface="Times New Roman" panose="02020603050405020304" pitchFamily="2" charset="0"/>
                <a:cs typeface="Arial" panose="020B0604020202020204" pitchFamily="34" charset="0"/>
                <a:sym typeface="+mn-ea"/>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a:solidFill>
                  <a:schemeClr val="tx1"/>
                </a:solidFill>
                <a:latin typeface="Times New Roman" panose="02020603050405020304" pitchFamily="2" charset="0"/>
                <a:cs typeface="Arial" panose="020B0604020202020204" pitchFamily="34" charset="0"/>
                <a:sym typeface="+mn-ea"/>
              </a:rPr>
              <a:t>and</a:t>
            </a:r>
            <a:r>
              <a:rPr lang="en-US" altLang="zh-CN" sz="1500">
                <a:solidFill>
                  <a:schemeClr val="tx1"/>
                </a:solidFill>
                <a:latin typeface="Times New Roman" panose="02020603050405020304" pitchFamily="2" charset="0"/>
                <a:cs typeface="Arial" panose="020B0604020202020204" pitchFamily="34" charset="0"/>
                <a:sym typeface="+mn-ea"/>
              </a:rPr>
              <a:t> A3 (T3, </a:t>
            </a:r>
            <a:r>
              <a:rPr lang="en-US" altLang="zh-CN" sz="1500">
                <a:solidFill>
                  <a:srgbClr val="0000FF"/>
                </a:solidFill>
                <a:latin typeface="Times New Roman" panose="02020603050405020304" pitchFamily="2" charset="0"/>
                <a:cs typeface="Arial" panose="020B0604020202020204" pitchFamily="34" charset="0"/>
                <a:sym typeface="+mn-ea"/>
              </a:rPr>
              <a:t>B</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solidFill>
                  <a:srgbClr val="0000FF"/>
                </a:solidFill>
                <a:latin typeface="Times New Roman" panose="02020603050405020304" pitchFamily="2" charset="0"/>
                <a:cs typeface="Arial" panose="020B0604020202020204" pitchFamily="34" charset="0"/>
                <a:sym typeface="+mn-ea"/>
              </a:rPr>
              <a:t>Cin</a:t>
            </a:r>
            <a:r>
              <a:rPr lang="en-US" altLang="zh-CN" sz="1500">
                <a:solidFill>
                  <a:schemeClr val="tx1"/>
                </a:solidFill>
                <a:latin typeface="Times New Roman" panose="02020603050405020304" pitchFamily="2" charset="0"/>
                <a:cs typeface="Arial" panose="020B0604020202020204" pitchFamily="34" charset="0"/>
                <a:sym typeface="+mn-ea"/>
              </a:rPr>
              <a:t>);</a:t>
            </a:r>
            <a:endParaRPr lang="en-US" altLang="zh-CN" sz="1500">
              <a:solidFill>
                <a:schemeClr val="tx1"/>
              </a:solidFill>
              <a:latin typeface="Times New Roman" panose="02020603050405020304" pitchFamily="2" charset="0"/>
              <a:cs typeface="Arial" panose="020B0604020202020204" pitchFamily="34" charset="0"/>
              <a:sym typeface="+mn-ea"/>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a:solidFill>
                  <a:schemeClr val="tx1"/>
                </a:solidFill>
                <a:latin typeface="Times New Roman" panose="02020603050405020304" pitchFamily="2" charset="0"/>
                <a:cs typeface="Arial" panose="020B0604020202020204" pitchFamily="34" charset="0"/>
                <a:sym typeface="+mn-ea"/>
              </a:rPr>
              <a:t>or</a:t>
            </a:r>
            <a:r>
              <a:rPr lang="en-US" altLang="zh-CN" sz="1500">
                <a:solidFill>
                  <a:schemeClr val="tx1"/>
                </a:solidFill>
                <a:latin typeface="Times New Roman" panose="02020603050405020304" pitchFamily="2" charset="0"/>
                <a:cs typeface="Arial" panose="020B0604020202020204" pitchFamily="34" charset="0"/>
                <a:sym typeface="+mn-ea"/>
              </a:rPr>
              <a:t> O1 (</a:t>
            </a:r>
            <a:r>
              <a:rPr lang="en-US" altLang="zh-CN" sz="1500">
                <a:gradFill>
                  <a:gsLst>
                    <a:gs pos="0">
                      <a:srgbClr val="012D86"/>
                    </a:gs>
                    <a:gs pos="100000">
                      <a:srgbClr val="0E2557"/>
                    </a:gs>
                  </a:gsLst>
                  <a:lin scaled="0"/>
                </a:gradFill>
                <a:latin typeface="Times New Roman" panose="02020603050405020304" pitchFamily="2" charset="0"/>
                <a:cs typeface="Arial" panose="020B0604020202020204" pitchFamily="34" charset="0"/>
                <a:sym typeface="+mn-ea"/>
              </a:rPr>
              <a:t>C1</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solidFill>
                  <a:schemeClr val="tx1"/>
                </a:solidFill>
                <a:latin typeface="Times New Roman" panose="02020603050405020304" pitchFamily="2" charset="0"/>
                <a:cs typeface="Arial" panose="020B0604020202020204" pitchFamily="34" charset="0"/>
                <a:sym typeface="+mn-ea"/>
              </a:rPr>
              <a:t>T</a:t>
            </a:r>
            <a:r>
              <a:rPr lang="en-US" altLang="zh-CN" sz="1500">
                <a:gradFill>
                  <a:gsLst>
                    <a:gs pos="0">
                      <a:srgbClr val="012D86"/>
                    </a:gs>
                    <a:gs pos="100000">
                      <a:srgbClr val="0E2557"/>
                    </a:gs>
                  </a:gsLst>
                  <a:lin scaled="0"/>
                </a:gradFill>
                <a:latin typeface="Times New Roman" panose="02020603050405020304" pitchFamily="2" charset="0"/>
                <a:cs typeface="Arial" panose="020B0604020202020204" pitchFamily="34" charset="0"/>
                <a:sym typeface="+mn-ea"/>
              </a:rPr>
              <a:t>1</a:t>
            </a:r>
            <a:r>
              <a:rPr lang="en-US" altLang="zh-CN" sz="1500">
                <a:solidFill>
                  <a:schemeClr val="tx1"/>
                </a:solidFill>
                <a:latin typeface="Times New Roman" panose="02020603050405020304" pitchFamily="2" charset="0"/>
                <a:cs typeface="Arial" panose="020B0604020202020204" pitchFamily="34" charset="0"/>
                <a:sym typeface="+mn-ea"/>
              </a:rPr>
              <a:t>, </a:t>
            </a:r>
            <a:r>
              <a:rPr lang="en-US" altLang="zh-CN" sz="1500">
                <a:solidFill>
                  <a:schemeClr val="tx1"/>
                </a:solidFill>
                <a:latin typeface="Times New Roman" panose="02020603050405020304" pitchFamily="2" charset="0"/>
                <a:cs typeface="Arial" panose="020B0604020202020204" pitchFamily="34" charset="0"/>
                <a:sym typeface="+mn-ea"/>
              </a:rPr>
              <a:t>T2</a:t>
            </a:r>
            <a:r>
              <a:rPr lang="en-US" altLang="zh-CN" sz="1500">
                <a:solidFill>
                  <a:schemeClr val="tx1"/>
                </a:solidFill>
                <a:latin typeface="Times New Roman" panose="02020603050405020304" pitchFamily="2" charset="0"/>
                <a:cs typeface="Arial" panose="020B0604020202020204" pitchFamily="34" charset="0"/>
                <a:sym typeface="+mn-ea"/>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or</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O2 (</a:t>
            </a:r>
            <a:r>
              <a:rPr lang="en-US" altLang="zh-CN" sz="1500">
                <a:solidFill>
                  <a:srgbClr val="FF0000"/>
                </a:solidFill>
                <a:latin typeface="Times New Roman" panose="02020603050405020304" pitchFamily="2" charset="0"/>
                <a:cs typeface="Arial" panose="020B0604020202020204" pitchFamily="34" charset="0"/>
                <a:sym typeface="+mn-ea"/>
              </a:rPr>
              <a:t>Cout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a:gradFill>
                  <a:gsLst>
                    <a:gs pos="0">
                      <a:srgbClr val="012D86"/>
                    </a:gs>
                    <a:gs pos="100000">
                      <a:srgbClr val="0E2557"/>
                    </a:gs>
                  </a:gsLst>
                  <a:lin scaled="0"/>
                </a:gradFill>
                <a:latin typeface="Times New Roman" panose="02020603050405020304" pitchFamily="2" charset="0"/>
                <a:cs typeface="Arial" panose="020B0604020202020204" pitchFamily="34" charset="0"/>
                <a:sym typeface="+mn-ea"/>
              </a:rPr>
              <a:t>C1</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a:solidFill>
                  <a:schemeClr val="tx1"/>
                </a:solidFill>
                <a:latin typeface="Times New Roman" panose="02020603050405020304" pitchFamily="2" charset="0"/>
                <a:cs typeface="Arial" panose="020B0604020202020204" pitchFamily="34" charset="0"/>
                <a:sym typeface="+mn-ea"/>
              </a:rPr>
              <a:t>T3</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endmodule </a:t>
            </a:r>
            <a:endPar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endParaRPr lang="en-US" altLang="zh-CN" sz="1500" strike="noStrike" noProof="1">
              <a:solidFill>
                <a:srgbClr val="CC0000"/>
              </a:solidFill>
              <a:latin typeface="Times New Roman" panose="02020603050405020304" pitchFamily="2" charset="0"/>
              <a:ea typeface="Arial" panose="020B0604020202020204" pitchFamily="34" charset="0"/>
            </a:endParaRPr>
          </a:p>
        </p:txBody>
      </p:sp>
      <p:graphicFrame>
        <p:nvGraphicFramePr>
          <p:cNvPr id="21506" name="对象 20482"/>
          <p:cNvGraphicFramePr>
            <a:graphicFrameLocks noChangeAspect="1"/>
          </p:cNvGraphicFramePr>
          <p:nvPr>
            <p:custDataLst>
              <p:tags r:id="rId1"/>
            </p:custDataLst>
          </p:nvPr>
        </p:nvGraphicFramePr>
        <p:xfrm>
          <a:off x="4211955" y="771525"/>
          <a:ext cx="4806315" cy="3388995"/>
        </p:xfrm>
        <a:graphic>
          <a:graphicData uri="http://schemas.openxmlformats.org/presentationml/2006/ole">
            <mc:AlternateContent xmlns:mc="http://schemas.openxmlformats.org/markup-compatibility/2006">
              <mc:Choice xmlns:v="urn:schemas-microsoft-com:vml" Requires="v">
                <p:oleObj spid="_x0000_s3081" name="" r:id="rId2" imgW="4612005" imgH="3134995" progId="">
                  <p:embed/>
                </p:oleObj>
              </mc:Choice>
              <mc:Fallback>
                <p:oleObj name="" r:id="rId2" imgW="4612005" imgH="3134995" progId="">
                  <p:embed/>
                  <p:pic>
                    <p:nvPicPr>
                      <p:cNvPr id="0" name="图片 3080"/>
                      <p:cNvPicPr/>
                      <p:nvPr/>
                    </p:nvPicPr>
                    <p:blipFill>
                      <a:blip r:embed="rId3"/>
                      <a:stretch>
                        <a:fillRect/>
                      </a:stretch>
                    </p:blipFill>
                    <p:spPr>
                      <a:xfrm>
                        <a:off x="4211955" y="771525"/>
                        <a:ext cx="4806315" cy="338899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2"/>
          <p:cNvSpPr>
            <a:spLocks noGrp="1"/>
          </p:cNvSpPr>
          <p:nvPr>
            <p:ph type="title"/>
          </p:nvPr>
        </p:nvSpPr>
        <p:spPr/>
        <p:txBody>
          <a:bodyPr wrap="square" anchor="b" anchorCtr="0"/>
          <a:p>
            <a:r>
              <a:rPr lang="en-US" altLang="zh-CN"/>
              <a:t>1</a:t>
            </a:r>
            <a:r>
              <a:rPr lang="zh-CN" altLang="en-US"/>
              <a:t>位全加器的数据流描述</a:t>
            </a:r>
            <a:endParaRPr lang="en-US" altLang="zh-CN"/>
          </a:p>
        </p:txBody>
      </p:sp>
      <p:sp>
        <p:nvSpPr>
          <p:cNvPr id="19458" name="Rectangle 4"/>
          <p:cNvSpPr/>
          <p:nvPr/>
        </p:nvSpPr>
        <p:spPr>
          <a:xfrm>
            <a:off x="833755" y="1223645"/>
            <a:ext cx="3843655" cy="2514600"/>
          </a:xfrm>
          <a:prstGeom prst="rect">
            <a:avLst/>
          </a:prstGeom>
          <a:noFill/>
          <a:ln w="9525" cap="flat" cmpd="sng">
            <a:solidFill>
              <a:schemeClr val="tx1"/>
            </a:solidFill>
            <a:prstDash val="solid"/>
            <a:miter/>
            <a:headEnd type="none" w="med" len="med"/>
            <a:tailEnd type="none" w="med" len="med"/>
          </a:ln>
        </p:spPr>
        <p:txBody>
          <a:bodyPr anchor="t"/>
          <a:p>
            <a:pPr marL="342900" indent="-342900" fontAlgn="base">
              <a:lnSpc>
                <a:spcPct val="40000"/>
              </a:lnSpc>
              <a:spcBef>
                <a:spcPct val="20000"/>
              </a:spcBef>
              <a:buClr>
                <a:srgbClr val="0000A0"/>
              </a:buClr>
              <a:buSzPct val="125000"/>
              <a:buFont typeface="Wingdings" panose="05000000000000000000" pitchFamily="2" charset="2"/>
            </a:pPr>
            <a:endParaRPr lang="en-US" altLang="zh-CN" sz="1350" strike="noStrike" noProof="1">
              <a:solidFill>
                <a:srgbClr val="993300"/>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module</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fa_rtl</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Sum</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Cout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input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output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Sum</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Cout </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use continuous assignments</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assign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Sum</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assign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Cout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&amp;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&amp;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&amp;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endmodule </a:t>
            </a:r>
            <a:endParaRPr lang="en-US" altLang="zh-CN" sz="1500" strike="noStrike" noProof="1">
              <a:solidFill>
                <a:schemeClr val="tx1"/>
              </a:solidFill>
              <a:latin typeface="Times New Roman" panose="02020603050405020304" pitchFamily="2" charset="0"/>
              <a:ea typeface="Arial" panose="020B0604020202020204" pitchFamily="34" charset="0"/>
            </a:endParaRPr>
          </a:p>
        </p:txBody>
      </p:sp>
      <p:sp>
        <p:nvSpPr>
          <p:cNvPr id="19459" name="Text Box 5"/>
          <p:cNvSpPr txBox="1"/>
          <p:nvPr/>
        </p:nvSpPr>
        <p:spPr>
          <a:xfrm>
            <a:off x="5076190" y="1223645"/>
            <a:ext cx="1992630" cy="714375"/>
          </a:xfrm>
          <a:prstGeom prst="rect">
            <a:avLst/>
          </a:prstGeom>
          <a:noFill/>
          <a:ln w="12700"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Data flow Verilog is</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often very concise</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and still easy to read</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19460" name="Text Box 6"/>
          <p:cNvSpPr txBox="1"/>
          <p:nvPr/>
        </p:nvSpPr>
        <p:spPr>
          <a:xfrm>
            <a:off x="5076190" y="2303780"/>
            <a:ext cx="2039620" cy="714375"/>
          </a:xfrm>
          <a:prstGeom prst="rect">
            <a:avLst/>
          </a:prstGeom>
          <a:noFill/>
          <a:ln w="12700"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Works great for most</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boolean and even</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datapath descriptions</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66565" name="Text Box 5"/>
          <p:cNvSpPr txBox="1"/>
          <p:nvPr/>
        </p:nvSpPr>
        <p:spPr>
          <a:xfrm>
            <a:off x="5076190" y="3508058"/>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2"/>
          <p:cNvSpPr>
            <a:spLocks noGrp="1"/>
          </p:cNvSpPr>
          <p:nvPr>
            <p:ph type="title"/>
          </p:nvPr>
        </p:nvSpPr>
        <p:spPr/>
        <p:txBody>
          <a:bodyPr wrap="square" anchor="b" anchorCtr="0"/>
          <a:p>
            <a:r>
              <a:rPr lang="en-US" altLang="zh-CN"/>
              <a:t>1</a:t>
            </a:r>
            <a:r>
              <a:rPr lang="zh-CN" altLang="en-US"/>
              <a:t>位全加器的行为描述</a:t>
            </a:r>
            <a:endParaRPr lang="en-US" altLang="zh-CN"/>
          </a:p>
        </p:txBody>
      </p:sp>
      <p:sp>
        <p:nvSpPr>
          <p:cNvPr id="20483" name="Rectangle 4"/>
          <p:cNvSpPr/>
          <p:nvPr/>
        </p:nvSpPr>
        <p:spPr>
          <a:xfrm>
            <a:off x="1691640" y="1059815"/>
            <a:ext cx="5086350" cy="3143250"/>
          </a:xfrm>
          <a:prstGeom prst="rect">
            <a:avLst/>
          </a:prstGeom>
          <a:noFill/>
          <a:ln w="9525" cap="flat" cmpd="sng">
            <a:solidFill>
              <a:schemeClr val="tx1"/>
            </a:solidFill>
            <a:prstDash val="solid"/>
            <a:miter/>
            <a:headEnd type="none" w="med" len="med"/>
            <a:tailEnd type="none" w="med" len="med"/>
          </a:ln>
        </p:spPr>
        <p:txBody>
          <a:bodyPr anchor="t"/>
          <a:p>
            <a:pPr marL="342900" indent="-342900" fontAlgn="base">
              <a:lnSpc>
                <a:spcPct val="40000"/>
              </a:lnSpc>
              <a:spcBef>
                <a:spcPct val="20000"/>
              </a:spcBef>
              <a:buClr>
                <a:srgbClr val="0000A0"/>
              </a:buClr>
              <a:buSzPct val="125000"/>
              <a:buFont typeface="Wingdings" panose="05000000000000000000" pitchFamily="2" charset="2"/>
            </a:pPr>
            <a:endParaRPr lang="en-US" altLang="zh-CN" sz="1350" strike="noStrike" noProof="1">
              <a:solidFill>
                <a:srgbClr val="993300"/>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module</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fa_bhv</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Sum</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Cout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input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output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Sum</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Cout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reg</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Sum</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Cout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assignment made in an always block</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must be made to registers</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use procedural assignments</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always</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or</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or</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begin</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t>
            </a: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Sum</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strike="noStrike" noProof="1">
                <a:solidFill>
                  <a:srgbClr val="FF0000"/>
                </a:solidFill>
                <a:latin typeface="Times New Roman" panose="02020603050405020304" pitchFamily="2" charset="0"/>
                <a:ea typeface="宋体" panose="02010600030101010101" pitchFamily="2" charset="-122"/>
                <a:cs typeface="Arial" panose="020B0604020202020204" pitchFamily="34" charset="0"/>
              </a:rPr>
              <a:t>          Cout</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&amp;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A</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&amp;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B</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&amp; </a:t>
            </a:r>
            <a:r>
              <a:rPr lang="en-US" altLang="zh-CN" sz="1500" strike="noStrike" noProof="1">
                <a:solidFill>
                  <a:srgbClr val="0000FF"/>
                </a:solidFill>
                <a:latin typeface="Times New Roman" panose="02020603050405020304" pitchFamily="2" charset="0"/>
                <a:ea typeface="宋体" panose="02010600030101010101" pitchFamily="2" charset="-122"/>
                <a:cs typeface="Arial" panose="020B0604020202020204" pitchFamily="34" charset="0"/>
              </a:rPr>
              <a:t>Cin</a:t>
            </a:r>
            <a:r>
              <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    end </a:t>
            </a:r>
            <a:endParaRPr lang="en-US" altLang="zh-CN" sz="1500"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Arial" panose="020B0604020202020204" pitchFamily="34" charset="0"/>
              </a:rPr>
              <a:t>endmodule </a:t>
            </a:r>
            <a:endParaRPr lang="en-US" altLang="zh-CN" sz="1500" strike="noStrike" noProof="1">
              <a:solidFill>
                <a:schemeClr val="tx1"/>
              </a:solidFill>
              <a:latin typeface="Times New Roman" panose="02020603050405020304" pitchFamily="2" charset="0"/>
              <a:ea typeface="Arial" panose="020B0604020202020204" pitchFamily="34" charset="0"/>
            </a:endParaRPr>
          </a:p>
        </p:txBody>
      </p:sp>
      <p:sp>
        <p:nvSpPr>
          <p:cNvPr id="67588" name="Text Box 5"/>
          <p:cNvSpPr txBox="1"/>
          <p:nvPr/>
        </p:nvSpPr>
        <p:spPr>
          <a:xfrm>
            <a:off x="4505960" y="4444048"/>
            <a:ext cx="227203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Prof. Schulte</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电路设计过程</a:t>
            </a:r>
            <a:endParaRPr lang="zh-CN" altLang="en-US"/>
          </a:p>
        </p:txBody>
      </p:sp>
      <p:pic>
        <p:nvPicPr>
          <p:cNvPr id="14338" name="图片 2"/>
          <p:cNvPicPr>
            <a:picLocks noChangeAspect="1"/>
          </p:cNvPicPr>
          <p:nvPr/>
        </p:nvPicPr>
        <p:blipFill>
          <a:blip r:embed="rId1"/>
          <a:stretch>
            <a:fillRect/>
          </a:stretch>
        </p:blipFill>
        <p:spPr>
          <a:xfrm>
            <a:off x="2402205" y="843280"/>
            <a:ext cx="3813175" cy="397764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en-US" altLang="zh-CN"/>
              <a:t>1</a:t>
            </a:r>
            <a:r>
              <a:rPr lang="zh-CN" altLang="en-US"/>
              <a:t>位全加器的</a:t>
            </a:r>
            <a:r>
              <a:rPr lang="zh-CN" altLang="en-US">
                <a:sym typeface="+mn-ea"/>
              </a:rPr>
              <a:t>混合描述</a:t>
            </a:r>
            <a:endParaRPr lang="en-US" altLang="zh-CN"/>
          </a:p>
        </p:txBody>
      </p:sp>
      <p:sp>
        <p:nvSpPr>
          <p:cNvPr id="20484" name="矩形 20483"/>
          <p:cNvSpPr/>
          <p:nvPr/>
        </p:nvSpPr>
        <p:spPr>
          <a:xfrm>
            <a:off x="539750" y="843915"/>
            <a:ext cx="3457575" cy="3727450"/>
          </a:xfrm>
          <a:prstGeom prst="rect">
            <a:avLst/>
          </a:prstGeom>
          <a:noFill/>
          <a:ln w="19050" cap="flat" cmpd="sng">
            <a:solidFill>
              <a:srgbClr val="000000"/>
            </a:solidFill>
            <a:prstDash val="solid"/>
            <a:miter/>
            <a:headEnd type="none" w="med" len="med"/>
            <a:tailEnd type="none" w="med" len="med"/>
          </a:ln>
        </p:spPr>
        <p:txBody>
          <a:bodyPr anchor="t"/>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module FA_Mix(A,B,Cin,Sum,Cout);</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input A,B,Cin;</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output Sum,Cout;</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reg Cout;</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reg T1,T2,T3;</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    wire S1;</a:t>
            </a:r>
            <a:endParaRPr lang="en-US" altLang="zh-CN"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mn-cs"/>
              </a:rPr>
              <a:t>xor X1(S1,A,B);                   //</a:t>
            </a:r>
            <a:r>
              <a:rPr lang="zh-CN" altLang="en-US" sz="1350" b="1"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mn-cs"/>
              </a:rPr>
              <a:t>门实例语句</a:t>
            </a:r>
            <a:endParaRPr lang="zh-CN" altLang="en-US" sz="1350" b="1" strike="noStrike" noProof="1">
              <a:solidFill>
                <a:schemeClr val="accent2"/>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always @ (A or B or Cin)   //always </a:t>
            </a:r>
            <a:r>
              <a:rPr lang="zh-CN" altLang="en-US" sz="1350" b="1" strike="noStrike" noProof="1">
                <a:solidFill>
                  <a:srgbClr val="FF0000"/>
                </a:solidFill>
                <a:latin typeface="Times New Roman" panose="02020603050405020304" pitchFamily="2" charset="0"/>
                <a:ea typeface="宋体" panose="02010600030101010101" pitchFamily="2" charset="-122"/>
                <a:cs typeface="+mn-cs"/>
              </a:rPr>
              <a:t>语句</a:t>
            </a:r>
            <a:endParaRPr lang="zh-CN" altLang="en-US"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begin</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    T1 = A &amp; B;</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    T2 = A &amp; Cin;</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    T3 = B &amp; Cin;</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    Cout = (T1 | T2) | T3;</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FF0000"/>
                </a:solidFill>
                <a:latin typeface="Times New Roman" panose="02020603050405020304" pitchFamily="2" charset="0"/>
                <a:ea typeface="宋体" panose="02010600030101010101" pitchFamily="2" charset="-122"/>
                <a:cs typeface="+mn-cs"/>
              </a:rPr>
              <a:t>end</a:t>
            </a:r>
            <a:endParaRPr lang="en-US" altLang="zh-CN" sz="1350" b="1" strike="noStrike" noProof="1">
              <a:solidFill>
                <a:srgbClr val="FF0000"/>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mn-cs"/>
              </a:rPr>
              <a:t>assign Sum = S1 ^ Cin;     //连续赋值语句</a:t>
            </a:r>
            <a:endParaRPr lang="zh-CN" altLang="en-US" sz="1350" b="1" strike="noStrike" noProof="1">
              <a:solidFill>
                <a:schemeClr val="accent2"/>
              </a:solidFill>
              <a:latin typeface="Times New Roman" panose="02020603050405020304" pitchFamily="2" charset="0"/>
              <a:ea typeface="宋体" panose="02010600030101010101" pitchFamily="2" charset="-122"/>
            </a:endParaRPr>
          </a:p>
          <a:p>
            <a:pPr marL="342900" indent="-342900" fontAlgn="base">
              <a:lnSpc>
                <a:spcPct val="110000"/>
              </a:lnSpc>
            </a:pP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endmodule </a:t>
            </a:r>
            <a:endParaRPr lang="en-US" altLang="zh-CN" sz="1350" b="1" strike="noStrike" noProof="1">
              <a:solidFill>
                <a:srgbClr val="000000"/>
              </a:solidFill>
              <a:latin typeface="Times New Roman" panose="02020603050405020304" pitchFamily="2" charset="0"/>
              <a:ea typeface="宋体" panose="02010600030101010101" pitchFamily="2" charset="-122"/>
            </a:endParaRPr>
          </a:p>
        </p:txBody>
      </p:sp>
      <p:graphicFrame>
        <p:nvGraphicFramePr>
          <p:cNvPr id="2" name="对象 20482"/>
          <p:cNvGraphicFramePr>
            <a:graphicFrameLocks noChangeAspect="1"/>
          </p:cNvGraphicFramePr>
          <p:nvPr>
            <p:custDataLst>
              <p:tags r:id="rId1"/>
            </p:custDataLst>
          </p:nvPr>
        </p:nvGraphicFramePr>
        <p:xfrm>
          <a:off x="4211955" y="843915"/>
          <a:ext cx="4806315" cy="3388995"/>
        </p:xfrm>
        <a:graphic>
          <a:graphicData uri="http://schemas.openxmlformats.org/presentationml/2006/ole">
            <mc:AlternateContent xmlns:mc="http://schemas.openxmlformats.org/markup-compatibility/2006">
              <mc:Choice xmlns:v="urn:schemas-microsoft-com:vml" Requires="v">
                <p:oleObj spid="_x0000_s4" name="" r:id="rId2" imgW="4612005" imgH="3134995" progId="">
                  <p:embed/>
                </p:oleObj>
              </mc:Choice>
              <mc:Fallback>
                <p:oleObj name="" r:id="rId2" imgW="4612005" imgH="3134995" progId="">
                  <p:embed/>
                  <p:pic>
                    <p:nvPicPr>
                      <p:cNvPr id="0" name="图片 3080"/>
                      <p:cNvPicPr/>
                      <p:nvPr/>
                    </p:nvPicPr>
                    <p:blipFill>
                      <a:blip r:embed="rId3"/>
                      <a:stretch>
                        <a:fillRect/>
                      </a:stretch>
                    </p:blipFill>
                    <p:spPr>
                      <a:xfrm>
                        <a:off x="4211955" y="843915"/>
                        <a:ext cx="4806315" cy="338899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p:cNvSpPr>
          <p:nvPr>
            <p:ph type="title"/>
          </p:nvPr>
        </p:nvSpPr>
        <p:spPr/>
        <p:txBody>
          <a:bodyPr wrap="square" anchor="b" anchorCtr="0"/>
          <a:p>
            <a:r>
              <a:rPr lang="zh-CN" altLang="en-US">
                <a:sym typeface="+mn-ea"/>
              </a:rPr>
              <a:t>结构描述</a:t>
            </a:r>
            <a:endParaRPr lang="en-US" altLang="zh-CN"/>
          </a:p>
        </p:txBody>
      </p:sp>
      <p:sp>
        <p:nvSpPr>
          <p:cNvPr id="70658" name="Rectangle 3"/>
          <p:cNvSpPr>
            <a:spLocks noGrp="1"/>
          </p:cNvSpPr>
          <p:nvPr>
            <p:ph idx="1"/>
          </p:nvPr>
        </p:nvSpPr>
        <p:spPr>
          <a:xfrm>
            <a:off x="365867" y="707073"/>
            <a:ext cx="8531222" cy="4227768"/>
          </a:xfrm>
        </p:spPr>
        <p:txBody>
          <a:bodyPr wrap="square" anchor="t" anchorCtr="0"/>
          <a:p>
            <a:pPr>
              <a:lnSpc>
                <a:spcPct val="150000"/>
              </a:lnSpc>
              <a:buClr>
                <a:srgbClr val="000000"/>
              </a:buClr>
              <a:buFont typeface="Wingdings" panose="05000000000000000000" charset="0"/>
              <a:buChar char="Ø"/>
            </a:pPr>
            <a:r>
              <a:rPr lang="zh-CN" altLang="en-US" sz="1800">
                <a:sym typeface="+mn-ea"/>
              </a:rPr>
              <a:t>用于层次化模块设计</a:t>
            </a:r>
            <a:endParaRPr lang="en-US" altLang="zh-CN" sz="1800">
              <a:solidFill>
                <a:schemeClr val="tx1"/>
              </a:solidFill>
            </a:endParaRPr>
          </a:p>
          <a:p>
            <a:pPr lvl="1">
              <a:lnSpc>
                <a:spcPct val="150000"/>
              </a:lnSpc>
              <a:buClr>
                <a:srgbClr val="000000"/>
              </a:buClr>
              <a:buFont typeface="Arial" panose="020B0604020202020204" pitchFamily="34" charset="0"/>
              <a:buChar char="•"/>
            </a:pPr>
            <a:r>
              <a:rPr lang="zh-CN" altLang="en-US" sz="1600">
                <a:solidFill>
                  <a:schemeClr val="tx1"/>
                </a:solidFill>
              </a:rPr>
              <a:t>内部元件（</a:t>
            </a:r>
            <a:r>
              <a:rPr lang="en-US" altLang="zh-CN" sz="1600">
                <a:solidFill>
                  <a:schemeClr val="tx1"/>
                </a:solidFill>
              </a:rPr>
              <a:t>Primitives</a:t>
            </a:r>
            <a:r>
              <a:rPr lang="zh-CN" altLang="en-US" sz="1600">
                <a:solidFill>
                  <a:schemeClr val="tx1"/>
                </a:solidFill>
              </a:rPr>
              <a:t>）</a:t>
            </a:r>
            <a:endParaRPr lang="en-US" altLang="zh-CN" sz="1600">
              <a:solidFill>
                <a:schemeClr val="tx1"/>
              </a:solidFill>
            </a:endParaRPr>
          </a:p>
          <a:p>
            <a:pPr lvl="1">
              <a:lnSpc>
                <a:spcPct val="150000"/>
              </a:lnSpc>
              <a:buClr>
                <a:srgbClr val="000000"/>
              </a:buClr>
              <a:buFont typeface="Arial" panose="020B0604020202020204" pitchFamily="34" charset="0"/>
              <a:buChar char="•"/>
            </a:pPr>
            <a:r>
              <a:rPr lang="zh-CN" altLang="en-US" sz="1600">
                <a:solidFill>
                  <a:schemeClr val="tx1"/>
                </a:solidFill>
              </a:rPr>
              <a:t>子模块（内部还可以包括其它子模块）</a:t>
            </a:r>
            <a:endParaRPr lang="en-US" altLang="zh-CN" sz="1600">
              <a:solidFill>
                <a:schemeClr val="tx1"/>
              </a:solidFill>
            </a:endParaRPr>
          </a:p>
          <a:p>
            <a:pPr>
              <a:lnSpc>
                <a:spcPct val="150000"/>
              </a:lnSpc>
              <a:buClr>
                <a:srgbClr val="000000"/>
              </a:buClr>
              <a:buFont typeface="Wingdings" panose="05000000000000000000" charset="0"/>
              <a:buChar char="Ø"/>
            </a:pPr>
            <a:r>
              <a:rPr lang="zh-CN" altLang="en-US" sz="1800">
                <a:solidFill>
                  <a:schemeClr val="tx1"/>
                </a:solidFill>
              </a:rPr>
              <a:t>自顶向下</a:t>
            </a:r>
            <a:r>
              <a:rPr lang="zh-CN" altLang="en-US" sz="1800">
                <a:sym typeface="+mn-ea"/>
              </a:rPr>
              <a:t>（</a:t>
            </a:r>
            <a:r>
              <a:rPr lang="en-US" altLang="zh-CN" sz="1800">
                <a:sym typeface="+mn-ea"/>
              </a:rPr>
              <a:t>top-down</a:t>
            </a:r>
            <a:r>
              <a:rPr lang="zh-CN" altLang="en-US" sz="1800">
                <a:sym typeface="+mn-ea"/>
              </a:rPr>
              <a:t>）</a:t>
            </a:r>
            <a:r>
              <a:rPr lang="zh-CN" altLang="en-US" sz="1800">
                <a:solidFill>
                  <a:schemeClr val="tx1"/>
                </a:solidFill>
              </a:rPr>
              <a:t>进行设计</a:t>
            </a:r>
            <a:endParaRPr lang="en-US" altLang="zh-CN" sz="1800">
              <a:solidFill>
                <a:schemeClr val="tx1"/>
              </a:solidFill>
            </a:endParaRPr>
          </a:p>
          <a:p>
            <a:pPr>
              <a:lnSpc>
                <a:spcPct val="150000"/>
              </a:lnSpc>
              <a:buClr>
                <a:srgbClr val="000000"/>
              </a:buClr>
              <a:buFont typeface="Wingdings" panose="05000000000000000000" charset="0"/>
              <a:buChar char="Ø"/>
            </a:pPr>
            <a:r>
              <a:rPr lang="zh-CN" altLang="en-US" sz="1800">
                <a:solidFill>
                  <a:schemeClr val="tx1"/>
                </a:solidFill>
              </a:rPr>
              <a:t>自下往上（</a:t>
            </a:r>
            <a:r>
              <a:rPr lang="en-US" altLang="zh-CN" sz="1800">
                <a:solidFill>
                  <a:schemeClr val="tx1"/>
                </a:solidFill>
              </a:rPr>
              <a:t>bottom-up</a:t>
            </a:r>
            <a:r>
              <a:rPr lang="zh-CN" altLang="en-US" sz="1800">
                <a:solidFill>
                  <a:schemeClr val="tx1"/>
                </a:solidFill>
              </a:rPr>
              <a:t>）进行实现和验证</a:t>
            </a:r>
            <a:endParaRPr lang="zh-CN" altLang="en-US" sz="1800">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p:cNvSpPr>
          <p:nvPr>
            <p:ph type="title"/>
          </p:nvPr>
        </p:nvSpPr>
        <p:spPr/>
        <p:txBody>
          <a:bodyPr wrap="square" anchor="b" anchorCtr="0"/>
          <a:p>
            <a:r>
              <a:rPr lang="zh-CN" altLang="en-US">
                <a:sym typeface="+mn-ea"/>
              </a:rPr>
              <a:t>结构描述</a:t>
            </a:r>
            <a:endParaRPr lang="en-US" altLang="zh-CN"/>
          </a:p>
        </p:txBody>
      </p:sp>
      <p:grpSp>
        <p:nvGrpSpPr>
          <p:cNvPr id="2" name="组合 1"/>
          <p:cNvGrpSpPr/>
          <p:nvPr/>
        </p:nvGrpSpPr>
        <p:grpSpPr>
          <a:xfrm>
            <a:off x="3974465" y="2004060"/>
            <a:ext cx="5028565" cy="1656715"/>
            <a:chOff x="2880" y="5040"/>
            <a:chExt cx="7919" cy="2609"/>
          </a:xfrm>
        </p:grpSpPr>
        <p:sp>
          <p:nvSpPr>
            <p:cNvPr id="70659" name="Rectangle 4"/>
            <p:cNvSpPr/>
            <p:nvPr/>
          </p:nvSpPr>
          <p:spPr>
            <a:xfrm>
              <a:off x="7110" y="5063"/>
              <a:ext cx="1550" cy="510"/>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Add_full</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0" name="Rectangle 5"/>
            <p:cNvSpPr/>
            <p:nvPr/>
          </p:nvSpPr>
          <p:spPr>
            <a:xfrm>
              <a:off x="7165" y="6093"/>
              <a:ext cx="1548"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Add_half</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1" name="Rectangle 6"/>
            <p:cNvSpPr/>
            <p:nvPr/>
          </p:nvSpPr>
          <p:spPr>
            <a:xfrm>
              <a:off x="9553" y="6083"/>
              <a:ext cx="1185" cy="48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or</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2" name="Rectangle 7"/>
            <p:cNvSpPr/>
            <p:nvPr/>
          </p:nvSpPr>
          <p:spPr>
            <a:xfrm>
              <a:off x="5030" y="6063"/>
              <a:ext cx="1550"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Add_half</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3" name="Line 8"/>
            <p:cNvSpPr/>
            <p:nvPr/>
          </p:nvSpPr>
          <p:spPr>
            <a:xfrm>
              <a:off x="7895" y="5573"/>
              <a:ext cx="0" cy="57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4" name="Line 9"/>
            <p:cNvSpPr/>
            <p:nvPr/>
          </p:nvSpPr>
          <p:spPr>
            <a:xfrm flipV="1">
              <a:off x="5838" y="5848"/>
              <a:ext cx="0" cy="21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5" name="Line 10"/>
            <p:cNvSpPr/>
            <p:nvPr/>
          </p:nvSpPr>
          <p:spPr>
            <a:xfrm flipV="1">
              <a:off x="10220" y="5858"/>
              <a:ext cx="0" cy="21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6" name="Line 11"/>
            <p:cNvSpPr/>
            <p:nvPr/>
          </p:nvSpPr>
          <p:spPr>
            <a:xfrm flipV="1">
              <a:off x="5858" y="5825"/>
              <a:ext cx="4372" cy="3"/>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6635" name="Oval 12"/>
            <p:cNvSpPr/>
            <p:nvPr/>
          </p:nvSpPr>
          <p:spPr>
            <a:xfrm>
              <a:off x="7853" y="5783"/>
              <a:ext cx="88" cy="90"/>
            </a:xfrm>
            <a:prstGeom prst="ellipse">
              <a:avLst/>
            </a:prstGeom>
            <a:solidFill>
              <a:srgbClr val="99CCFF"/>
            </a:solidFill>
            <a:ln w="95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68" name="Line 13"/>
            <p:cNvSpPr/>
            <p:nvPr/>
          </p:nvSpPr>
          <p:spPr>
            <a:xfrm>
              <a:off x="7920" y="6593"/>
              <a:ext cx="0" cy="54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9" name="Line 14"/>
            <p:cNvSpPr/>
            <p:nvPr/>
          </p:nvSpPr>
          <p:spPr>
            <a:xfrm flipV="1">
              <a:off x="10080" y="6863"/>
              <a:ext cx="0" cy="36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70" name="Line 15"/>
            <p:cNvSpPr/>
            <p:nvPr/>
          </p:nvSpPr>
          <p:spPr>
            <a:xfrm flipV="1">
              <a:off x="7920" y="6863"/>
              <a:ext cx="2160"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6639" name="Oval 16"/>
            <p:cNvSpPr/>
            <p:nvPr/>
          </p:nvSpPr>
          <p:spPr>
            <a:xfrm>
              <a:off x="7873" y="6828"/>
              <a:ext cx="90" cy="88"/>
            </a:xfrm>
            <a:prstGeom prst="ellipse">
              <a:avLst/>
            </a:prstGeom>
            <a:solidFill>
              <a:srgbClr val="99CCFF"/>
            </a:solidFill>
            <a:ln w="95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72" name="Rectangle 17"/>
            <p:cNvSpPr/>
            <p:nvPr/>
          </p:nvSpPr>
          <p:spPr>
            <a:xfrm>
              <a:off x="9253" y="7143"/>
              <a:ext cx="1547"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and</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73" name="Rectangle 18"/>
            <p:cNvSpPr/>
            <p:nvPr/>
          </p:nvSpPr>
          <p:spPr>
            <a:xfrm>
              <a:off x="7118" y="7113"/>
              <a:ext cx="1550"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xor</a:t>
              </a:r>
              <a:endParaRPr lang="en-US" altLang="zh-CN" sz="1800">
                <a:solidFill>
                  <a:schemeClr val="tx1"/>
                </a:solidFill>
                <a:latin typeface="Times New Roman" panose="02020603050405020304" pitchFamily="2" charset="0"/>
                <a:ea typeface="宋体" panose="02010600030101010101" pitchFamily="2" charset="-122"/>
              </a:endParaRPr>
            </a:p>
          </p:txBody>
        </p:sp>
        <p:grpSp>
          <p:nvGrpSpPr>
            <p:cNvPr id="70674" name="组合 25618"/>
            <p:cNvGrpSpPr/>
            <p:nvPr/>
          </p:nvGrpSpPr>
          <p:grpSpPr>
            <a:xfrm flipH="1">
              <a:off x="3690" y="6593"/>
              <a:ext cx="2208" cy="630"/>
              <a:chOff x="0" y="0"/>
              <a:chExt cx="1177" cy="336"/>
            </a:xfrm>
          </p:grpSpPr>
          <p:sp>
            <p:nvSpPr>
              <p:cNvPr id="70675" name="Line 20"/>
              <p:cNvSpPr/>
              <p:nvPr/>
            </p:nvSpPr>
            <p:spPr>
              <a:xfrm>
                <a:off x="25" y="0"/>
                <a:ext cx="0" cy="288"/>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76" name="Line 21"/>
              <p:cNvSpPr/>
              <p:nvPr/>
            </p:nvSpPr>
            <p:spPr>
              <a:xfrm flipV="1">
                <a:off x="1177" y="144"/>
                <a:ext cx="0" cy="19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77" name="Line 22"/>
              <p:cNvSpPr/>
              <p:nvPr/>
            </p:nvSpPr>
            <p:spPr>
              <a:xfrm flipV="1">
                <a:off x="25" y="144"/>
                <a:ext cx="1152"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6646" name="Oval 23"/>
              <p:cNvSpPr/>
              <p:nvPr/>
            </p:nvSpPr>
            <p:spPr>
              <a:xfrm>
                <a:off x="0" y="125"/>
                <a:ext cx="47" cy="47"/>
              </a:xfrm>
              <a:prstGeom prst="ellipse">
                <a:avLst/>
              </a:prstGeom>
              <a:solidFill>
                <a:srgbClr val="99CCFF"/>
              </a:solidFill>
              <a:ln w="95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grpSp>
        <p:sp>
          <p:nvSpPr>
            <p:cNvPr id="70679" name="Rectangle 24"/>
            <p:cNvSpPr/>
            <p:nvPr/>
          </p:nvSpPr>
          <p:spPr>
            <a:xfrm>
              <a:off x="5110" y="7143"/>
              <a:ext cx="1550"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and</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80" name="Rectangle 25"/>
            <p:cNvSpPr/>
            <p:nvPr/>
          </p:nvSpPr>
          <p:spPr>
            <a:xfrm>
              <a:off x="2880" y="7113"/>
              <a:ext cx="1548"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xor</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26649" name="Text Box 26"/>
            <p:cNvSpPr txBox="1"/>
            <p:nvPr/>
          </p:nvSpPr>
          <p:spPr>
            <a:xfrm>
              <a:off x="3150" y="5040"/>
              <a:ext cx="2733" cy="471"/>
            </a:xfrm>
            <a:prstGeom prst="rect">
              <a:avLst/>
            </a:prstGeom>
            <a:noFill/>
            <a:ln w="9525">
              <a:noFill/>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Full Adder Hierarchy</a:t>
              </a:r>
              <a:endParaRPr lang="en-US" altLang="zh-CN" sz="1350" noProof="1">
                <a:solidFill>
                  <a:schemeClr val="tx1"/>
                </a:solidFill>
                <a:latin typeface="Arial" panose="020B0604020202020204" pitchFamily="34" charset="0"/>
                <a:ea typeface="宋体" panose="02010600030101010101" pitchFamily="2" charset="-122"/>
              </a:endParaRPr>
            </a:p>
          </p:txBody>
        </p:sp>
      </p:grpSp>
      <p:graphicFrame>
        <p:nvGraphicFramePr>
          <p:cNvPr id="4" name="对象 20482"/>
          <p:cNvGraphicFramePr>
            <a:graphicFrameLocks noChangeAspect="1"/>
          </p:cNvGraphicFramePr>
          <p:nvPr>
            <p:custDataLst>
              <p:tags r:id="rId1"/>
            </p:custDataLst>
          </p:nvPr>
        </p:nvGraphicFramePr>
        <p:xfrm>
          <a:off x="179705" y="829945"/>
          <a:ext cx="3997325" cy="2818765"/>
        </p:xfrm>
        <a:graphic>
          <a:graphicData uri="http://schemas.openxmlformats.org/presentationml/2006/ole">
            <mc:AlternateContent xmlns:mc="http://schemas.openxmlformats.org/markup-compatibility/2006">
              <mc:Choice xmlns:v="urn:schemas-microsoft-com:vml" Requires="v">
                <p:oleObj spid="_x0000_s5" name="" r:id="rId2" imgW="4612005" imgH="3134995" progId="">
                  <p:embed/>
                </p:oleObj>
              </mc:Choice>
              <mc:Fallback>
                <p:oleObj name="" r:id="rId2" imgW="4612005" imgH="3134995" progId="">
                  <p:embed/>
                  <p:pic>
                    <p:nvPicPr>
                      <p:cNvPr id="0" name="图片 3080"/>
                      <p:cNvPicPr/>
                      <p:nvPr/>
                    </p:nvPicPr>
                    <p:blipFill>
                      <a:blip r:embed="rId3"/>
                      <a:stretch>
                        <a:fillRect/>
                      </a:stretch>
                    </p:blipFill>
                    <p:spPr>
                      <a:xfrm>
                        <a:off x="179705" y="829945"/>
                        <a:ext cx="3997325" cy="2818765"/>
                      </a:xfrm>
                      <a:prstGeom prst="rect">
                        <a:avLst/>
                      </a:prstGeom>
                      <a:noFill/>
                      <a:ln w="38100">
                        <a:noFill/>
                        <a:miter/>
                      </a:ln>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2"/>
          <p:cNvSpPr>
            <a:spLocks noGrp="1"/>
          </p:cNvSpPr>
          <p:nvPr>
            <p:ph type="title"/>
          </p:nvPr>
        </p:nvSpPr>
        <p:spPr/>
        <p:txBody>
          <a:bodyPr wrap="square" anchor="b" anchorCtr="0"/>
          <a:p>
            <a:r>
              <a:rPr lang="zh-CN" altLang="en-US">
                <a:sym typeface="+mn-ea"/>
              </a:rPr>
              <a:t>结构描述</a:t>
            </a:r>
            <a:endParaRPr lang="zh-CN" altLang="en-US"/>
          </a:p>
        </p:txBody>
      </p:sp>
      <p:sp>
        <p:nvSpPr>
          <p:cNvPr id="27650" name="Rectangle 3"/>
          <p:cNvSpPr/>
          <p:nvPr/>
        </p:nvSpPr>
        <p:spPr>
          <a:xfrm>
            <a:off x="2686050" y="2788285"/>
            <a:ext cx="3771900" cy="2171700"/>
          </a:xfrm>
          <a:prstGeom prst="rect">
            <a:avLst/>
          </a:prstGeom>
          <a:noFill/>
          <a:ln w="9525" cap="flat" cmpd="sng">
            <a:solidFill>
              <a:schemeClr val="tx1"/>
            </a:solidFill>
            <a:prstDash val="solid"/>
            <a:miter/>
            <a:headEnd type="none" w="med" len="med"/>
            <a:tailEnd type="none" w="med" len="med"/>
          </a:ln>
        </p:spPr>
        <p:txBody>
          <a:bodyPr anchor="t"/>
          <a:p>
            <a:pPr marL="342900" indent="-342900" fontAlgn="base">
              <a:lnSpc>
                <a:spcPct val="40000"/>
              </a:lnSpc>
              <a:spcBef>
                <a:spcPct val="20000"/>
              </a:spcBef>
              <a:buClr>
                <a:srgbClr val="0000A0"/>
              </a:buClr>
              <a:buSzPct val="125000"/>
              <a:buFont typeface="Wingdings" panose="05000000000000000000" pitchFamily="2" charset="2"/>
            </a:pPr>
            <a:endParaRPr lang="en-US" altLang="zh-CN" sz="1350" strike="noStrike" noProof="1">
              <a:solidFill>
                <a:srgbClr val="993300"/>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module</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Add_half(c_out, sum, a, b);</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	output</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sum, c_out;</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	input</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a, b;</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	xor</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sum_bit(sum, a, b);</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	and</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carry_bit(c_out, a, b);</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endmodule</a:t>
            </a:r>
            <a:endParaRPr lang="en-US" altLang="zh-CN" sz="1500" b="1" strike="noStrike" noProof="1">
              <a:solidFill>
                <a:schemeClr val="tx1"/>
              </a:solidFill>
              <a:latin typeface="Times New Roman" panose="02020603050405020304" pitchFamily="2" charset="0"/>
              <a:ea typeface="宋体" panose="02010600030101010101" pitchFamily="2" charset="-122"/>
            </a:endParaRPr>
          </a:p>
        </p:txBody>
      </p:sp>
      <p:grpSp>
        <p:nvGrpSpPr>
          <p:cNvPr id="3" name="组合 2"/>
          <p:cNvGrpSpPr/>
          <p:nvPr/>
        </p:nvGrpSpPr>
        <p:grpSpPr>
          <a:xfrm>
            <a:off x="1292860" y="718185"/>
            <a:ext cx="5028565" cy="1656715"/>
            <a:chOff x="2880" y="5040"/>
            <a:chExt cx="7919" cy="2609"/>
          </a:xfrm>
        </p:grpSpPr>
        <p:sp>
          <p:nvSpPr>
            <p:cNvPr id="70659" name="Rectangle 4"/>
            <p:cNvSpPr/>
            <p:nvPr>
              <p:custDataLst>
                <p:tags r:id="rId1"/>
              </p:custDataLst>
            </p:nvPr>
          </p:nvSpPr>
          <p:spPr>
            <a:xfrm>
              <a:off x="7110" y="5063"/>
              <a:ext cx="1550" cy="510"/>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Add_full</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0" name="Rectangle 5"/>
            <p:cNvSpPr/>
            <p:nvPr>
              <p:custDataLst>
                <p:tags r:id="rId2"/>
              </p:custDataLst>
            </p:nvPr>
          </p:nvSpPr>
          <p:spPr>
            <a:xfrm>
              <a:off x="7165" y="6093"/>
              <a:ext cx="1548"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Add_half</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1" name="Rectangle 6"/>
            <p:cNvSpPr/>
            <p:nvPr>
              <p:custDataLst>
                <p:tags r:id="rId3"/>
              </p:custDataLst>
            </p:nvPr>
          </p:nvSpPr>
          <p:spPr>
            <a:xfrm>
              <a:off x="9553" y="6083"/>
              <a:ext cx="1185" cy="48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or</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2" name="Rectangle 7"/>
            <p:cNvSpPr/>
            <p:nvPr>
              <p:custDataLst>
                <p:tags r:id="rId4"/>
              </p:custDataLst>
            </p:nvPr>
          </p:nvSpPr>
          <p:spPr>
            <a:xfrm>
              <a:off x="5030" y="6063"/>
              <a:ext cx="1550"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Add_half</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3" name="Line 8"/>
            <p:cNvSpPr/>
            <p:nvPr>
              <p:custDataLst>
                <p:tags r:id="rId5"/>
              </p:custDataLst>
            </p:nvPr>
          </p:nvSpPr>
          <p:spPr>
            <a:xfrm>
              <a:off x="7895" y="5573"/>
              <a:ext cx="0" cy="57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4" name="Line 9"/>
            <p:cNvSpPr/>
            <p:nvPr>
              <p:custDataLst>
                <p:tags r:id="rId6"/>
              </p:custDataLst>
            </p:nvPr>
          </p:nvSpPr>
          <p:spPr>
            <a:xfrm flipV="1">
              <a:off x="5838" y="5848"/>
              <a:ext cx="0" cy="21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5" name="Line 10"/>
            <p:cNvSpPr/>
            <p:nvPr>
              <p:custDataLst>
                <p:tags r:id="rId7"/>
              </p:custDataLst>
            </p:nvPr>
          </p:nvSpPr>
          <p:spPr>
            <a:xfrm flipV="1">
              <a:off x="10220" y="5858"/>
              <a:ext cx="0" cy="21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6" name="Line 11"/>
            <p:cNvSpPr/>
            <p:nvPr>
              <p:custDataLst>
                <p:tags r:id="rId8"/>
              </p:custDataLst>
            </p:nvPr>
          </p:nvSpPr>
          <p:spPr>
            <a:xfrm flipV="1">
              <a:off x="5858" y="5825"/>
              <a:ext cx="4372" cy="3"/>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6635" name="Oval 12"/>
            <p:cNvSpPr/>
            <p:nvPr>
              <p:custDataLst>
                <p:tags r:id="rId9"/>
              </p:custDataLst>
            </p:nvPr>
          </p:nvSpPr>
          <p:spPr>
            <a:xfrm>
              <a:off x="7853" y="5783"/>
              <a:ext cx="88" cy="90"/>
            </a:xfrm>
            <a:prstGeom prst="ellipse">
              <a:avLst/>
            </a:prstGeom>
            <a:solidFill>
              <a:srgbClr val="99CCFF"/>
            </a:solidFill>
            <a:ln w="95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68" name="Line 13"/>
            <p:cNvSpPr/>
            <p:nvPr>
              <p:custDataLst>
                <p:tags r:id="rId10"/>
              </p:custDataLst>
            </p:nvPr>
          </p:nvSpPr>
          <p:spPr>
            <a:xfrm>
              <a:off x="7920" y="6593"/>
              <a:ext cx="0" cy="54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9" name="Line 14"/>
            <p:cNvSpPr/>
            <p:nvPr>
              <p:custDataLst>
                <p:tags r:id="rId11"/>
              </p:custDataLst>
            </p:nvPr>
          </p:nvSpPr>
          <p:spPr>
            <a:xfrm flipV="1">
              <a:off x="10080" y="6863"/>
              <a:ext cx="0" cy="36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70" name="Line 15"/>
            <p:cNvSpPr/>
            <p:nvPr>
              <p:custDataLst>
                <p:tags r:id="rId12"/>
              </p:custDataLst>
            </p:nvPr>
          </p:nvSpPr>
          <p:spPr>
            <a:xfrm flipV="1">
              <a:off x="7920" y="6863"/>
              <a:ext cx="2160"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6639" name="Oval 16"/>
            <p:cNvSpPr/>
            <p:nvPr>
              <p:custDataLst>
                <p:tags r:id="rId13"/>
              </p:custDataLst>
            </p:nvPr>
          </p:nvSpPr>
          <p:spPr>
            <a:xfrm>
              <a:off x="7873" y="6828"/>
              <a:ext cx="90" cy="88"/>
            </a:xfrm>
            <a:prstGeom prst="ellipse">
              <a:avLst/>
            </a:prstGeom>
            <a:solidFill>
              <a:srgbClr val="99CCFF"/>
            </a:solidFill>
            <a:ln w="95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72" name="Rectangle 17"/>
            <p:cNvSpPr/>
            <p:nvPr>
              <p:custDataLst>
                <p:tags r:id="rId14"/>
              </p:custDataLst>
            </p:nvPr>
          </p:nvSpPr>
          <p:spPr>
            <a:xfrm>
              <a:off x="9253" y="7143"/>
              <a:ext cx="1547"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and</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73" name="Rectangle 18"/>
            <p:cNvSpPr/>
            <p:nvPr>
              <p:custDataLst>
                <p:tags r:id="rId15"/>
              </p:custDataLst>
            </p:nvPr>
          </p:nvSpPr>
          <p:spPr>
            <a:xfrm>
              <a:off x="7118" y="7113"/>
              <a:ext cx="1550"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xor</a:t>
              </a:r>
              <a:endParaRPr lang="en-US" altLang="zh-CN" sz="1800">
                <a:solidFill>
                  <a:schemeClr val="tx1"/>
                </a:solidFill>
                <a:latin typeface="Times New Roman" panose="02020603050405020304" pitchFamily="2" charset="0"/>
                <a:ea typeface="宋体" panose="02010600030101010101" pitchFamily="2" charset="-122"/>
              </a:endParaRPr>
            </a:p>
          </p:txBody>
        </p:sp>
        <p:grpSp>
          <p:nvGrpSpPr>
            <p:cNvPr id="70674" name="组合 25618"/>
            <p:cNvGrpSpPr/>
            <p:nvPr/>
          </p:nvGrpSpPr>
          <p:grpSpPr>
            <a:xfrm flipH="1">
              <a:off x="3690" y="6593"/>
              <a:ext cx="2208" cy="630"/>
              <a:chOff x="0" y="0"/>
              <a:chExt cx="1177" cy="336"/>
            </a:xfrm>
          </p:grpSpPr>
          <p:sp>
            <p:nvSpPr>
              <p:cNvPr id="70675" name="Line 20"/>
              <p:cNvSpPr/>
              <p:nvPr>
                <p:custDataLst>
                  <p:tags r:id="rId16"/>
                </p:custDataLst>
              </p:nvPr>
            </p:nvSpPr>
            <p:spPr>
              <a:xfrm>
                <a:off x="25" y="0"/>
                <a:ext cx="0" cy="288"/>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76" name="Line 21"/>
              <p:cNvSpPr/>
              <p:nvPr>
                <p:custDataLst>
                  <p:tags r:id="rId17"/>
                </p:custDataLst>
              </p:nvPr>
            </p:nvSpPr>
            <p:spPr>
              <a:xfrm flipV="1">
                <a:off x="1177" y="144"/>
                <a:ext cx="0" cy="19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77" name="Line 22"/>
              <p:cNvSpPr/>
              <p:nvPr>
                <p:custDataLst>
                  <p:tags r:id="rId18"/>
                </p:custDataLst>
              </p:nvPr>
            </p:nvSpPr>
            <p:spPr>
              <a:xfrm flipV="1">
                <a:off x="25" y="144"/>
                <a:ext cx="1152"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6646" name="Oval 23"/>
              <p:cNvSpPr/>
              <p:nvPr>
                <p:custDataLst>
                  <p:tags r:id="rId19"/>
                </p:custDataLst>
              </p:nvPr>
            </p:nvSpPr>
            <p:spPr>
              <a:xfrm>
                <a:off x="0" y="125"/>
                <a:ext cx="47" cy="47"/>
              </a:xfrm>
              <a:prstGeom prst="ellipse">
                <a:avLst/>
              </a:prstGeom>
              <a:solidFill>
                <a:srgbClr val="99CCFF"/>
              </a:solidFill>
              <a:ln w="95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grpSp>
        <p:sp>
          <p:nvSpPr>
            <p:cNvPr id="70679" name="Rectangle 24"/>
            <p:cNvSpPr/>
            <p:nvPr>
              <p:custDataLst>
                <p:tags r:id="rId20"/>
              </p:custDataLst>
            </p:nvPr>
          </p:nvSpPr>
          <p:spPr>
            <a:xfrm>
              <a:off x="5110" y="7143"/>
              <a:ext cx="1550"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and</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80" name="Rectangle 25"/>
            <p:cNvSpPr/>
            <p:nvPr>
              <p:custDataLst>
                <p:tags r:id="rId21"/>
              </p:custDataLst>
            </p:nvPr>
          </p:nvSpPr>
          <p:spPr>
            <a:xfrm>
              <a:off x="2880" y="7113"/>
              <a:ext cx="1548"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xor</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26649" name="Text Box 26"/>
            <p:cNvSpPr txBox="1"/>
            <p:nvPr>
              <p:custDataLst>
                <p:tags r:id="rId22"/>
              </p:custDataLst>
            </p:nvPr>
          </p:nvSpPr>
          <p:spPr>
            <a:xfrm>
              <a:off x="3150" y="5040"/>
              <a:ext cx="2733" cy="471"/>
            </a:xfrm>
            <a:prstGeom prst="rect">
              <a:avLst/>
            </a:prstGeom>
            <a:noFill/>
            <a:ln w="9525">
              <a:noFill/>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Full Adder Hierarchy</a:t>
              </a:r>
              <a:endParaRPr lang="en-US" altLang="zh-CN" sz="1350" noProof="1">
                <a:solidFill>
                  <a:schemeClr val="tx1"/>
                </a:solidFill>
                <a:latin typeface="Arial" panose="020B0604020202020204" pitchFamily="34" charset="0"/>
                <a:ea typeface="宋体" panose="02010600030101010101" pitchFamily="2" charset="-122"/>
              </a:endParaRPr>
            </a:p>
          </p:txBody>
        </p:sp>
      </p:grpSp>
      <p:sp>
        <p:nvSpPr>
          <p:cNvPr id="5" name="矩形 4"/>
          <p:cNvSpPr/>
          <p:nvPr/>
        </p:nvSpPr>
        <p:spPr>
          <a:xfrm>
            <a:off x="1188085" y="1275715"/>
            <a:ext cx="2670175" cy="122428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2"/>
          <p:cNvSpPr>
            <a:spLocks noGrp="1"/>
          </p:cNvSpPr>
          <p:nvPr>
            <p:ph type="title"/>
          </p:nvPr>
        </p:nvSpPr>
        <p:spPr/>
        <p:txBody>
          <a:bodyPr wrap="square" anchor="b" anchorCtr="0"/>
          <a:p>
            <a:r>
              <a:rPr lang="zh-CN" altLang="en-US">
                <a:sym typeface="+mn-ea"/>
              </a:rPr>
              <a:t>结构描述</a:t>
            </a:r>
            <a:endParaRPr lang="zh-CN" altLang="en-US"/>
          </a:p>
        </p:txBody>
      </p:sp>
      <p:grpSp>
        <p:nvGrpSpPr>
          <p:cNvPr id="3" name="组合 2"/>
          <p:cNvGrpSpPr/>
          <p:nvPr/>
        </p:nvGrpSpPr>
        <p:grpSpPr>
          <a:xfrm>
            <a:off x="1794510" y="602615"/>
            <a:ext cx="5028565" cy="1656715"/>
            <a:chOff x="2880" y="5040"/>
            <a:chExt cx="7919" cy="2609"/>
          </a:xfrm>
        </p:grpSpPr>
        <p:sp>
          <p:nvSpPr>
            <p:cNvPr id="70659" name="Rectangle 4"/>
            <p:cNvSpPr/>
            <p:nvPr>
              <p:custDataLst>
                <p:tags r:id="rId1"/>
              </p:custDataLst>
            </p:nvPr>
          </p:nvSpPr>
          <p:spPr>
            <a:xfrm>
              <a:off x="7110" y="5063"/>
              <a:ext cx="1550" cy="510"/>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Add_full</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0" name="Rectangle 5"/>
            <p:cNvSpPr/>
            <p:nvPr>
              <p:custDataLst>
                <p:tags r:id="rId2"/>
              </p:custDataLst>
            </p:nvPr>
          </p:nvSpPr>
          <p:spPr>
            <a:xfrm>
              <a:off x="7165" y="6093"/>
              <a:ext cx="1548"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Add_half</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1" name="Rectangle 6"/>
            <p:cNvSpPr/>
            <p:nvPr>
              <p:custDataLst>
                <p:tags r:id="rId3"/>
              </p:custDataLst>
            </p:nvPr>
          </p:nvSpPr>
          <p:spPr>
            <a:xfrm>
              <a:off x="9553" y="6083"/>
              <a:ext cx="1185" cy="48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or</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2" name="Rectangle 7"/>
            <p:cNvSpPr/>
            <p:nvPr>
              <p:custDataLst>
                <p:tags r:id="rId4"/>
              </p:custDataLst>
            </p:nvPr>
          </p:nvSpPr>
          <p:spPr>
            <a:xfrm>
              <a:off x="5030" y="6063"/>
              <a:ext cx="1550"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Add_half</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63" name="Line 8"/>
            <p:cNvSpPr/>
            <p:nvPr>
              <p:custDataLst>
                <p:tags r:id="rId5"/>
              </p:custDataLst>
            </p:nvPr>
          </p:nvSpPr>
          <p:spPr>
            <a:xfrm>
              <a:off x="7895" y="5573"/>
              <a:ext cx="0" cy="57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4" name="Line 9"/>
            <p:cNvSpPr/>
            <p:nvPr>
              <p:custDataLst>
                <p:tags r:id="rId6"/>
              </p:custDataLst>
            </p:nvPr>
          </p:nvSpPr>
          <p:spPr>
            <a:xfrm flipV="1">
              <a:off x="5838" y="5848"/>
              <a:ext cx="0" cy="21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5" name="Line 10"/>
            <p:cNvSpPr/>
            <p:nvPr>
              <p:custDataLst>
                <p:tags r:id="rId7"/>
              </p:custDataLst>
            </p:nvPr>
          </p:nvSpPr>
          <p:spPr>
            <a:xfrm flipV="1">
              <a:off x="10220" y="5858"/>
              <a:ext cx="0" cy="21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6" name="Line 11"/>
            <p:cNvSpPr/>
            <p:nvPr>
              <p:custDataLst>
                <p:tags r:id="rId8"/>
              </p:custDataLst>
            </p:nvPr>
          </p:nvSpPr>
          <p:spPr>
            <a:xfrm flipV="1">
              <a:off x="5858" y="5825"/>
              <a:ext cx="4372" cy="3"/>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6635" name="Oval 12"/>
            <p:cNvSpPr/>
            <p:nvPr>
              <p:custDataLst>
                <p:tags r:id="rId9"/>
              </p:custDataLst>
            </p:nvPr>
          </p:nvSpPr>
          <p:spPr>
            <a:xfrm>
              <a:off x="7853" y="5783"/>
              <a:ext cx="88" cy="90"/>
            </a:xfrm>
            <a:prstGeom prst="ellipse">
              <a:avLst/>
            </a:prstGeom>
            <a:solidFill>
              <a:srgbClr val="99CCFF"/>
            </a:solidFill>
            <a:ln w="95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68" name="Line 13"/>
            <p:cNvSpPr/>
            <p:nvPr>
              <p:custDataLst>
                <p:tags r:id="rId10"/>
              </p:custDataLst>
            </p:nvPr>
          </p:nvSpPr>
          <p:spPr>
            <a:xfrm>
              <a:off x="7920" y="6593"/>
              <a:ext cx="0" cy="54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69" name="Line 14"/>
            <p:cNvSpPr/>
            <p:nvPr>
              <p:custDataLst>
                <p:tags r:id="rId11"/>
              </p:custDataLst>
            </p:nvPr>
          </p:nvSpPr>
          <p:spPr>
            <a:xfrm flipV="1">
              <a:off x="10080" y="6863"/>
              <a:ext cx="0" cy="36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70" name="Line 15"/>
            <p:cNvSpPr/>
            <p:nvPr>
              <p:custDataLst>
                <p:tags r:id="rId12"/>
              </p:custDataLst>
            </p:nvPr>
          </p:nvSpPr>
          <p:spPr>
            <a:xfrm flipV="1">
              <a:off x="7920" y="6863"/>
              <a:ext cx="2160"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6639" name="Oval 16"/>
            <p:cNvSpPr/>
            <p:nvPr>
              <p:custDataLst>
                <p:tags r:id="rId13"/>
              </p:custDataLst>
            </p:nvPr>
          </p:nvSpPr>
          <p:spPr>
            <a:xfrm>
              <a:off x="7873" y="6828"/>
              <a:ext cx="90" cy="88"/>
            </a:xfrm>
            <a:prstGeom prst="ellipse">
              <a:avLst/>
            </a:prstGeom>
            <a:solidFill>
              <a:srgbClr val="99CCFF"/>
            </a:solidFill>
            <a:ln w="95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72" name="Rectangle 17"/>
            <p:cNvSpPr/>
            <p:nvPr>
              <p:custDataLst>
                <p:tags r:id="rId14"/>
              </p:custDataLst>
            </p:nvPr>
          </p:nvSpPr>
          <p:spPr>
            <a:xfrm>
              <a:off x="9253" y="7143"/>
              <a:ext cx="1547"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and</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73" name="Rectangle 18"/>
            <p:cNvSpPr/>
            <p:nvPr>
              <p:custDataLst>
                <p:tags r:id="rId15"/>
              </p:custDataLst>
            </p:nvPr>
          </p:nvSpPr>
          <p:spPr>
            <a:xfrm>
              <a:off x="7118" y="7113"/>
              <a:ext cx="1550"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xor</a:t>
              </a:r>
              <a:endParaRPr lang="en-US" altLang="zh-CN" sz="1800">
                <a:solidFill>
                  <a:schemeClr val="tx1"/>
                </a:solidFill>
                <a:latin typeface="Times New Roman" panose="02020603050405020304" pitchFamily="2" charset="0"/>
                <a:ea typeface="宋体" panose="02010600030101010101" pitchFamily="2" charset="-122"/>
              </a:endParaRPr>
            </a:p>
          </p:txBody>
        </p:sp>
        <p:grpSp>
          <p:nvGrpSpPr>
            <p:cNvPr id="70674" name="组合 25618"/>
            <p:cNvGrpSpPr/>
            <p:nvPr/>
          </p:nvGrpSpPr>
          <p:grpSpPr>
            <a:xfrm flipH="1">
              <a:off x="3690" y="6593"/>
              <a:ext cx="2208" cy="630"/>
              <a:chOff x="0" y="0"/>
              <a:chExt cx="1177" cy="336"/>
            </a:xfrm>
          </p:grpSpPr>
          <p:sp>
            <p:nvSpPr>
              <p:cNvPr id="70675" name="Line 20"/>
              <p:cNvSpPr/>
              <p:nvPr>
                <p:custDataLst>
                  <p:tags r:id="rId16"/>
                </p:custDataLst>
              </p:nvPr>
            </p:nvSpPr>
            <p:spPr>
              <a:xfrm>
                <a:off x="25" y="0"/>
                <a:ext cx="0" cy="288"/>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76" name="Line 21"/>
              <p:cNvSpPr/>
              <p:nvPr>
                <p:custDataLst>
                  <p:tags r:id="rId17"/>
                </p:custDataLst>
              </p:nvPr>
            </p:nvSpPr>
            <p:spPr>
              <a:xfrm flipV="1">
                <a:off x="1177" y="144"/>
                <a:ext cx="0" cy="192"/>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70677" name="Line 22"/>
              <p:cNvSpPr/>
              <p:nvPr>
                <p:custDataLst>
                  <p:tags r:id="rId18"/>
                </p:custDataLst>
              </p:nvPr>
            </p:nvSpPr>
            <p:spPr>
              <a:xfrm flipV="1">
                <a:off x="25" y="144"/>
                <a:ext cx="1152" cy="0"/>
              </a:xfrm>
              <a:prstGeom prst="line">
                <a:avLst/>
              </a:prstGeom>
              <a:ln w="95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26646" name="Oval 23"/>
              <p:cNvSpPr/>
              <p:nvPr>
                <p:custDataLst>
                  <p:tags r:id="rId19"/>
                </p:custDataLst>
              </p:nvPr>
            </p:nvSpPr>
            <p:spPr>
              <a:xfrm>
                <a:off x="0" y="125"/>
                <a:ext cx="47" cy="47"/>
              </a:xfrm>
              <a:prstGeom prst="ellipse">
                <a:avLst/>
              </a:prstGeom>
              <a:solidFill>
                <a:srgbClr val="99CCFF"/>
              </a:solidFill>
              <a:ln w="95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grpSp>
        <p:sp>
          <p:nvSpPr>
            <p:cNvPr id="70679" name="Rectangle 24"/>
            <p:cNvSpPr/>
            <p:nvPr>
              <p:custDataLst>
                <p:tags r:id="rId20"/>
              </p:custDataLst>
            </p:nvPr>
          </p:nvSpPr>
          <p:spPr>
            <a:xfrm>
              <a:off x="5110" y="7143"/>
              <a:ext cx="1550"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and</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70680" name="Rectangle 25"/>
            <p:cNvSpPr/>
            <p:nvPr>
              <p:custDataLst>
                <p:tags r:id="rId21"/>
              </p:custDataLst>
            </p:nvPr>
          </p:nvSpPr>
          <p:spPr>
            <a:xfrm>
              <a:off x="2880" y="7113"/>
              <a:ext cx="1548" cy="507"/>
            </a:xfrm>
            <a:prstGeom prst="rect">
              <a:avLst/>
            </a:prstGeom>
            <a:solidFill>
              <a:srgbClr val="99CCFF"/>
            </a:solidFill>
            <a:ln w="9525" cap="flat" cmpd="sng">
              <a:solidFill>
                <a:schemeClr val="tx1"/>
              </a:solidFill>
              <a:prstDash val="solid"/>
              <a:miter/>
              <a:headEnd type="none" w="med" len="med"/>
              <a:tailEnd type="none" w="med" len="med"/>
            </a:ln>
          </p:spPr>
          <p:txBody>
            <a:bodyPr wrap="none" anchor="ctr" anchorCtr="0"/>
            <a:p>
              <a:pPr algn="ctr"/>
              <a:r>
                <a:rPr lang="en-US" altLang="zh-CN" sz="1800">
                  <a:solidFill>
                    <a:schemeClr val="tx1"/>
                  </a:solidFill>
                  <a:latin typeface="Times New Roman" panose="02020603050405020304" pitchFamily="2" charset="0"/>
                  <a:ea typeface="宋体" panose="02010600030101010101" pitchFamily="2" charset="-122"/>
                </a:rPr>
                <a:t>xor</a:t>
              </a:r>
              <a:endParaRPr lang="en-US" altLang="zh-CN" sz="1800">
                <a:solidFill>
                  <a:schemeClr val="tx1"/>
                </a:solidFill>
                <a:latin typeface="Times New Roman" panose="02020603050405020304" pitchFamily="2" charset="0"/>
                <a:ea typeface="宋体" panose="02010600030101010101" pitchFamily="2" charset="-122"/>
              </a:endParaRPr>
            </a:p>
          </p:txBody>
        </p:sp>
        <p:sp>
          <p:nvSpPr>
            <p:cNvPr id="26649" name="Text Box 26"/>
            <p:cNvSpPr txBox="1"/>
            <p:nvPr>
              <p:custDataLst>
                <p:tags r:id="rId22"/>
              </p:custDataLst>
            </p:nvPr>
          </p:nvSpPr>
          <p:spPr>
            <a:xfrm>
              <a:off x="3150" y="5040"/>
              <a:ext cx="2733" cy="471"/>
            </a:xfrm>
            <a:prstGeom prst="rect">
              <a:avLst/>
            </a:prstGeom>
            <a:noFill/>
            <a:ln w="9525">
              <a:noFill/>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Full Adder Hierarchy</a:t>
              </a:r>
              <a:endParaRPr lang="en-US" altLang="zh-CN" sz="1350" noProof="1">
                <a:solidFill>
                  <a:schemeClr val="tx1"/>
                </a:solidFill>
                <a:latin typeface="Arial" panose="020B0604020202020204" pitchFamily="34" charset="0"/>
                <a:ea typeface="宋体" panose="02010600030101010101" pitchFamily="2" charset="-122"/>
              </a:endParaRPr>
            </a:p>
          </p:txBody>
        </p:sp>
      </p:grpSp>
      <p:sp>
        <p:nvSpPr>
          <p:cNvPr id="5" name="矩形 4"/>
          <p:cNvSpPr/>
          <p:nvPr/>
        </p:nvSpPr>
        <p:spPr>
          <a:xfrm>
            <a:off x="3060065" y="495300"/>
            <a:ext cx="3820160" cy="118999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674" name="Rectangle 3"/>
          <p:cNvSpPr/>
          <p:nvPr>
            <p:custDataLst>
              <p:tags r:id="rId23"/>
            </p:custDataLst>
          </p:nvPr>
        </p:nvSpPr>
        <p:spPr>
          <a:xfrm>
            <a:off x="1857058" y="2512695"/>
            <a:ext cx="5429250" cy="2343150"/>
          </a:xfrm>
          <a:prstGeom prst="rect">
            <a:avLst/>
          </a:prstGeom>
          <a:noFill/>
          <a:ln w="9525" cap="flat" cmpd="sng">
            <a:solidFill>
              <a:schemeClr val="tx1"/>
            </a:solidFill>
            <a:prstDash val="solid"/>
            <a:miter/>
            <a:headEnd type="none" w="med" len="med"/>
            <a:tailEnd type="none" w="med" len="med"/>
          </a:ln>
        </p:spPr>
        <p:txBody>
          <a:bodyPr anchor="t"/>
          <a:p>
            <a:pPr marL="342900" indent="-342900" fontAlgn="base">
              <a:lnSpc>
                <a:spcPct val="40000"/>
              </a:lnSpc>
              <a:spcBef>
                <a:spcPct val="20000"/>
              </a:spcBef>
              <a:buClr>
                <a:srgbClr val="0000A0"/>
              </a:buClr>
              <a:buSzPct val="125000"/>
              <a:buFont typeface="Wingdings" panose="05000000000000000000" pitchFamily="2" charset="2"/>
            </a:pPr>
            <a:endParaRPr lang="en-US" altLang="zh-CN" sz="1350" strike="noStrike" noProof="1">
              <a:solidFill>
                <a:srgbClr val="993300"/>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module</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Add_full(c_out, sum, a, b, c_in) ;</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	output</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sum, c_out;</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	input</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a, b, c_in;</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strike="noStrike" noProof="1">
                <a:solidFill>
                  <a:schemeClr val="tx1"/>
                </a:solidFill>
                <a:latin typeface="Times New Roman" panose="02020603050405020304" pitchFamily="2" charset="0"/>
                <a:ea typeface="宋体" panose="02010600030101010101" pitchFamily="2" charset="-122"/>
                <a:cs typeface="+mn-cs"/>
              </a:rPr>
              <a:t>	</a:t>
            </a:r>
            <a:r>
              <a:rPr lang="en-US" altLang="zh-CN" sz="1500" b="1" strike="noStrike" noProof="1">
                <a:solidFill>
                  <a:schemeClr val="tx1"/>
                </a:solidFill>
                <a:latin typeface="Times New Roman" panose="02020603050405020304" pitchFamily="2" charset="0"/>
                <a:ea typeface="宋体" panose="02010600030101010101" pitchFamily="2" charset="-122"/>
                <a:cs typeface="+mn-cs"/>
              </a:rPr>
              <a:t>wire</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w1, w2, w3;</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	Add_half</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AH1(.sum(w1), .c_out(w2), .a(a), .b(b));</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	Add_half</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AH2(.sum(sum), .c_out(w3), .a(c_in), .b(w1));</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	or</a:t>
            </a:r>
            <a:r>
              <a:rPr lang="en-US" altLang="zh-CN" sz="1500" strike="noStrike" noProof="1">
                <a:solidFill>
                  <a:schemeClr val="tx1"/>
                </a:solidFill>
                <a:latin typeface="Times New Roman" panose="02020603050405020304" pitchFamily="2" charset="0"/>
                <a:ea typeface="宋体" panose="02010600030101010101" pitchFamily="2" charset="-122"/>
                <a:cs typeface="+mn-cs"/>
              </a:rPr>
              <a:t> carry_bit(c_out, w2, w3);</a:t>
            </a:r>
            <a:endParaRPr lang="en-US" altLang="zh-CN" sz="150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500" b="1" strike="noStrike" noProof="1">
                <a:solidFill>
                  <a:schemeClr val="tx1"/>
                </a:solidFill>
                <a:latin typeface="Times New Roman" panose="02020603050405020304" pitchFamily="2" charset="0"/>
                <a:ea typeface="宋体" panose="02010600030101010101" pitchFamily="2" charset="-122"/>
                <a:cs typeface="+mn-cs"/>
              </a:rPr>
              <a:t>endmodule</a:t>
            </a:r>
            <a:endParaRPr lang="en-US" altLang="zh-CN" sz="1500" b="1" strike="noStrike" noProof="1">
              <a:solidFill>
                <a:schemeClr val="tx1"/>
              </a:solidFill>
              <a:latin typeface="Times New Roman" panose="02020603050405020304" pitchFamily="2"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p:cNvSpPr>
          <p:nvPr>
            <p:ph type="title"/>
          </p:nvPr>
        </p:nvSpPr>
        <p:spPr/>
        <p:txBody>
          <a:bodyPr wrap="square" anchor="b" anchorCtr="0"/>
          <a:p>
            <a:r>
              <a:rPr lang="zh-CN" altLang="en-US">
                <a:sym typeface="+mn-ea"/>
              </a:rPr>
              <a:t>结构描述</a:t>
            </a:r>
            <a:endParaRPr lang="en-US" altLang="zh-CN"/>
          </a:p>
        </p:txBody>
      </p:sp>
      <p:sp>
        <p:nvSpPr>
          <p:cNvPr id="70658" name="Rectangle 3"/>
          <p:cNvSpPr>
            <a:spLocks noGrp="1"/>
          </p:cNvSpPr>
          <p:nvPr>
            <p:ph idx="1"/>
          </p:nvPr>
        </p:nvSpPr>
        <p:spPr>
          <a:xfrm>
            <a:off x="365867" y="707073"/>
            <a:ext cx="8531222" cy="4227768"/>
          </a:xfrm>
        </p:spPr>
        <p:txBody>
          <a:bodyPr wrap="square" anchor="t" anchorCtr="0"/>
          <a:p>
            <a:pPr>
              <a:lnSpc>
                <a:spcPct val="150000"/>
              </a:lnSpc>
              <a:buClr>
                <a:srgbClr val="000000"/>
              </a:buClr>
              <a:buFont typeface="Wingdings" panose="05000000000000000000" charset="0"/>
              <a:buChar char="Ø"/>
            </a:pPr>
            <a:r>
              <a:rPr lang="zh-CN" altLang="en-US" sz="1800">
                <a:sym typeface="+mn-ea"/>
              </a:rPr>
              <a:t>模块实例化：根据位置连线</a:t>
            </a:r>
            <a:endParaRPr lang="en-US" altLang="zh-CN" sz="1800">
              <a:solidFill>
                <a:schemeClr val="tx1"/>
              </a:solidFill>
            </a:endParaRPr>
          </a:p>
          <a:p>
            <a:pPr lvl="1">
              <a:lnSpc>
                <a:spcPct val="150000"/>
              </a:lnSpc>
              <a:buClr>
                <a:srgbClr val="000000"/>
              </a:buClr>
              <a:buFont typeface="Arial" panose="020B0604020202020204" pitchFamily="34" charset="0"/>
              <a:buChar char="•"/>
            </a:pPr>
            <a:endParaRPr lang="en-US" altLang="zh-CN" sz="1600">
              <a:solidFill>
                <a:schemeClr val="tx1"/>
              </a:solidFill>
            </a:endParaRPr>
          </a:p>
          <a:p>
            <a:pPr>
              <a:lnSpc>
                <a:spcPct val="150000"/>
              </a:lnSpc>
              <a:buClr>
                <a:srgbClr val="000000"/>
              </a:buClr>
              <a:buFont typeface="Wingdings" panose="05000000000000000000" charset="0"/>
              <a:buChar char="Ø"/>
            </a:pPr>
            <a:endParaRPr lang="zh-CN" altLang="en-US" sz="1800">
              <a:solidFill>
                <a:schemeClr val="tx1"/>
              </a:solidFill>
            </a:endParaRPr>
          </a:p>
        </p:txBody>
      </p:sp>
      <p:sp>
        <p:nvSpPr>
          <p:cNvPr id="32771" name="Rectangle 4"/>
          <p:cNvSpPr/>
          <p:nvPr>
            <p:custDataLst>
              <p:tags r:id="rId1"/>
            </p:custDataLst>
          </p:nvPr>
        </p:nvSpPr>
        <p:spPr>
          <a:xfrm>
            <a:off x="4629150" y="1564005"/>
            <a:ext cx="2886075" cy="1543050"/>
          </a:xfrm>
          <a:prstGeom prst="rect">
            <a:avLst/>
          </a:prstGeom>
          <a:noFill/>
          <a:ln w="12700" cap="flat" cmpd="sng">
            <a:solidFill>
              <a:schemeClr val="tx1"/>
            </a:solidFill>
            <a:prstDash val="solid"/>
            <a:miter/>
            <a:headEnd type="none" w="med" len="med"/>
            <a:tailEnd type="none" w="med" len="med"/>
          </a:ln>
        </p:spPr>
        <p:txBody>
          <a:bodyPr anchor="t">
            <a:spAutoFit/>
          </a:bodyPr>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wire [1:0] X; </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wire W_n; </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wire [3:0] word;</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 instantiate decoder </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dec_2_4_en DX (X,  W_n,  word);</a:t>
            </a:r>
            <a:endParaRPr lang="en-US" altLang="zh-CN" sz="1350" strike="noStrike" noProof="1">
              <a:solidFill>
                <a:schemeClr val="tx1"/>
              </a:solidFill>
              <a:latin typeface="Tahoma" panose="020B0604030504040204" pitchFamily="2" charset="0"/>
              <a:ea typeface="宋体" panose="02010600030101010101" pitchFamily="2" charset="-122"/>
            </a:endParaRPr>
          </a:p>
        </p:txBody>
      </p:sp>
      <p:sp>
        <p:nvSpPr>
          <p:cNvPr id="32772" name="Rectangle 5"/>
          <p:cNvSpPr/>
          <p:nvPr>
            <p:custDataLst>
              <p:tags r:id="rId2"/>
            </p:custDataLst>
          </p:nvPr>
        </p:nvSpPr>
        <p:spPr>
          <a:xfrm>
            <a:off x="1543050" y="1564005"/>
            <a:ext cx="2800350" cy="1791970"/>
          </a:xfrm>
          <a:prstGeom prst="rect">
            <a:avLst/>
          </a:prstGeom>
          <a:noFill/>
          <a:ln w="12700" cap="flat" cmpd="sng">
            <a:solidFill>
              <a:schemeClr val="tx1"/>
            </a:solidFill>
            <a:prstDash val="solid"/>
            <a:miter/>
            <a:headEnd type="none" w="med" len="med"/>
            <a:tailEnd type="none" w="med" len="med"/>
          </a:ln>
        </p:spPr>
        <p:txBody>
          <a:bodyPr anchor="t">
            <a:spAutoFit/>
          </a:bodyPr>
          <a:p>
            <a:pPr fontAlgn="base">
              <a:spcBef>
                <a:spcPct val="20000"/>
              </a:spcBef>
              <a:buClr>
                <a:srgbClr val="0000A0"/>
              </a:buClr>
              <a:buSzPct val="125000"/>
            </a:pPr>
            <a:r>
              <a:rPr lang="en-US" altLang="zh-CN" sz="1350" b="1" strike="noStrike" noProof="1">
                <a:solidFill>
                  <a:schemeClr val="tx1"/>
                </a:solidFill>
                <a:latin typeface="Tahoma" panose="020B0604030504040204" pitchFamily="2" charset="0"/>
                <a:ea typeface="宋体" panose="02010600030101010101" pitchFamily="2" charset="-122"/>
                <a:cs typeface="+mn-cs"/>
              </a:rPr>
              <a:t>module </a:t>
            </a:r>
            <a:r>
              <a:rPr lang="en-US" altLang="zh-CN" sz="1350" strike="noStrike" noProof="1">
                <a:solidFill>
                  <a:schemeClr val="tx1"/>
                </a:solidFill>
                <a:latin typeface="Tahoma" panose="020B0604030504040204" pitchFamily="2" charset="0"/>
                <a:ea typeface="宋体" panose="02010600030101010101" pitchFamily="2" charset="-122"/>
                <a:cs typeface="+mn-cs"/>
              </a:rPr>
              <a:t>dec_2_4_en (A, E_n, D);</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input [1:0] A;</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input E_n;</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output [3:0] D;</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900" strike="noStrike" noProof="1">
                <a:solidFill>
                  <a:schemeClr val="tx1"/>
                </a:solidFill>
                <a:latin typeface="Tahoma" panose="020B0604030504040204" pitchFamily="2" charset="0"/>
                <a:ea typeface="宋体" panose="02010600030101010101" pitchFamily="2" charset="-122"/>
                <a:cs typeface="+mn-cs"/>
              </a:rPr>
              <a:t>    .</a:t>
            </a:r>
            <a:endParaRPr lang="en-US" altLang="zh-CN" sz="90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900" strike="noStrike" noProof="1">
                <a:solidFill>
                  <a:schemeClr val="tx1"/>
                </a:solidFill>
                <a:latin typeface="Tahoma" panose="020B0604030504040204" pitchFamily="2" charset="0"/>
                <a:ea typeface="宋体" panose="02010600030101010101" pitchFamily="2" charset="-122"/>
                <a:cs typeface="+mn-cs"/>
              </a:rPr>
              <a:t>    .</a:t>
            </a:r>
            <a:endParaRPr lang="en-US" altLang="zh-CN" sz="90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900" strike="noStrike" noProof="1">
                <a:solidFill>
                  <a:schemeClr val="tx1"/>
                </a:solidFill>
                <a:latin typeface="Tahoma" panose="020B0604030504040204" pitchFamily="2" charset="0"/>
                <a:ea typeface="宋体" panose="02010600030101010101" pitchFamily="2" charset="-122"/>
                <a:cs typeface="+mn-cs"/>
              </a:rPr>
              <a:t>    .</a:t>
            </a:r>
            <a:endParaRPr lang="en-US" altLang="zh-CN" sz="900" strike="noStrike" noProof="1">
              <a:solidFill>
                <a:schemeClr val="tx1"/>
              </a:solidFill>
              <a:latin typeface="Tahoma" panose="020B0604030504040204" pitchFamily="2" charset="0"/>
              <a:ea typeface="宋体" panose="02010600030101010101" pitchFamily="2" charset="-122"/>
            </a:endParaRPr>
          </a:p>
        </p:txBody>
      </p:sp>
      <p:sp>
        <p:nvSpPr>
          <p:cNvPr id="75781" name="Text Box 6"/>
          <p:cNvSpPr txBox="1"/>
          <p:nvPr>
            <p:custDataLst>
              <p:tags r:id="rId3"/>
            </p:custDataLst>
          </p:nvPr>
        </p:nvSpPr>
        <p:spPr>
          <a:xfrm>
            <a:off x="4743450" y="3164205"/>
            <a:ext cx="2347595" cy="275590"/>
          </a:xfrm>
          <a:prstGeom prst="rect">
            <a:avLst/>
          </a:prstGeom>
          <a:noFill/>
          <a:ln w="9525">
            <a:noFill/>
          </a:ln>
        </p:spPr>
        <p:txBody>
          <a:bodyPr wrap="none" anchor="t" anchorCtr="0">
            <a:spAutoFit/>
          </a:bodyPr>
          <a:p>
            <a:r>
              <a:rPr lang="en-US" altLang="zh-CN" sz="1200" i="1">
                <a:solidFill>
                  <a:schemeClr val="tx1"/>
                </a:solidFill>
                <a:latin typeface="Arial" panose="020B0604020202020204" pitchFamily="34" charset="0"/>
                <a:ea typeface="宋体" panose="02010600030101010101" pitchFamily="2" charset="-122"/>
              </a:rPr>
              <a:t>Partial code instatiating decoder</a:t>
            </a:r>
            <a:endParaRPr lang="en-US" altLang="zh-CN" sz="1200" i="1">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p:cNvSpPr>
          <p:nvPr>
            <p:ph type="title"/>
          </p:nvPr>
        </p:nvSpPr>
        <p:spPr/>
        <p:txBody>
          <a:bodyPr wrap="square" anchor="b" anchorCtr="0"/>
          <a:p>
            <a:r>
              <a:rPr lang="zh-CN" altLang="en-US">
                <a:sym typeface="+mn-ea"/>
              </a:rPr>
              <a:t>结构描述</a:t>
            </a:r>
            <a:endParaRPr lang="en-US" altLang="zh-CN"/>
          </a:p>
        </p:txBody>
      </p:sp>
      <p:sp>
        <p:nvSpPr>
          <p:cNvPr id="70658" name="Rectangle 3"/>
          <p:cNvSpPr>
            <a:spLocks noGrp="1"/>
          </p:cNvSpPr>
          <p:nvPr>
            <p:ph idx="1"/>
          </p:nvPr>
        </p:nvSpPr>
        <p:spPr>
          <a:xfrm>
            <a:off x="365867" y="707073"/>
            <a:ext cx="8531222" cy="4227768"/>
          </a:xfrm>
        </p:spPr>
        <p:txBody>
          <a:bodyPr wrap="square" anchor="t" anchorCtr="0"/>
          <a:p>
            <a:pPr>
              <a:lnSpc>
                <a:spcPct val="150000"/>
              </a:lnSpc>
              <a:buClr>
                <a:srgbClr val="000000"/>
              </a:buClr>
              <a:buFont typeface="Wingdings" panose="05000000000000000000" charset="0"/>
              <a:buChar char="Ø"/>
            </a:pPr>
            <a:r>
              <a:rPr lang="zh-CN" altLang="en-US" sz="1800">
                <a:sym typeface="+mn-ea"/>
              </a:rPr>
              <a:t>模块实例化：根据名称连线</a:t>
            </a:r>
            <a:endParaRPr lang="en-US" altLang="zh-CN" sz="1800">
              <a:solidFill>
                <a:schemeClr val="tx1"/>
              </a:solidFill>
            </a:endParaRPr>
          </a:p>
          <a:p>
            <a:pPr lvl="1">
              <a:lnSpc>
                <a:spcPct val="150000"/>
              </a:lnSpc>
              <a:buClr>
                <a:srgbClr val="000000"/>
              </a:buClr>
              <a:buFont typeface="Arial" panose="020B0604020202020204" pitchFamily="34" charset="0"/>
              <a:buChar char="•"/>
            </a:pPr>
            <a:endParaRPr lang="en-US" altLang="zh-CN" sz="1600">
              <a:solidFill>
                <a:schemeClr val="tx1"/>
              </a:solidFill>
            </a:endParaRPr>
          </a:p>
          <a:p>
            <a:pPr>
              <a:lnSpc>
                <a:spcPct val="150000"/>
              </a:lnSpc>
              <a:buClr>
                <a:srgbClr val="000000"/>
              </a:buClr>
              <a:buFont typeface="Wingdings" panose="05000000000000000000" charset="0"/>
              <a:buChar char="Ø"/>
            </a:pPr>
            <a:endParaRPr lang="zh-CN" altLang="en-US" sz="1800">
              <a:solidFill>
                <a:schemeClr val="tx1"/>
              </a:solidFill>
            </a:endParaRPr>
          </a:p>
        </p:txBody>
      </p:sp>
      <p:sp>
        <p:nvSpPr>
          <p:cNvPr id="33795" name="Rectangle 4"/>
          <p:cNvSpPr/>
          <p:nvPr>
            <p:custDataLst>
              <p:tags r:id="rId1"/>
            </p:custDataLst>
          </p:nvPr>
        </p:nvSpPr>
        <p:spPr>
          <a:xfrm>
            <a:off x="1259840" y="1708150"/>
            <a:ext cx="2857500" cy="1791970"/>
          </a:xfrm>
          <a:prstGeom prst="rect">
            <a:avLst/>
          </a:prstGeom>
          <a:noFill/>
          <a:ln w="12700" cap="flat" cmpd="sng">
            <a:solidFill>
              <a:schemeClr val="tx1"/>
            </a:solidFill>
            <a:prstDash val="solid"/>
            <a:miter/>
            <a:headEnd type="none" w="med" len="med"/>
            <a:tailEnd type="none" w="med" len="med"/>
          </a:ln>
        </p:spPr>
        <p:txBody>
          <a:bodyPr anchor="t">
            <a:spAutoFit/>
          </a:bodyPr>
          <a:p>
            <a:pPr fontAlgn="base">
              <a:spcBef>
                <a:spcPct val="20000"/>
              </a:spcBef>
              <a:buClr>
                <a:srgbClr val="0000A0"/>
              </a:buClr>
              <a:buSzPct val="125000"/>
            </a:pPr>
            <a:r>
              <a:rPr lang="en-US" altLang="zh-CN" sz="1350" b="1" strike="noStrike" noProof="1">
                <a:solidFill>
                  <a:schemeClr val="tx1"/>
                </a:solidFill>
                <a:latin typeface="Tahoma" panose="020B0604030504040204" pitchFamily="2" charset="0"/>
                <a:ea typeface="宋体" panose="02010600030101010101" pitchFamily="2" charset="-122"/>
                <a:cs typeface="+mn-cs"/>
              </a:rPr>
              <a:t>module </a:t>
            </a:r>
            <a:r>
              <a:rPr lang="en-US" altLang="zh-CN" sz="1350" strike="noStrike" noProof="1">
                <a:solidFill>
                  <a:schemeClr val="tx1"/>
                </a:solidFill>
                <a:latin typeface="Tahoma" panose="020B0604030504040204" pitchFamily="2" charset="0"/>
                <a:ea typeface="宋体" panose="02010600030101010101" pitchFamily="2" charset="-122"/>
                <a:cs typeface="+mn-cs"/>
              </a:rPr>
              <a:t>dec_2_4_en (A, E_n, D);</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input [1:0] A;</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input E_n;</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output [3:0] D;</a:t>
            </a:r>
            <a:endParaRPr lang="en-US" altLang="zh-CN" sz="1350" strike="noStrike" noProof="1">
              <a:solidFill>
                <a:schemeClr val="tx1"/>
              </a:solidFill>
              <a:latin typeface="Tahoma" panose="020B0604030504040204" pitchFamily="2" charset="0"/>
              <a:ea typeface="宋体" panose="02010600030101010101" pitchFamily="2" charset="-122"/>
            </a:endParaRPr>
          </a:p>
          <a:p>
            <a:pPr lvl="1" indent="0" eaLnBrk="1" fontAlgn="base" hangingPunct="1">
              <a:spcBef>
                <a:spcPct val="20000"/>
              </a:spcBef>
              <a:buClr>
                <a:srgbClr val="0000A0"/>
              </a:buClr>
              <a:buSzPct val="125000"/>
            </a:pPr>
            <a:r>
              <a:rPr lang="en-US" altLang="zh-CN" sz="900" strike="noStrike" noProof="1">
                <a:solidFill>
                  <a:schemeClr val="tx1"/>
                </a:solidFill>
                <a:latin typeface="Tahoma" panose="020B0604030504040204" pitchFamily="2" charset="0"/>
                <a:ea typeface="宋体" panose="02010600030101010101" pitchFamily="2" charset="-122"/>
                <a:cs typeface="+mn-cs"/>
              </a:rPr>
              <a:t>    .</a:t>
            </a:r>
            <a:endParaRPr lang="en-US" altLang="zh-CN" sz="900" strike="noStrike" noProof="1">
              <a:solidFill>
                <a:schemeClr val="tx1"/>
              </a:solidFill>
              <a:latin typeface="Tahoma" panose="020B0604030504040204" pitchFamily="2" charset="0"/>
              <a:ea typeface="宋体" panose="02010600030101010101" pitchFamily="2" charset="-122"/>
            </a:endParaRPr>
          </a:p>
          <a:p>
            <a:pPr lvl="1" indent="0" eaLnBrk="1" fontAlgn="base" hangingPunct="1">
              <a:spcBef>
                <a:spcPct val="20000"/>
              </a:spcBef>
              <a:buClr>
                <a:srgbClr val="0000A0"/>
              </a:buClr>
              <a:buSzPct val="125000"/>
            </a:pPr>
            <a:r>
              <a:rPr lang="en-US" altLang="zh-CN" sz="900" strike="noStrike" noProof="1">
                <a:solidFill>
                  <a:schemeClr val="tx1"/>
                </a:solidFill>
                <a:latin typeface="Tahoma" panose="020B0604030504040204" pitchFamily="2" charset="0"/>
                <a:ea typeface="宋体" panose="02010600030101010101" pitchFamily="2" charset="-122"/>
                <a:cs typeface="+mn-cs"/>
              </a:rPr>
              <a:t>    .</a:t>
            </a:r>
            <a:endParaRPr lang="en-US" altLang="zh-CN" sz="900" strike="noStrike" noProof="1">
              <a:solidFill>
                <a:schemeClr val="tx1"/>
              </a:solidFill>
              <a:latin typeface="Tahoma" panose="020B0604030504040204" pitchFamily="2" charset="0"/>
              <a:ea typeface="宋体" panose="02010600030101010101" pitchFamily="2" charset="-122"/>
            </a:endParaRPr>
          </a:p>
          <a:p>
            <a:pPr lvl="1" indent="0" eaLnBrk="1" fontAlgn="base" hangingPunct="1">
              <a:spcBef>
                <a:spcPct val="20000"/>
              </a:spcBef>
              <a:buClr>
                <a:srgbClr val="0000A0"/>
              </a:buClr>
              <a:buSzPct val="125000"/>
            </a:pPr>
            <a:r>
              <a:rPr lang="en-US" altLang="zh-CN" sz="900" strike="noStrike" noProof="1">
                <a:solidFill>
                  <a:schemeClr val="tx1"/>
                </a:solidFill>
                <a:latin typeface="Tahoma" panose="020B0604030504040204" pitchFamily="2" charset="0"/>
                <a:ea typeface="宋体" panose="02010600030101010101" pitchFamily="2" charset="-122"/>
                <a:cs typeface="+mn-cs"/>
              </a:rPr>
              <a:t>    .</a:t>
            </a:r>
            <a:endParaRPr lang="en-US" altLang="zh-CN" sz="900" strike="noStrike" noProof="1">
              <a:solidFill>
                <a:schemeClr val="tx1"/>
              </a:solidFill>
              <a:latin typeface="Tahoma" panose="020B0604030504040204" pitchFamily="2" charset="0"/>
              <a:ea typeface="宋体" panose="02010600030101010101" pitchFamily="2" charset="-122"/>
            </a:endParaRPr>
          </a:p>
        </p:txBody>
      </p:sp>
      <p:sp>
        <p:nvSpPr>
          <p:cNvPr id="33796" name="Rectangle 5"/>
          <p:cNvSpPr/>
          <p:nvPr>
            <p:custDataLst>
              <p:tags r:id="rId2"/>
            </p:custDataLst>
          </p:nvPr>
        </p:nvSpPr>
        <p:spPr>
          <a:xfrm>
            <a:off x="4284345" y="1696085"/>
            <a:ext cx="3805555" cy="1543050"/>
          </a:xfrm>
          <a:prstGeom prst="rect">
            <a:avLst/>
          </a:prstGeom>
          <a:noFill/>
          <a:ln w="12700" cap="flat" cmpd="sng">
            <a:solidFill>
              <a:schemeClr val="tx1"/>
            </a:solidFill>
            <a:prstDash val="solid"/>
            <a:miter/>
            <a:headEnd type="none" w="med" len="med"/>
            <a:tailEnd type="none" w="med" len="med"/>
          </a:ln>
        </p:spPr>
        <p:txBody>
          <a:bodyPr wrap="square" anchor="t">
            <a:spAutoFit/>
          </a:bodyPr>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wire [1:0] X; </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wire W_n; </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wire [3:0] word;</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 instantiate decoder </a:t>
            </a:r>
            <a:endParaRPr lang="en-US" altLang="zh-CN" sz="1350" strike="noStrike" noProof="1">
              <a:solidFill>
                <a:schemeClr val="tx1"/>
              </a:solidFill>
              <a:latin typeface="Tahoma" panose="020B0604030504040204" pitchFamily="2" charset="0"/>
              <a:ea typeface="宋体" panose="02010600030101010101" pitchFamily="2" charset="-122"/>
            </a:endParaRPr>
          </a:p>
          <a:p>
            <a:pPr fontAlgn="base">
              <a:spcBef>
                <a:spcPct val="20000"/>
              </a:spcBef>
              <a:buClr>
                <a:srgbClr val="0000A0"/>
              </a:buClr>
              <a:buSzPct val="125000"/>
            </a:pPr>
            <a:r>
              <a:rPr lang="en-US" altLang="zh-CN" sz="1350" strike="noStrike" noProof="1">
                <a:solidFill>
                  <a:schemeClr val="tx1"/>
                </a:solidFill>
                <a:latin typeface="Tahoma" panose="020B0604030504040204" pitchFamily="2" charset="0"/>
                <a:ea typeface="宋体" panose="02010600030101010101" pitchFamily="2" charset="-122"/>
                <a:cs typeface="+mn-cs"/>
              </a:rPr>
              <a:t>dec_2_4_en DX (.A(X), .E_n(W_n), .D(word));</a:t>
            </a:r>
            <a:endParaRPr lang="en-US" altLang="zh-CN" sz="1350" strike="noStrike" noProof="1">
              <a:solidFill>
                <a:schemeClr val="tx1"/>
              </a:solidFill>
              <a:latin typeface="Tahoma" panose="020B0604030504040204" pitchFamily="2" charset="0"/>
              <a:ea typeface="宋体" panose="02010600030101010101" pitchFamily="2" charset="-122"/>
            </a:endParaRPr>
          </a:p>
        </p:txBody>
      </p:sp>
      <p:sp>
        <p:nvSpPr>
          <p:cNvPr id="76805" name="Text Box 6"/>
          <p:cNvSpPr txBox="1"/>
          <p:nvPr>
            <p:custDataLst>
              <p:tags r:id="rId3"/>
            </p:custDataLst>
          </p:nvPr>
        </p:nvSpPr>
        <p:spPr>
          <a:xfrm>
            <a:off x="4500245" y="3291840"/>
            <a:ext cx="2347595" cy="275590"/>
          </a:xfrm>
          <a:prstGeom prst="rect">
            <a:avLst/>
          </a:prstGeom>
          <a:noFill/>
          <a:ln w="9525">
            <a:noFill/>
          </a:ln>
        </p:spPr>
        <p:txBody>
          <a:bodyPr wrap="none" anchor="t" anchorCtr="0">
            <a:spAutoFit/>
          </a:bodyPr>
          <a:p>
            <a:r>
              <a:rPr lang="en-US" altLang="zh-CN" sz="1200" i="1">
                <a:solidFill>
                  <a:schemeClr val="tx1"/>
                </a:solidFill>
                <a:latin typeface="Arial" panose="020B0604020202020204" pitchFamily="34" charset="0"/>
                <a:ea typeface="宋体" panose="02010600030101010101" pitchFamily="2" charset="-122"/>
              </a:rPr>
              <a:t>Partial code instatiating decoder</a:t>
            </a:r>
            <a:endParaRPr lang="en-US" altLang="zh-CN" sz="1200" i="1">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p:cNvSpPr>
          <p:nvPr>
            <p:ph type="title"/>
          </p:nvPr>
        </p:nvSpPr>
        <p:spPr/>
        <p:txBody>
          <a:bodyPr wrap="square" anchor="b" anchorCtr="0"/>
          <a:p>
            <a:r>
              <a:rPr lang="zh-CN" altLang="en-US">
                <a:sym typeface="+mn-ea"/>
              </a:rPr>
              <a:t>结构描述</a:t>
            </a:r>
            <a:endParaRPr lang="en-US" altLang="zh-CN"/>
          </a:p>
        </p:txBody>
      </p:sp>
      <p:sp>
        <p:nvSpPr>
          <p:cNvPr id="70658" name="Rectangle 3"/>
          <p:cNvSpPr>
            <a:spLocks noGrp="1"/>
          </p:cNvSpPr>
          <p:nvPr>
            <p:ph idx="1"/>
          </p:nvPr>
        </p:nvSpPr>
        <p:spPr>
          <a:xfrm>
            <a:off x="365867" y="707073"/>
            <a:ext cx="8531222" cy="4227768"/>
          </a:xfrm>
        </p:spPr>
        <p:txBody>
          <a:bodyPr wrap="square" anchor="t" anchorCtr="0">
            <a:normAutofit lnSpcReduction="20000"/>
          </a:bodyPr>
          <a:p>
            <a:pPr>
              <a:lnSpc>
                <a:spcPct val="150000"/>
              </a:lnSpc>
              <a:buClr>
                <a:srgbClr val="000000"/>
              </a:buClr>
              <a:buFont typeface="Wingdings" panose="05000000000000000000" charset="0"/>
              <a:buChar char="Ø"/>
            </a:pPr>
            <a:r>
              <a:rPr lang="zh-CN" altLang="en-US" sz="1800">
                <a:solidFill>
                  <a:schemeClr val="tx1"/>
                </a:solidFill>
                <a:cs typeface="微软雅黑" panose="020B0503020204020204" charset="-122"/>
                <a:sym typeface="+mn-ea"/>
              </a:rPr>
              <a:t>模块实例化：悬空的连线</a:t>
            </a:r>
            <a:endParaRPr lang="en-US" altLang="zh-CN" sz="1800">
              <a:solidFill>
                <a:schemeClr val="tx1"/>
              </a:solidFill>
              <a:cs typeface="微软雅黑" panose="020B0503020204020204" charset="-122"/>
            </a:endParaRPr>
          </a:p>
          <a:p>
            <a:pPr lvl="1">
              <a:lnSpc>
                <a:spcPct val="150000"/>
              </a:lnSpc>
              <a:buClr>
                <a:srgbClr val="000000"/>
              </a:buClr>
              <a:buFont typeface="Arial" panose="020B0604020202020204" pitchFamily="34" charset="0"/>
              <a:buChar char="•"/>
            </a:pPr>
            <a:r>
              <a:rPr lang="en-US" altLang="zh-CN" sz="1600">
                <a:solidFill>
                  <a:schemeClr val="tx1"/>
                </a:solidFill>
                <a:cs typeface="微软雅黑" panose="020B0503020204020204" charset="-122"/>
                <a:sym typeface="+mn-ea"/>
              </a:rPr>
              <a:t>Example: module dec_2_4_en(A, E_n, D);</a:t>
            </a:r>
            <a:endParaRPr lang="en-US" altLang="zh-CN" sz="1600">
              <a:solidFill>
                <a:schemeClr val="tx1"/>
              </a:solidFill>
              <a:cs typeface="微软雅黑" panose="020B0503020204020204" charset="-122"/>
            </a:endParaRPr>
          </a:p>
          <a:p>
            <a:pPr lvl="2">
              <a:buClr>
                <a:srgbClr val="000000"/>
              </a:buClr>
              <a:buFont typeface="Wingdings" panose="05000000000000000000" charset="0"/>
              <a:buChar char="ü"/>
            </a:pPr>
            <a:r>
              <a:rPr lang="en-US" altLang="zh-CN" sz="1400">
                <a:solidFill>
                  <a:schemeClr val="tx1"/>
                </a:solidFill>
                <a:cs typeface="微软雅黑" panose="020B0503020204020204" charset="-122"/>
                <a:sym typeface="+mn-ea"/>
              </a:rPr>
              <a:t>dec_2_4_en DX (X[1:0],  , word);	</a:t>
            </a:r>
            <a:r>
              <a:rPr lang="en-US" altLang="zh-CN" sz="1400">
                <a:solidFill>
                  <a:srgbClr val="002060"/>
                </a:solidFill>
                <a:cs typeface="微软雅黑" panose="020B0503020204020204" charset="-122"/>
                <a:sym typeface="+mn-ea"/>
              </a:rPr>
              <a:t>// E_n is high impedence (z)</a:t>
            </a:r>
            <a:endParaRPr lang="en-US" altLang="zh-CN" sz="1400">
              <a:solidFill>
                <a:schemeClr val="tx1"/>
              </a:solidFill>
              <a:cs typeface="微软雅黑" panose="020B0503020204020204" charset="-122"/>
            </a:endParaRPr>
          </a:p>
          <a:p>
            <a:pPr lvl="2">
              <a:buClr>
                <a:srgbClr val="000000"/>
              </a:buClr>
              <a:buFont typeface="Wingdings" panose="05000000000000000000" charset="0"/>
              <a:buChar char="ü"/>
            </a:pPr>
            <a:r>
              <a:rPr lang="en-US" altLang="zh-CN" sz="1400">
                <a:solidFill>
                  <a:schemeClr val="tx1"/>
                </a:solidFill>
                <a:cs typeface="微软雅黑" panose="020B0503020204020204" charset="-122"/>
                <a:sym typeface="+mn-ea"/>
              </a:rPr>
              <a:t>dec_2_4_en DX (X[1:0], W_n , );	</a:t>
            </a:r>
            <a:r>
              <a:rPr lang="en-US" altLang="zh-CN" sz="1400">
                <a:solidFill>
                  <a:srgbClr val="002060"/>
                </a:solidFill>
                <a:cs typeface="微软雅黑" panose="020B0503020204020204" charset="-122"/>
                <a:sym typeface="+mn-ea"/>
              </a:rPr>
              <a:t>// Outputs D[3:0] unused</a:t>
            </a:r>
            <a:endParaRPr lang="en-US" altLang="zh-CN" sz="1400">
              <a:solidFill>
                <a:schemeClr val="tx1"/>
              </a:solidFill>
              <a:cs typeface="微软雅黑" panose="020B0503020204020204" charset="-122"/>
            </a:endParaRPr>
          </a:p>
          <a:p>
            <a:pPr lvl="1">
              <a:lnSpc>
                <a:spcPct val="150000"/>
              </a:lnSpc>
              <a:buClr>
                <a:srgbClr val="000000"/>
              </a:buClr>
              <a:buFont typeface="Arial" panose="020B0604020202020204" pitchFamily="34" charset="0"/>
              <a:buChar char="•"/>
            </a:pPr>
            <a:r>
              <a:rPr lang="en-US" altLang="zh-CN" sz="1600">
                <a:solidFill>
                  <a:schemeClr val="tx1"/>
                </a:solidFill>
                <a:cs typeface="微软雅黑" panose="020B0503020204020204" charset="-122"/>
                <a:sym typeface="+mn-ea"/>
              </a:rPr>
              <a:t>General rules</a:t>
            </a:r>
            <a:endParaRPr lang="en-US" altLang="zh-CN" sz="1600">
              <a:solidFill>
                <a:schemeClr val="tx1"/>
              </a:solidFill>
              <a:cs typeface="微软雅黑" panose="020B0503020204020204" charset="-122"/>
            </a:endParaRPr>
          </a:p>
          <a:p>
            <a:pPr lvl="2" algn="l">
              <a:buClr>
                <a:srgbClr val="000000"/>
              </a:buClr>
              <a:buSzTx/>
              <a:buFont typeface="Wingdings" panose="05000000000000000000" charset="0"/>
              <a:buChar char="ü"/>
            </a:pPr>
            <a:r>
              <a:rPr lang="en-US" altLang="zh-CN" sz="1400">
                <a:solidFill>
                  <a:schemeClr val="tx1"/>
                </a:solidFill>
                <a:cs typeface="微软雅黑" panose="020B0503020204020204" charset="-122"/>
                <a:sym typeface="+mn-ea"/>
              </a:rPr>
              <a:t>Empty input ports =&gt; high impedance state (z)</a:t>
            </a:r>
            <a:endParaRPr lang="en-US" altLang="zh-CN" sz="1400">
              <a:solidFill>
                <a:schemeClr val="tx1"/>
              </a:solidFill>
              <a:cs typeface="微软雅黑" panose="020B0503020204020204" charset="-122"/>
            </a:endParaRPr>
          </a:p>
          <a:p>
            <a:pPr lvl="2" algn="l">
              <a:buClr>
                <a:srgbClr val="000000"/>
              </a:buClr>
              <a:buSzTx/>
              <a:buFont typeface="Wingdings" panose="05000000000000000000" charset="0"/>
              <a:buChar char="ü"/>
            </a:pPr>
            <a:r>
              <a:rPr lang="en-US" altLang="zh-CN" sz="1400">
                <a:solidFill>
                  <a:schemeClr val="tx1"/>
                </a:solidFill>
                <a:cs typeface="微软雅黑" panose="020B0503020204020204" charset="-122"/>
                <a:sym typeface="+mn-ea"/>
              </a:rPr>
              <a:t>Empty output ports =&gt; output not used</a:t>
            </a:r>
            <a:endParaRPr lang="en-US" altLang="zh-CN" sz="1400">
              <a:solidFill>
                <a:schemeClr val="tx1"/>
              </a:solidFill>
              <a:cs typeface="微软雅黑" panose="020B0503020204020204" charset="-122"/>
            </a:endParaRPr>
          </a:p>
          <a:p>
            <a:pPr lvl="1">
              <a:lnSpc>
                <a:spcPct val="150000"/>
              </a:lnSpc>
              <a:buClr>
                <a:srgbClr val="000000"/>
              </a:buClr>
              <a:buFont typeface="Arial" panose="020B0604020202020204" pitchFamily="34" charset="0"/>
              <a:buChar char="•"/>
            </a:pPr>
            <a:r>
              <a:rPr lang="en-US" altLang="zh-CN" sz="1600">
                <a:solidFill>
                  <a:schemeClr val="tx1"/>
                </a:solidFill>
                <a:cs typeface="微软雅黑" panose="020B0503020204020204" charset="-122"/>
                <a:sym typeface="+mn-ea"/>
              </a:rPr>
              <a:t>Specify all input ports anyway!</a:t>
            </a:r>
            <a:endParaRPr lang="en-US" altLang="zh-CN" sz="1600">
              <a:solidFill>
                <a:schemeClr val="tx1"/>
              </a:solidFill>
              <a:cs typeface="微软雅黑" panose="020B0503020204020204" charset="-122"/>
            </a:endParaRPr>
          </a:p>
          <a:p>
            <a:pPr lvl="2" algn="l">
              <a:buClr>
                <a:srgbClr val="000000"/>
              </a:buClr>
              <a:buSzTx/>
              <a:buFont typeface="Wingdings" panose="05000000000000000000" charset="0"/>
              <a:buChar char="ü"/>
            </a:pPr>
            <a:r>
              <a:rPr lang="en-US" altLang="zh-CN" sz="1400" b="1">
                <a:solidFill>
                  <a:srgbClr val="FF0000"/>
                </a:solidFill>
                <a:cs typeface="微软雅黑" panose="020B0503020204020204" charset="-122"/>
                <a:sym typeface="+mn-ea"/>
              </a:rPr>
              <a:t>z</a:t>
            </a:r>
            <a:r>
              <a:rPr lang="en-US" altLang="zh-CN" sz="1400">
                <a:solidFill>
                  <a:schemeClr val="tx1"/>
                </a:solidFill>
                <a:cs typeface="微软雅黑" panose="020B0503020204020204" charset="-122"/>
                <a:sym typeface="+mn-ea"/>
              </a:rPr>
              <a:t> as an input is very bad…why?</a:t>
            </a:r>
            <a:endParaRPr lang="en-US" altLang="zh-CN" sz="1400">
              <a:solidFill>
                <a:schemeClr val="tx1"/>
              </a:solidFill>
              <a:cs typeface="微软雅黑" panose="020B0503020204020204" charset="-122"/>
            </a:endParaRPr>
          </a:p>
          <a:p>
            <a:pPr lvl="1">
              <a:lnSpc>
                <a:spcPct val="150000"/>
              </a:lnSpc>
              <a:buClr>
                <a:srgbClr val="000000"/>
              </a:buClr>
              <a:buFont typeface="Arial" panose="020B0604020202020204" pitchFamily="34" charset="0"/>
              <a:buChar char="•"/>
            </a:pPr>
            <a:r>
              <a:rPr lang="en-US" altLang="zh-CN" sz="1600">
                <a:solidFill>
                  <a:schemeClr val="tx1"/>
                </a:solidFill>
                <a:cs typeface="微软雅黑" panose="020B0503020204020204" charset="-122"/>
                <a:sym typeface="+mn-ea"/>
              </a:rPr>
              <a:t>Helps if no connection to output port name but leave empty:</a:t>
            </a:r>
            <a:endParaRPr lang="en-US" altLang="zh-CN" sz="1600">
              <a:solidFill>
                <a:schemeClr val="tx1"/>
              </a:solidFill>
              <a:cs typeface="微软雅黑" panose="020B0503020204020204" charset="-122"/>
            </a:endParaRPr>
          </a:p>
          <a:p>
            <a:pPr lvl="2" algn="l">
              <a:buClr>
                <a:srgbClr val="000000"/>
              </a:buClr>
              <a:buSzTx/>
              <a:buFont typeface="Wingdings" panose="05000000000000000000" charset="0"/>
              <a:buChar char="ü"/>
            </a:pPr>
            <a:r>
              <a:rPr lang="en-US" altLang="zh-CN" sz="1400">
                <a:solidFill>
                  <a:schemeClr val="tx1"/>
                </a:solidFill>
                <a:cs typeface="微软雅黑" panose="020B0503020204020204" charset="-122"/>
                <a:sym typeface="+mn-ea"/>
              </a:rPr>
              <a:t>dec_2_4_en DX(.A(X[3:2]), .E_n(W_n), .D());</a:t>
            </a:r>
            <a:endParaRPr lang="en-US" altLang="zh-CN" sz="1400">
              <a:solidFill>
                <a:schemeClr val="tx1"/>
              </a:solidFill>
              <a:cs typeface="微软雅黑" panose="020B0503020204020204" charset="-122"/>
            </a:endParaRPr>
          </a:p>
          <a:p>
            <a:pPr lvl="1">
              <a:lnSpc>
                <a:spcPct val="150000"/>
              </a:lnSpc>
              <a:buClr>
                <a:srgbClr val="000000"/>
              </a:buClr>
              <a:buFont typeface="Arial" panose="020B0604020202020204" pitchFamily="34" charset="0"/>
              <a:buChar char="•"/>
            </a:pPr>
            <a:endParaRPr lang="en-US" altLang="zh-CN" sz="1600">
              <a:solidFill>
                <a:schemeClr val="tx1"/>
              </a:solidFill>
              <a:cs typeface="微软雅黑" panose="020B0503020204020204" charset="-122"/>
            </a:endParaRPr>
          </a:p>
          <a:p>
            <a:pPr>
              <a:lnSpc>
                <a:spcPct val="150000"/>
              </a:lnSpc>
              <a:buClr>
                <a:srgbClr val="000000"/>
              </a:buClr>
              <a:buFont typeface="Wingdings" panose="05000000000000000000" charset="0"/>
              <a:buChar char="Ø"/>
            </a:pPr>
            <a:endParaRPr lang="en-US" altLang="zh-CN" sz="1600">
              <a:solidFill>
                <a:schemeClr val="tx1"/>
              </a:solidFill>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2"/>
          <p:cNvSpPr>
            <a:spLocks noGrp="1"/>
          </p:cNvSpPr>
          <p:nvPr>
            <p:ph type="title"/>
          </p:nvPr>
        </p:nvSpPr>
        <p:spPr/>
        <p:txBody>
          <a:bodyPr wrap="square" anchor="b" anchorCtr="0"/>
          <a:p>
            <a:r>
              <a:rPr lang="zh-CN" altLang="en-US"/>
              <a:t>数据流描述</a:t>
            </a:r>
            <a:endParaRPr lang="en-US" altLang="zh-CN"/>
          </a:p>
        </p:txBody>
      </p:sp>
      <p:sp>
        <p:nvSpPr>
          <p:cNvPr id="78850" name="Rectangle 3"/>
          <p:cNvSpPr>
            <a:spLocks noGrp="1"/>
          </p:cNvSpPr>
          <p:nvPr>
            <p:ph idx="1"/>
          </p:nvPr>
        </p:nvSpPr>
        <p:spPr>
          <a:xfrm>
            <a:off x="365867" y="707073"/>
            <a:ext cx="8531222" cy="4227768"/>
          </a:xfrm>
        </p:spPr>
        <p:txBody>
          <a:bodyPr wrap="square" anchor="t" anchorCtr="0"/>
          <a:p>
            <a:pPr>
              <a:buClr>
                <a:srgbClr val="000000"/>
              </a:buClr>
              <a:buFont typeface="Wingdings" panose="05000000000000000000" charset="0"/>
              <a:buChar char="Ø"/>
            </a:pPr>
            <a:r>
              <a:rPr lang="zh-CN" altLang="en-US" sz="1800">
                <a:solidFill>
                  <a:schemeClr val="tx1"/>
                </a:solidFill>
              </a:rPr>
              <a:t>描述方法</a:t>
            </a:r>
            <a:endParaRPr lang="zh-CN" altLang="en-US" sz="1800">
              <a:solidFill>
                <a:schemeClr val="tx1"/>
              </a:solidFill>
            </a:endParaRPr>
          </a:p>
          <a:p>
            <a:pPr>
              <a:buClr>
                <a:srgbClr val="000000"/>
              </a:buClr>
              <a:buFont typeface="Wingdings" panose="05000000000000000000" charset="0"/>
              <a:buChar char="Ø"/>
            </a:pPr>
            <a:endParaRPr lang="zh-CN" altLang="en-US" sz="1800">
              <a:solidFill>
                <a:schemeClr val="tx1"/>
              </a:solidFill>
            </a:endParaRPr>
          </a:p>
          <a:p>
            <a:pPr>
              <a:buClr>
                <a:srgbClr val="000000"/>
              </a:buClr>
              <a:buFont typeface="Wingdings" panose="05000000000000000000" charset="0"/>
              <a:buChar char="Ø"/>
            </a:pPr>
            <a:endParaRPr lang="zh-CN" altLang="en-US" sz="1800">
              <a:solidFill>
                <a:schemeClr val="tx1"/>
              </a:solidFill>
            </a:endParaRPr>
          </a:p>
          <a:p>
            <a:pPr>
              <a:buClr>
                <a:srgbClr val="000000"/>
              </a:buClr>
              <a:buFont typeface="Wingdings" panose="05000000000000000000" charset="0"/>
              <a:buChar char="Ø"/>
            </a:pPr>
            <a:r>
              <a:rPr lang="zh-CN" altLang="en-US" sz="1800">
                <a:solidFill>
                  <a:schemeClr val="tx1"/>
                </a:solidFill>
              </a:rPr>
              <a:t>通常用法：</a:t>
            </a:r>
            <a:r>
              <a:rPr lang="en-US" altLang="zh-CN" sz="1800">
                <a:latin typeface="Times New Roman" panose="02020603050405020304" pitchFamily="2" charset="0"/>
                <a:sym typeface="+mn-ea"/>
              </a:rPr>
              <a:t>assign &lt;LHS&gt; = &lt;RHS expression&gt;;</a:t>
            </a:r>
            <a:endParaRPr lang="en-US" altLang="zh-CN" sz="1800">
              <a:latin typeface="Times New Roman" panose="02020603050405020304" pitchFamily="2" charset="0"/>
              <a:sym typeface="+mn-ea"/>
            </a:endParaRPr>
          </a:p>
          <a:p>
            <a:pPr lvl="1" algn="l">
              <a:buClr>
                <a:srgbClr val="000000"/>
              </a:buClr>
              <a:buSzTx/>
              <a:buFont typeface="Arial" panose="020B0604020202020204" pitchFamily="34" charset="0"/>
              <a:buChar char="•"/>
            </a:pPr>
            <a:r>
              <a:rPr lang="en-US" altLang="zh-CN" sz="1600">
                <a:solidFill>
                  <a:schemeClr val="tx1"/>
                </a:solidFill>
                <a:cs typeface="微软雅黑" panose="020B0503020204020204" charset="-122"/>
                <a:sym typeface="+mn-ea"/>
              </a:rPr>
              <a:t>If RHS result changes, LHS is updated with new value</a:t>
            </a:r>
            <a:endParaRPr lang="en-US" altLang="zh-CN" sz="1600">
              <a:solidFill>
                <a:schemeClr val="tx1"/>
              </a:solidFill>
              <a:cs typeface="微软雅黑" panose="020B0503020204020204" charset="-122"/>
            </a:endParaRPr>
          </a:p>
          <a:p>
            <a:pPr lvl="2" algn="l">
              <a:buClr>
                <a:srgbClr val="000000"/>
              </a:buClr>
              <a:buSzTx/>
              <a:buFont typeface="Wingdings" panose="05000000000000000000" charset="0"/>
              <a:buChar char="ü"/>
            </a:pPr>
            <a:r>
              <a:rPr lang="en-US" altLang="zh-CN" sz="1400">
                <a:cs typeface="微软雅黑" panose="020B0503020204020204" charset="-122"/>
                <a:sym typeface="+mn-ea"/>
              </a:rPr>
              <a:t>Constantly operating (“continuous”)</a:t>
            </a:r>
            <a:endParaRPr lang="en-US" altLang="zh-CN" sz="1400">
              <a:cs typeface="微软雅黑" panose="020B0503020204020204" charset="-122"/>
            </a:endParaRPr>
          </a:p>
          <a:p>
            <a:pPr lvl="2" algn="l">
              <a:buClr>
                <a:srgbClr val="000000"/>
              </a:buClr>
              <a:buSzTx/>
              <a:buFont typeface="Wingdings" panose="05000000000000000000" charset="0"/>
              <a:buChar char="ü"/>
            </a:pPr>
            <a:r>
              <a:rPr lang="en-US" altLang="zh-CN" sz="1400">
                <a:cs typeface="微软雅黑" panose="020B0503020204020204" charset="-122"/>
                <a:sym typeface="+mn-ea"/>
              </a:rPr>
              <a:t>It is </a:t>
            </a:r>
            <a:r>
              <a:rPr lang="en-US" altLang="zh-CN" sz="1400" b="1" u="sng">
                <a:solidFill>
                  <a:srgbClr val="FF0000"/>
                </a:solidFill>
                <a:cs typeface="微软雅黑" panose="020B0503020204020204" charset="-122"/>
                <a:sym typeface="+mn-ea"/>
              </a:rPr>
              <a:t>hardware!</a:t>
            </a:r>
            <a:endParaRPr lang="en-US" altLang="zh-CN" sz="1400">
              <a:cs typeface="微软雅黑" panose="020B0503020204020204" charset="-122"/>
              <a:sym typeface="Arial" panose="020B0604020202020204" pitchFamily="34" charset="0"/>
            </a:endParaRPr>
          </a:p>
          <a:p>
            <a:pPr lvl="1" algn="l">
              <a:buClr>
                <a:srgbClr val="000000"/>
              </a:buClr>
              <a:buSzTx/>
              <a:buFont typeface="Arial" panose="020B0604020202020204" pitchFamily="34" charset="0"/>
              <a:buChar char="•"/>
            </a:pPr>
            <a:r>
              <a:rPr lang="en-US" altLang="zh-CN" sz="1600">
                <a:solidFill>
                  <a:schemeClr val="tx1"/>
                </a:solidFill>
                <a:cs typeface="微软雅黑" panose="020B0503020204020204" charset="-122"/>
                <a:sym typeface="+mn-ea"/>
              </a:rPr>
              <a:t>RHS can use operators (i.e. +,-,&amp;,|,^,~,&gt;&gt;,…)</a:t>
            </a:r>
            <a:endParaRPr lang="en-US" altLang="zh-CN" sz="1600">
              <a:solidFill>
                <a:schemeClr val="tx1"/>
              </a:solidFill>
              <a:cs typeface="微软雅黑" panose="020B0503020204020204" charset="-122"/>
            </a:endParaRPr>
          </a:p>
          <a:p>
            <a:pPr>
              <a:buClr>
                <a:srgbClr val="000000"/>
              </a:buClr>
              <a:buFont typeface="Wingdings" panose="05000000000000000000" charset="0"/>
              <a:buChar char="Ø"/>
            </a:pPr>
            <a:endParaRPr lang="en-US" altLang="zh-CN" sz="1800">
              <a:solidFill>
                <a:schemeClr val="tx1"/>
              </a:solidFill>
            </a:endParaRPr>
          </a:p>
        </p:txBody>
      </p:sp>
      <p:sp>
        <p:nvSpPr>
          <p:cNvPr id="35845" name="Text Box 6"/>
          <p:cNvSpPr txBox="1"/>
          <p:nvPr/>
        </p:nvSpPr>
        <p:spPr>
          <a:xfrm>
            <a:off x="1908175" y="915670"/>
            <a:ext cx="5657850" cy="1337945"/>
          </a:xfrm>
          <a:prstGeom prst="rect">
            <a:avLst/>
          </a:prstGeom>
          <a:noFill/>
          <a:ln w="12700" cap="flat" cmpd="sng">
            <a:solidFill>
              <a:schemeClr val="tx1"/>
            </a:solidFill>
            <a:prstDash val="solid"/>
            <a:miter/>
            <a:headEnd type="none" w="med" len="med"/>
            <a:tailEnd type="none" w="med" len="med"/>
          </a:ln>
        </p:spPr>
        <p:txBody>
          <a:bodyPr anchor="t">
            <a:spAutoFit/>
          </a:bodyPr>
          <a:p>
            <a:r>
              <a:rPr lang="en-US" altLang="zh-CN" sz="1350" b="1" noProof="1">
                <a:solidFill>
                  <a:schemeClr val="tx1"/>
                </a:solidFill>
                <a:latin typeface="Tahoma" panose="020B0604030504040204" pitchFamily="2" charset="0"/>
                <a:ea typeface="宋体" panose="02010600030101010101" pitchFamily="2" charset="-122"/>
                <a:cs typeface="+mn-cs"/>
              </a:rPr>
              <a:t>assign</a:t>
            </a:r>
            <a:r>
              <a:rPr lang="en-US" altLang="zh-CN" sz="1350" noProof="1">
                <a:solidFill>
                  <a:schemeClr val="tx1"/>
                </a:solidFill>
                <a:latin typeface="Tahoma" panose="020B0604030504040204" pitchFamily="2" charset="0"/>
                <a:ea typeface="宋体" panose="02010600030101010101" pitchFamily="2" charset="-122"/>
                <a:cs typeface="+mn-cs"/>
              </a:rPr>
              <a:t> [drive_strength] [delay] list_of_net_assignments;</a:t>
            </a:r>
            <a:endParaRPr lang="en-US" altLang="zh-CN" sz="1350" noProof="1">
              <a:solidFill>
                <a:schemeClr val="tx1"/>
              </a:solidFill>
              <a:latin typeface="Tahoma" panose="020B0604030504040204" pitchFamily="2" charset="0"/>
              <a:ea typeface="宋体" panose="02010600030101010101" pitchFamily="2" charset="-122"/>
            </a:endParaRPr>
          </a:p>
          <a:p>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i="1" noProof="1">
                <a:solidFill>
                  <a:schemeClr val="tx1"/>
                </a:solidFill>
                <a:latin typeface="Tahoma" panose="020B0604030504040204" pitchFamily="2" charset="0"/>
                <a:ea typeface="宋体" panose="02010600030101010101" pitchFamily="2" charset="-122"/>
                <a:cs typeface="+mn-cs"/>
              </a:rPr>
              <a:t>Where:</a:t>
            </a:r>
            <a:endParaRPr lang="en-US" altLang="zh-CN" sz="1350" i="1"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list_of_net_assignment ::= net_assignment [{,net_assignment}]</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i="1" noProof="1">
                <a:solidFill>
                  <a:schemeClr val="tx1"/>
                </a:solidFill>
                <a:latin typeface="Tahoma" panose="020B0604030504040204" pitchFamily="2" charset="0"/>
                <a:ea typeface="宋体" panose="02010600030101010101" pitchFamily="2" charset="-122"/>
                <a:cs typeface="+mn-cs"/>
              </a:rPr>
              <a:t>&amp; Where:</a:t>
            </a:r>
            <a:endParaRPr lang="en-US" altLang="zh-CN" sz="1350" i="1" noProof="1">
              <a:solidFill>
                <a:schemeClr val="tx1"/>
              </a:solidFill>
              <a:latin typeface="Tahoma" panose="020B0604030504040204" pitchFamily="2" charset="0"/>
              <a:ea typeface="宋体" panose="02010600030101010101" pitchFamily="2" charset="-122"/>
            </a:endParaRPr>
          </a:p>
          <a:p>
            <a:r>
              <a:rPr lang="en-US" altLang="zh-CN" sz="1350" i="1" noProof="1">
                <a:solidFill>
                  <a:schemeClr val="tx1"/>
                </a:solidFill>
                <a:latin typeface="Tahoma" panose="020B0604030504040204" pitchFamily="2" charset="0"/>
                <a:ea typeface="宋体" panose="02010600030101010101" pitchFamily="2" charset="-122"/>
                <a:cs typeface="+mn-cs"/>
              </a:rPr>
              <a:t>Net_assignment ::= net_lvalue = expression</a:t>
            </a:r>
            <a:endParaRPr lang="en-US" altLang="zh-CN" sz="1350" i="1" noProof="1">
              <a:solidFill>
                <a:schemeClr val="tx1"/>
              </a:solidFill>
              <a:latin typeface="Tahoma" panose="020B0604030504040204" pitchFamily="2"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2"/>
          <p:cNvSpPr>
            <a:spLocks noGrp="1"/>
          </p:cNvSpPr>
          <p:nvPr>
            <p:ph type="title"/>
          </p:nvPr>
        </p:nvSpPr>
        <p:spPr/>
        <p:txBody>
          <a:bodyPr wrap="square" anchor="b" anchorCtr="0"/>
          <a:p>
            <a:r>
              <a:rPr lang="zh-CN" altLang="en-US"/>
              <a:t>数据流描述</a:t>
            </a:r>
            <a:endParaRPr lang="en-US" altLang="zh-CN"/>
          </a:p>
        </p:txBody>
      </p:sp>
      <p:sp>
        <p:nvSpPr>
          <p:cNvPr id="78850" name="Rectangle 3"/>
          <p:cNvSpPr>
            <a:spLocks noGrp="1"/>
          </p:cNvSpPr>
          <p:nvPr>
            <p:ph idx="1"/>
          </p:nvPr>
        </p:nvSpPr>
        <p:spPr>
          <a:xfrm>
            <a:off x="365867" y="707073"/>
            <a:ext cx="8531222" cy="4227768"/>
          </a:xfrm>
        </p:spPr>
        <p:txBody>
          <a:bodyPr wrap="square" anchor="t" anchorCtr="0"/>
          <a:p>
            <a:pPr>
              <a:buClr>
                <a:srgbClr val="000000"/>
              </a:buClr>
              <a:buFont typeface="Wingdings" panose="05000000000000000000" charset="0"/>
              <a:buChar char="Ø"/>
            </a:pPr>
            <a:r>
              <a:rPr lang="zh-CN" altLang="en-US" sz="1800">
                <a:solidFill>
                  <a:schemeClr val="tx1"/>
                </a:solidFill>
              </a:rPr>
              <a:t>数据流描述举例</a:t>
            </a:r>
            <a:endParaRPr lang="en-US" altLang="zh-CN" sz="1800">
              <a:latin typeface="Times New Roman" panose="02020603050405020304" pitchFamily="2" charset="0"/>
              <a:sym typeface="+mn-ea"/>
            </a:endParaRPr>
          </a:p>
          <a:p>
            <a:pPr lvl="1" algn="l">
              <a:buClr>
                <a:srgbClr val="000000"/>
              </a:buClr>
              <a:buSzTx/>
              <a:buFont typeface="Arial" panose="020B0604020202020204" pitchFamily="34" charset="0"/>
              <a:buChar char="•"/>
            </a:pPr>
            <a:r>
              <a:rPr lang="en-US" altLang="zh-CN" sz="1600">
                <a:solidFill>
                  <a:schemeClr val="tx1"/>
                </a:solidFill>
                <a:cs typeface="微软雅黑" panose="020B0503020204020204" charset="-122"/>
                <a:sym typeface="Arial" panose="020B0604020202020204" pitchFamily="34" charset="0"/>
              </a:rPr>
              <a:t>Simplest form:</a:t>
            </a:r>
            <a:endParaRPr lang="en-US" altLang="zh-CN" sz="1600">
              <a:solidFill>
                <a:schemeClr val="tx1"/>
              </a:solidFill>
              <a:cs typeface="微软雅黑" panose="020B0503020204020204" charset="-122"/>
            </a:endParaRPr>
          </a:p>
          <a:p>
            <a:pPr marL="685800" lvl="2" indent="0" algn="l">
              <a:buSzTx/>
              <a:buNone/>
            </a:pPr>
            <a:r>
              <a:rPr lang="en-US" altLang="zh-CN" sz="1400">
                <a:gradFill>
                  <a:gsLst>
                    <a:gs pos="0">
                      <a:srgbClr val="012D86"/>
                    </a:gs>
                    <a:gs pos="100000">
                      <a:srgbClr val="0E2557"/>
                    </a:gs>
                  </a:gsLst>
                  <a:lin scaled="0"/>
                </a:gradFill>
                <a:cs typeface="微软雅黑" panose="020B0503020204020204" charset="-122"/>
                <a:sym typeface="+mn-ea"/>
              </a:rPr>
              <a:t>// out is a net, a &amp; b are also nets</a:t>
            </a:r>
            <a:endParaRPr lang="en-US" altLang="zh-CN" sz="1400">
              <a:gradFill>
                <a:gsLst>
                  <a:gs pos="0">
                    <a:srgbClr val="012D86"/>
                  </a:gs>
                  <a:gs pos="100000">
                    <a:srgbClr val="0E2557"/>
                  </a:gs>
                </a:gsLst>
                <a:lin scaled="0"/>
              </a:gradFill>
              <a:cs typeface="微软雅黑" panose="020B0503020204020204" charset="-122"/>
            </a:endParaRPr>
          </a:p>
          <a:p>
            <a:pPr marL="685800" lvl="2" indent="0" algn="l">
              <a:buSzTx/>
              <a:buNone/>
            </a:pPr>
            <a:r>
              <a:rPr lang="en-US" altLang="zh-CN" sz="1400">
                <a:gradFill>
                  <a:gsLst>
                    <a:gs pos="0">
                      <a:srgbClr val="012D86"/>
                    </a:gs>
                    <a:gs pos="100000">
                      <a:srgbClr val="0E2557"/>
                    </a:gs>
                  </a:gsLst>
                  <a:lin scaled="0"/>
                </a:gradFill>
                <a:cs typeface="微软雅黑" panose="020B0503020204020204" charset="-122"/>
                <a:sym typeface="+mn-ea"/>
              </a:rPr>
              <a:t>assign out = a &amp; b;	// and gate functionality</a:t>
            </a:r>
            <a:endParaRPr lang="en-US" altLang="zh-CN" sz="1400">
              <a:gradFill>
                <a:gsLst>
                  <a:gs pos="0">
                    <a:srgbClr val="012D86"/>
                  </a:gs>
                  <a:gs pos="100000">
                    <a:srgbClr val="0E2557"/>
                  </a:gs>
                </a:gsLst>
                <a:lin scaled="0"/>
              </a:gradFill>
              <a:cs typeface="微软雅黑" panose="020B0503020204020204" charset="-122"/>
              <a:sym typeface="Arial" panose="020B0604020202020204" pitchFamily="34" charset="0"/>
            </a:endParaRPr>
          </a:p>
          <a:p>
            <a:pPr lvl="1" algn="l">
              <a:buSzTx/>
              <a:buFont typeface="Arial" panose="020B0604020202020204" pitchFamily="34" charset="0"/>
              <a:buChar char="•"/>
            </a:pPr>
            <a:r>
              <a:rPr lang="en-US" altLang="zh-CN" sz="1600">
                <a:solidFill>
                  <a:schemeClr val="tx1"/>
                </a:solidFill>
                <a:cs typeface="微软雅黑" panose="020B0503020204020204" charset="-122"/>
                <a:sym typeface="+mn-ea"/>
              </a:rPr>
              <a:t>Using vectors：</a:t>
            </a:r>
            <a:endParaRPr lang="en-US" altLang="zh-CN" sz="1600">
              <a:solidFill>
                <a:schemeClr val="tx1"/>
              </a:solidFill>
              <a:cs typeface="微软雅黑" panose="020B0503020204020204" charset="-122"/>
              <a:sym typeface="+mn-ea"/>
            </a:endParaRPr>
          </a:p>
          <a:p>
            <a:pPr marL="685800" lvl="2" algn="l" eaLnBrk="1" hangingPunct="1">
              <a:spcBef>
                <a:spcPts val="375"/>
              </a:spcBef>
              <a:buClr>
                <a:srgbClr val="000000"/>
              </a:buClr>
              <a:buSzTx/>
              <a:buNone/>
            </a:pPr>
            <a:r>
              <a:rPr lang="en-US" altLang="zh-CN" sz="1400">
                <a:gradFill>
                  <a:gsLst>
                    <a:gs pos="0">
                      <a:srgbClr val="012D86"/>
                    </a:gs>
                    <a:gs pos="100000">
                      <a:srgbClr val="0E2557"/>
                    </a:gs>
                  </a:gsLst>
                  <a:lin scaled="0"/>
                </a:gradFill>
                <a:cs typeface="微软雅黑" panose="020B0503020204020204" charset="-122"/>
                <a:sym typeface="+mn-ea"/>
              </a:rPr>
              <a:t>   wire [15:0] result, src1, src2;	// 3 16-bit wide vectors</a:t>
            </a:r>
            <a:endParaRPr lang="en-US" altLang="zh-CN" sz="1400">
              <a:gradFill>
                <a:gsLst>
                  <a:gs pos="0">
                    <a:srgbClr val="012D86"/>
                  </a:gs>
                  <a:gs pos="100000">
                    <a:srgbClr val="0E2557"/>
                  </a:gs>
                </a:gsLst>
                <a:lin scaled="0"/>
              </a:gradFill>
              <a:cs typeface="微软雅黑" panose="020B0503020204020204" charset="-122"/>
            </a:endParaRPr>
          </a:p>
          <a:p>
            <a:pPr marL="685800" lvl="2" algn="l" eaLnBrk="1" hangingPunct="1">
              <a:spcBef>
                <a:spcPts val="375"/>
              </a:spcBef>
              <a:buClr>
                <a:srgbClr val="000000"/>
              </a:buClr>
              <a:buSzTx/>
              <a:buNone/>
            </a:pPr>
            <a:r>
              <a:rPr lang="en-US" altLang="zh-CN" sz="1400">
                <a:gradFill>
                  <a:gsLst>
                    <a:gs pos="0">
                      <a:srgbClr val="012D86"/>
                    </a:gs>
                    <a:gs pos="100000">
                      <a:srgbClr val="0E2557"/>
                    </a:gs>
                  </a:gsLst>
                  <a:lin scaled="0"/>
                </a:gradFill>
                <a:cs typeface="微软雅黑" panose="020B0503020204020204" charset="-122"/>
                <a:sym typeface="+mn-ea"/>
              </a:rPr>
              <a:t>   assign result = src1 ^ src2;	// 16-bit wide XOR</a:t>
            </a:r>
            <a:endParaRPr lang="en-US" altLang="zh-CN" sz="1400">
              <a:gradFill>
                <a:gsLst>
                  <a:gs pos="0">
                    <a:srgbClr val="012D86"/>
                  </a:gs>
                  <a:gs pos="100000">
                    <a:srgbClr val="0E2557"/>
                  </a:gs>
                </a:gsLst>
                <a:lin scaled="0"/>
              </a:gradFill>
              <a:cs typeface="微软雅黑" panose="020B0503020204020204" charset="-122"/>
            </a:endParaRPr>
          </a:p>
          <a:p>
            <a:pPr lvl="1" algn="l">
              <a:buSzTx/>
              <a:buFont typeface="Arial" panose="020B0604020202020204" pitchFamily="34" charset="0"/>
              <a:buChar char="•"/>
            </a:pPr>
            <a:r>
              <a:rPr lang="en-US" altLang="zh-CN" sz="1600">
                <a:solidFill>
                  <a:schemeClr val="tx1"/>
                </a:solidFill>
                <a:cs typeface="微软雅黑" panose="020B0503020204020204" charset="-122"/>
                <a:sym typeface="+mn-ea"/>
              </a:rPr>
              <a:t>Can you implement a 32-bit adder in a single line?</a:t>
            </a:r>
            <a:endParaRPr lang="en-US" altLang="zh-CN" sz="1600">
              <a:solidFill>
                <a:schemeClr val="tx1"/>
              </a:solidFill>
              <a:cs typeface="微软雅黑" panose="020B0503020204020204" charset="-122"/>
              <a:sym typeface="+mn-ea"/>
            </a:endParaRPr>
          </a:p>
          <a:p>
            <a:pPr lvl="1" algn="l">
              <a:buSzTx/>
              <a:buFont typeface="Arial" panose="020B0604020202020204" pitchFamily="34" charset="0"/>
              <a:buChar char="•"/>
            </a:pPr>
            <a:endParaRPr lang="en-US" altLang="zh-CN" sz="1600">
              <a:solidFill>
                <a:schemeClr val="tx1"/>
              </a:solidFill>
              <a:cs typeface="微软雅黑" panose="020B0503020204020204" charset="-122"/>
            </a:endParaRPr>
          </a:p>
          <a:p>
            <a:pPr>
              <a:buClr>
                <a:srgbClr val="000000"/>
              </a:buClr>
              <a:buFont typeface="Wingdings" panose="05000000000000000000" charset="0"/>
              <a:buChar char="Ø"/>
            </a:pPr>
            <a:endParaRPr lang="en-US" altLang="zh-CN" sz="1800">
              <a:solidFill>
                <a:schemeClr val="tx1"/>
              </a:solidFill>
            </a:endParaRPr>
          </a:p>
        </p:txBody>
      </p:sp>
      <p:sp>
        <p:nvSpPr>
          <p:cNvPr id="35846" name="Rectangle 6"/>
          <p:cNvSpPr/>
          <p:nvPr>
            <p:custDataLst>
              <p:tags r:id="rId1"/>
            </p:custDataLst>
          </p:nvPr>
        </p:nvSpPr>
        <p:spPr>
          <a:xfrm>
            <a:off x="1590040" y="4084320"/>
            <a:ext cx="5963285" cy="800100"/>
          </a:xfrm>
          <a:prstGeom prst="rect">
            <a:avLst/>
          </a:prstGeom>
          <a:noFill/>
          <a:ln w="9525" cap="flat" cmpd="sng">
            <a:solidFill>
              <a:schemeClr val="tx1"/>
            </a:solidFill>
            <a:prstDash val="solid"/>
            <a:miter/>
            <a:headEnd type="none" w="med" len="med"/>
            <a:tailEnd type="none" w="med" len="med"/>
          </a:ln>
        </p:spPr>
        <p:txBody>
          <a:bodyPr anchor="t" anchorCtr="0"/>
          <a:p>
            <a:pPr marL="742950" lvl="1" indent="-285750" eaLnBrk="1" hangingPunct="1">
              <a:spcBef>
                <a:spcPct val="20000"/>
              </a:spcBef>
              <a:buClr>
                <a:srgbClr val="0000A0"/>
              </a:buClr>
              <a:buSzPct val="125000"/>
            </a:pPr>
            <a:r>
              <a:rPr lang="en-US" altLang="zh-CN" sz="1800">
                <a:solidFill>
                  <a:schemeClr val="tx1"/>
                </a:solidFill>
                <a:latin typeface="Times New Roman" panose="02020603050405020304" pitchFamily="2" charset="0"/>
                <a:ea typeface="宋体" panose="02010600030101010101" pitchFamily="2" charset="-122"/>
              </a:rPr>
              <a:t>wire [31:0] sum, src1, src2;  // 3 32-bit wide vectors</a:t>
            </a:r>
            <a:endParaRPr lang="en-US" altLang="zh-CN" sz="1800">
              <a:solidFill>
                <a:schemeClr val="tx1"/>
              </a:solidFill>
              <a:latin typeface="Times New Roman" panose="02020603050405020304" pitchFamily="2" charset="0"/>
              <a:ea typeface="宋体" panose="02010600030101010101" pitchFamily="2" charset="-122"/>
            </a:endParaRPr>
          </a:p>
          <a:p>
            <a:pPr marL="742950" lvl="1" indent="-285750" eaLnBrk="1" hangingPunct="1">
              <a:spcBef>
                <a:spcPct val="20000"/>
              </a:spcBef>
              <a:buClr>
                <a:srgbClr val="0000A0"/>
              </a:buClr>
              <a:buSzPct val="125000"/>
            </a:pPr>
            <a:r>
              <a:rPr lang="en-US" altLang="zh-CN" sz="1800">
                <a:solidFill>
                  <a:schemeClr val="tx1"/>
                </a:solidFill>
                <a:latin typeface="Times New Roman" panose="02020603050405020304" pitchFamily="2" charset="0"/>
                <a:ea typeface="宋体" panose="02010600030101010101" pitchFamily="2" charset="-122"/>
              </a:rPr>
              <a:t>assign {c_out,sum} = src1 + src2 + c_in;	// </a:t>
            </a:r>
            <a:r>
              <a:rPr lang="en-US" altLang="zh-CN" sz="1800" b="1">
                <a:solidFill>
                  <a:srgbClr val="FF0000"/>
                </a:solidFill>
                <a:latin typeface="Times New Roman" panose="02020603050405020304" pitchFamily="2" charset="0"/>
                <a:ea typeface="宋体" panose="02010600030101010101" pitchFamily="2" charset="-122"/>
              </a:rPr>
              <a:t>wow!</a:t>
            </a:r>
            <a:r>
              <a:rPr lang="en-US" altLang="zh-CN" sz="1800">
                <a:solidFill>
                  <a:schemeClr val="tx1"/>
                </a:solidFill>
                <a:latin typeface="Tahoma" panose="020B0604030504040204" pitchFamily="2" charset="0"/>
                <a:ea typeface="宋体" panose="02010600030101010101" pitchFamily="2" charset="-122"/>
              </a:rPr>
              <a:t>	</a:t>
            </a:r>
            <a:endParaRPr lang="en-US" altLang="zh-CN" sz="1800">
              <a:solidFill>
                <a:schemeClr val="tx1"/>
              </a:solidFill>
              <a:latin typeface="Tahoma" panose="020B06040305040402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endParaRPr lang="en-US" altLang="zh-CN" sz="2100">
              <a:solidFill>
                <a:schemeClr val="tx1"/>
              </a:solidFill>
              <a:latin typeface="Tahoma" panose="020B060403050404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6"/>
                                        </p:tgtEl>
                                        <p:attrNameLst>
                                          <p:attrName>style.visibility</p:attrName>
                                        </p:attrNameLst>
                                      </p:cBhvr>
                                      <p:to>
                                        <p:strVal val="visible"/>
                                      </p:to>
                                    </p:set>
                                    <p:anim calcmode="lin" valueType="num">
                                      <p:cBhvr>
                                        <p:cTn id="7" dur="500" fill="hold"/>
                                        <p:tgtEl>
                                          <p:spTgt spid="35846"/>
                                        </p:tgtEl>
                                        <p:attrNameLst>
                                          <p:attrName>ppt_x</p:attrName>
                                        </p:attrNameLst>
                                      </p:cBhvr>
                                      <p:tavLst>
                                        <p:tav tm="0">
                                          <p:val>
                                            <p:strVal val="#ppt_x"/>
                                          </p:val>
                                        </p:tav>
                                        <p:tav tm="100000">
                                          <p:val>
                                            <p:strVal val="#ppt_x"/>
                                          </p:val>
                                        </p:tav>
                                      </p:tavLst>
                                    </p:anim>
                                    <p:anim calcmode="lin" valueType="num">
                                      <p:cBhvr>
                                        <p:cTn id="8" dur="500" fill="hold"/>
                                        <p:tgtEl>
                                          <p:spTgt spid="358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电路设计过程</a:t>
            </a:r>
            <a:endParaRPr lang="zh-CN" altLang="en-US"/>
          </a:p>
        </p:txBody>
      </p:sp>
      <p:pic>
        <p:nvPicPr>
          <p:cNvPr id="15362" name="图片 6"/>
          <p:cNvPicPr>
            <a:picLocks noChangeAspect="1"/>
          </p:cNvPicPr>
          <p:nvPr/>
        </p:nvPicPr>
        <p:blipFill>
          <a:blip r:embed="rId1"/>
          <a:stretch>
            <a:fillRect/>
          </a:stretch>
        </p:blipFill>
        <p:spPr>
          <a:xfrm>
            <a:off x="1951673" y="1221581"/>
            <a:ext cx="4714875" cy="2700338"/>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p:txBody>
          <a:bodyPr wrap="square" anchor="b" anchorCtr="0"/>
          <a:p>
            <a:r>
              <a:rPr lang="zh-CN" altLang="en-US"/>
              <a:t>行为描述</a:t>
            </a:r>
            <a:endParaRPr lang="en-US" altLang="zh-CN"/>
          </a:p>
        </p:txBody>
      </p:sp>
      <p:sp>
        <p:nvSpPr>
          <p:cNvPr id="82946" name="Rectangle 3"/>
          <p:cNvSpPr>
            <a:spLocks noGrp="1"/>
          </p:cNvSpPr>
          <p:nvPr>
            <p:ph idx="1"/>
          </p:nvPr>
        </p:nvSpPr>
        <p:spPr/>
        <p:txBody>
          <a:bodyPr wrap="square" anchor="t" anchorCtr="0">
            <a:normAutofit fontScale="90000" lnSpcReduction="10000"/>
          </a:bodyPr>
          <a:p>
            <a:pPr>
              <a:lnSpc>
                <a:spcPct val="150000"/>
              </a:lnSpc>
              <a:buClr>
                <a:srgbClr val="000000"/>
              </a:buClr>
              <a:buFont typeface="Wingdings" panose="05000000000000000000" charset="0"/>
              <a:buChar char="Ø"/>
            </a:pPr>
            <a:r>
              <a:rPr lang="en-US" altLang="zh-CN" sz="2000" b="1">
                <a:solidFill>
                  <a:schemeClr val="tx1"/>
                </a:solidFill>
              </a:rPr>
              <a:t>initial</a:t>
            </a:r>
            <a:r>
              <a:rPr lang="en-US" altLang="zh-CN" sz="2000">
                <a:solidFill>
                  <a:schemeClr val="tx1"/>
                </a:solidFill>
              </a:rPr>
              <a:t> and </a:t>
            </a:r>
            <a:r>
              <a:rPr lang="en-US" altLang="zh-CN" sz="2000" b="1">
                <a:solidFill>
                  <a:schemeClr val="tx1"/>
                </a:solidFill>
              </a:rPr>
              <a:t>always</a:t>
            </a:r>
            <a:r>
              <a:rPr lang="en-US" altLang="zh-CN" sz="2000">
                <a:solidFill>
                  <a:schemeClr val="tx1"/>
                </a:solidFill>
              </a:rPr>
              <a:t> form basis of all behavioral Verilog</a:t>
            </a:r>
            <a:endParaRPr lang="en-US" altLang="zh-CN" sz="2000">
              <a:solidFill>
                <a:schemeClr val="tx1"/>
              </a:solidFill>
            </a:endParaRPr>
          </a:p>
          <a:p>
            <a:pPr lvl="1">
              <a:lnSpc>
                <a:spcPct val="150000"/>
              </a:lnSpc>
              <a:buClr>
                <a:srgbClr val="000000"/>
              </a:buClr>
              <a:buFont typeface="Arial" panose="020B0604020202020204" pitchFamily="34" charset="0"/>
              <a:buChar char="•"/>
            </a:pPr>
            <a:r>
              <a:rPr lang="en-US" altLang="zh-CN" sz="1780">
                <a:solidFill>
                  <a:schemeClr val="tx1"/>
                </a:solidFill>
              </a:rPr>
              <a:t>All other behavioral statements occur within these</a:t>
            </a:r>
            <a:endParaRPr lang="en-US" altLang="zh-CN" sz="1780">
              <a:solidFill>
                <a:schemeClr val="tx1"/>
              </a:solidFill>
            </a:endParaRPr>
          </a:p>
          <a:p>
            <a:pPr lvl="1">
              <a:lnSpc>
                <a:spcPct val="150000"/>
              </a:lnSpc>
              <a:buClr>
                <a:srgbClr val="000000"/>
              </a:buClr>
              <a:buFont typeface="Arial" panose="020B0604020202020204" pitchFamily="34" charset="0"/>
              <a:buChar char="•"/>
            </a:pPr>
            <a:r>
              <a:rPr lang="en-US" altLang="zh-CN" sz="1780" b="1">
                <a:solidFill>
                  <a:schemeClr val="tx1"/>
                </a:solidFill>
              </a:rPr>
              <a:t>initial</a:t>
            </a:r>
            <a:r>
              <a:rPr lang="en-US" altLang="zh-CN" sz="1780">
                <a:solidFill>
                  <a:schemeClr val="tx1"/>
                </a:solidFill>
              </a:rPr>
              <a:t> and </a:t>
            </a:r>
            <a:r>
              <a:rPr lang="en-US" altLang="zh-CN" sz="1780" b="1">
                <a:solidFill>
                  <a:schemeClr val="tx1"/>
                </a:solidFill>
              </a:rPr>
              <a:t>always</a:t>
            </a:r>
            <a:r>
              <a:rPr lang="en-US" altLang="zh-CN" sz="1780">
                <a:solidFill>
                  <a:schemeClr val="tx1"/>
                </a:solidFill>
              </a:rPr>
              <a:t> blocks cannot be nested</a:t>
            </a:r>
            <a:endParaRPr lang="en-US" altLang="zh-CN" sz="1780">
              <a:solidFill>
                <a:schemeClr val="tx1"/>
              </a:solidFill>
            </a:endParaRPr>
          </a:p>
          <a:p>
            <a:pPr lvl="1">
              <a:lnSpc>
                <a:spcPct val="150000"/>
              </a:lnSpc>
              <a:buClr>
                <a:srgbClr val="000000"/>
              </a:buClr>
              <a:buFont typeface="Arial" panose="020B0604020202020204" pitchFamily="34" charset="0"/>
              <a:buChar char="•"/>
            </a:pPr>
            <a:r>
              <a:rPr lang="en-US" altLang="zh-CN" sz="1780">
                <a:solidFill>
                  <a:schemeClr val="tx1"/>
                </a:solidFill>
              </a:rPr>
              <a:t>All &lt;LHS&gt; assignments must be to type </a:t>
            </a:r>
            <a:r>
              <a:rPr lang="en-US" altLang="zh-CN" sz="1780" b="1">
                <a:solidFill>
                  <a:schemeClr val="tx1"/>
                </a:solidFill>
              </a:rPr>
              <a:t>reg</a:t>
            </a:r>
            <a:endParaRPr lang="en-US" altLang="zh-CN" sz="1780" b="1">
              <a:solidFill>
                <a:schemeClr val="tx1"/>
              </a:solidFill>
            </a:endParaRPr>
          </a:p>
          <a:p>
            <a:pPr algn="l">
              <a:lnSpc>
                <a:spcPct val="150000"/>
              </a:lnSpc>
              <a:spcBef>
                <a:spcPct val="15000"/>
              </a:spcBef>
              <a:buClr>
                <a:srgbClr val="000000"/>
              </a:buClr>
              <a:buSzTx/>
              <a:buFont typeface="Wingdings" panose="05000000000000000000" charset="0"/>
              <a:buChar char="Ø"/>
            </a:pPr>
            <a:r>
              <a:rPr lang="en-US" altLang="zh-CN" sz="2000" b="1">
                <a:solidFill>
                  <a:schemeClr val="tx1"/>
                </a:solidFill>
                <a:sym typeface="+mn-ea"/>
              </a:rPr>
              <a:t>initial</a:t>
            </a:r>
            <a:r>
              <a:rPr lang="en-US" altLang="zh-CN" sz="2000">
                <a:solidFill>
                  <a:schemeClr val="tx1"/>
                </a:solidFill>
                <a:sym typeface="+mn-ea"/>
              </a:rPr>
              <a:t> statements start at time 0 and execute once</a:t>
            </a:r>
            <a:endParaRPr lang="en-US" altLang="zh-CN" sz="2000">
              <a:solidFill>
                <a:schemeClr val="tx1"/>
              </a:solidFill>
            </a:endParaRPr>
          </a:p>
          <a:p>
            <a:pPr lvl="1" algn="l" eaLnBrk="1" hangingPunct="1">
              <a:lnSpc>
                <a:spcPct val="150000"/>
              </a:lnSpc>
              <a:spcBef>
                <a:spcPts val="375"/>
              </a:spcBef>
              <a:buClr>
                <a:srgbClr val="000000"/>
              </a:buClr>
              <a:buSzTx/>
              <a:buFont typeface="Arial" panose="020B0604020202020204" pitchFamily="34" charset="0"/>
              <a:buChar char="•"/>
            </a:pPr>
            <a:r>
              <a:rPr lang="en-US" altLang="zh-CN" sz="1780">
                <a:solidFill>
                  <a:schemeClr val="tx1"/>
                </a:solidFill>
                <a:sym typeface="+mn-ea"/>
              </a:rPr>
              <a:t>If there are multiple initial blocks they all start at time 0 and execute independently.  They may finish independently.</a:t>
            </a:r>
            <a:endParaRPr lang="en-US" altLang="zh-CN" sz="1780">
              <a:solidFill>
                <a:schemeClr val="tx1"/>
              </a:solidFill>
            </a:endParaRPr>
          </a:p>
          <a:p>
            <a:pPr marL="342900" lvl="1" indent="-342900" algn="l">
              <a:lnSpc>
                <a:spcPct val="150000"/>
              </a:lnSpc>
              <a:buClr>
                <a:srgbClr val="000000"/>
              </a:buClr>
              <a:buSzTx/>
              <a:buFont typeface="Wingdings" panose="05000000000000000000" charset="0"/>
              <a:buChar char="Ø"/>
            </a:pPr>
            <a:r>
              <a:rPr lang="en-US" altLang="zh-CN" sz="2000">
                <a:solidFill>
                  <a:schemeClr val="tx1"/>
                </a:solidFill>
                <a:sym typeface="+mn-ea"/>
              </a:rPr>
              <a:t>If multiple behavioral statements are needed within the </a:t>
            </a:r>
            <a:r>
              <a:rPr lang="en-US" altLang="zh-CN" sz="2000" b="1">
                <a:solidFill>
                  <a:schemeClr val="tx1"/>
                </a:solidFill>
                <a:sym typeface="+mn-ea"/>
              </a:rPr>
              <a:t>always/initial</a:t>
            </a:r>
            <a:r>
              <a:rPr lang="en-US" altLang="zh-CN" sz="2000">
                <a:solidFill>
                  <a:schemeClr val="tx1"/>
                </a:solidFill>
                <a:sym typeface="+mn-ea"/>
              </a:rPr>
              <a:t> statement then the </a:t>
            </a:r>
            <a:r>
              <a:rPr lang="en-US" altLang="zh-CN" sz="2000" b="1">
                <a:solidFill>
                  <a:schemeClr val="tx1"/>
                </a:solidFill>
                <a:sym typeface="+mn-ea"/>
              </a:rPr>
              <a:t>always/initial </a:t>
            </a:r>
            <a:r>
              <a:rPr lang="en-US" altLang="zh-CN" sz="2000">
                <a:solidFill>
                  <a:schemeClr val="tx1"/>
                </a:solidFill>
                <a:sym typeface="+mn-ea"/>
              </a:rPr>
              <a:t>statement can be made compound with use of</a:t>
            </a:r>
            <a:r>
              <a:rPr lang="en-US" altLang="zh-CN" sz="2000" b="1">
                <a:solidFill>
                  <a:schemeClr val="tx1"/>
                </a:solidFill>
                <a:sym typeface="+mn-ea"/>
              </a:rPr>
              <a:t> begin/end</a:t>
            </a:r>
            <a:endParaRPr lang="en-US" altLang="zh-CN" sz="2000" b="1">
              <a:solidFill>
                <a:schemeClr val="tx1"/>
              </a:solidFill>
            </a:endParaRPr>
          </a:p>
          <a:p>
            <a:pPr lvl="1">
              <a:lnSpc>
                <a:spcPct val="150000"/>
              </a:lnSpc>
              <a:buClr>
                <a:srgbClr val="000000"/>
              </a:buClr>
              <a:buFont typeface="Wingdings" panose="05000000000000000000" charset="0"/>
              <a:buChar char="Ø"/>
            </a:pPr>
            <a:endParaRPr lang="en-US" altLang="zh-CN" sz="2000" b="1">
              <a:solidFill>
                <a:schemeClr val="tx1"/>
              </a:solidFill>
            </a:endParaRPr>
          </a:p>
          <a:p>
            <a:pPr lvl="1"/>
            <a:endParaRPr lang="en-US" altLang="zh-CN" sz="2000" b="1">
              <a:solidFill>
                <a:schemeClr val="tx1"/>
              </a:solidFill>
            </a:endParaRPr>
          </a:p>
        </p:txBody>
      </p:sp>
      <p:sp>
        <p:nvSpPr>
          <p:cNvPr id="45060" name="Text Box 5"/>
          <p:cNvSpPr txBox="1"/>
          <p:nvPr/>
        </p:nvSpPr>
        <p:spPr>
          <a:xfrm>
            <a:off x="1530350" y="3795713"/>
            <a:ext cx="309880" cy="299085"/>
          </a:xfrm>
          <a:prstGeom prst="rect">
            <a:avLst/>
          </a:prstGeom>
          <a:noFill/>
          <a:ln w="9525">
            <a:noFill/>
          </a:ln>
        </p:spPr>
        <p:txBody>
          <a:bodyPr wrap="none" anchor="t">
            <a:spAutoFit/>
          </a:bodyPr>
          <a:p>
            <a:endParaRPr lang="zh-CN" altLang="en-US" sz="1350" noProof="1">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ph type="title"/>
          </p:nvPr>
        </p:nvSpPr>
        <p:spPr/>
        <p:txBody>
          <a:bodyPr wrap="square" anchor="b" anchorCtr="0"/>
          <a:p>
            <a:r>
              <a:rPr lang="zh-CN" altLang="en-US"/>
              <a:t>More on </a:t>
            </a:r>
            <a:r>
              <a:rPr lang="zh-CN" altLang="en-US" b="1"/>
              <a:t>initial</a:t>
            </a:r>
            <a:r>
              <a:rPr lang="zh-CN" altLang="en-US"/>
              <a:t> statements</a:t>
            </a:r>
            <a:endParaRPr lang="en-US" altLang="zh-CN"/>
          </a:p>
        </p:txBody>
      </p:sp>
      <p:sp>
        <p:nvSpPr>
          <p:cNvPr id="83970" name="Rectangle 167"/>
          <p:cNvSpPr/>
          <p:nvPr/>
        </p:nvSpPr>
        <p:spPr>
          <a:xfrm>
            <a:off x="365760" y="915670"/>
            <a:ext cx="7569200" cy="2293620"/>
          </a:xfrm>
          <a:prstGeom prst="rect">
            <a:avLst/>
          </a:prstGeom>
          <a:noFill/>
          <a:ln w="9525">
            <a:noFill/>
          </a:ln>
        </p:spPr>
        <p:txBody>
          <a:bodyPr anchor="t" anchorCtr="0"/>
          <a:p>
            <a:pPr marL="342900" indent="-342900" algn="l" defTabSz="685800">
              <a:lnSpc>
                <a:spcPct val="150000"/>
              </a:lnSpc>
              <a:spcBef>
                <a:spcPct val="15000"/>
              </a:spcBef>
              <a:buClr>
                <a:srgbClr val="000000"/>
              </a:buClr>
              <a:buSzTx/>
              <a:buFont typeface="Wingdings" panose="05000000000000000000" charset="0"/>
              <a:buChar char="Ø"/>
            </a:pPr>
            <a:r>
              <a:rPr lang="en-US" altLang="zh-CN" sz="1800" b="1">
                <a:solidFill>
                  <a:schemeClr val="tx1"/>
                </a:solidFill>
                <a:latin typeface="微软雅黑" panose="020B0503020204020204" charset="-122"/>
                <a:ea typeface="微软雅黑" panose="020B0503020204020204" charset="-122"/>
              </a:rPr>
              <a:t>Initial</a:t>
            </a:r>
            <a:r>
              <a:rPr lang="en-US" altLang="zh-CN" sz="1800">
                <a:solidFill>
                  <a:schemeClr val="tx1"/>
                </a:solidFill>
                <a:latin typeface="微软雅黑" panose="020B0503020204020204" charset="-122"/>
                <a:ea typeface="微软雅黑" panose="020B0503020204020204" charset="-122"/>
              </a:rPr>
              <a:t> statement very useful for testbenches</a:t>
            </a:r>
            <a:endParaRPr lang="en-US" altLang="zh-CN" sz="1800">
              <a:solidFill>
                <a:schemeClr val="tx1"/>
              </a:solidFill>
              <a:latin typeface="微软雅黑" panose="020B0503020204020204" charset="-122"/>
              <a:ea typeface="微软雅黑" panose="020B0503020204020204" charset="-122"/>
            </a:endParaRPr>
          </a:p>
          <a:p>
            <a:pPr marL="342900" indent="-342900" algn="l" defTabSz="685800">
              <a:lnSpc>
                <a:spcPct val="150000"/>
              </a:lnSpc>
              <a:spcBef>
                <a:spcPct val="15000"/>
              </a:spcBef>
              <a:buClr>
                <a:srgbClr val="000000"/>
              </a:buClr>
              <a:buSzTx/>
              <a:buFont typeface="Wingdings" panose="05000000000000000000" charset="0"/>
              <a:buChar char="Ø"/>
            </a:pPr>
            <a:r>
              <a:rPr lang="en-US" altLang="zh-CN" sz="1800" b="1">
                <a:solidFill>
                  <a:srgbClr val="FF0000"/>
                </a:solidFill>
                <a:latin typeface="微软雅黑" panose="020B0503020204020204" charset="-122"/>
                <a:ea typeface="微软雅黑" panose="020B0503020204020204" charset="-122"/>
              </a:rPr>
              <a:t>Initial</a:t>
            </a:r>
            <a:r>
              <a:rPr lang="en-US" altLang="zh-CN" sz="1800">
                <a:solidFill>
                  <a:srgbClr val="FF0000"/>
                </a:solidFill>
                <a:latin typeface="微软雅黑" panose="020B0503020204020204" charset="-122"/>
                <a:ea typeface="微软雅黑" panose="020B0503020204020204" charset="-122"/>
              </a:rPr>
              <a:t> statements </a:t>
            </a:r>
            <a:r>
              <a:rPr lang="en-US" altLang="zh-CN" sz="1800" b="1">
                <a:solidFill>
                  <a:srgbClr val="FF0000"/>
                </a:solidFill>
                <a:latin typeface="微软雅黑" panose="020B0503020204020204" charset="-122"/>
                <a:ea typeface="微软雅黑" panose="020B0503020204020204" charset="-122"/>
              </a:rPr>
              <a:t>do not</a:t>
            </a:r>
            <a:r>
              <a:rPr lang="en-US" altLang="zh-CN" sz="1800">
                <a:solidFill>
                  <a:srgbClr val="FF0000"/>
                </a:solidFill>
                <a:latin typeface="微软雅黑" panose="020B0503020204020204" charset="-122"/>
                <a:ea typeface="微软雅黑" panose="020B0503020204020204" charset="-122"/>
              </a:rPr>
              <a:t> synthesize</a:t>
            </a:r>
            <a:endParaRPr lang="en-US" altLang="zh-CN" sz="1800">
              <a:solidFill>
                <a:schemeClr val="tx1"/>
              </a:solidFill>
              <a:latin typeface="微软雅黑" panose="020B0503020204020204" charset="-122"/>
              <a:ea typeface="微软雅黑" panose="020B0503020204020204" charset="-122"/>
            </a:endParaRPr>
          </a:p>
          <a:p>
            <a:pPr marL="342900" indent="-342900" algn="l" defTabSz="685800">
              <a:lnSpc>
                <a:spcPct val="150000"/>
              </a:lnSpc>
              <a:spcBef>
                <a:spcPct val="15000"/>
              </a:spcBef>
              <a:buClr>
                <a:srgbClr val="000000"/>
              </a:buClr>
              <a:buSzTx/>
              <a:buFont typeface="Wingdings" panose="05000000000000000000" charset="0"/>
              <a:buChar char="Ø"/>
            </a:pPr>
            <a:r>
              <a:rPr lang="en-US" altLang="zh-CN" sz="1800">
                <a:solidFill>
                  <a:schemeClr val="tx1"/>
                </a:solidFill>
                <a:latin typeface="微软雅黑" panose="020B0503020204020204" charset="-122"/>
                <a:ea typeface="微软雅黑" panose="020B0503020204020204" charset="-122"/>
              </a:rPr>
              <a:t>Do not use them in DUT Verilog (stuff you intend to synthesize)</a:t>
            </a:r>
            <a:endParaRPr lang="en-US" altLang="zh-CN" sz="180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2"/>
          <p:cNvSpPr>
            <a:spLocks noGrp="1"/>
          </p:cNvSpPr>
          <p:nvPr>
            <p:ph type="title"/>
          </p:nvPr>
        </p:nvSpPr>
        <p:spPr/>
        <p:txBody>
          <a:bodyPr wrap="square" anchor="b" anchorCtr="0"/>
          <a:p>
            <a:r>
              <a:rPr lang="zh-CN" altLang="en-US" b="1"/>
              <a:t>initial</a:t>
            </a:r>
            <a:r>
              <a:rPr lang="zh-CN" altLang="en-US"/>
              <a:t> Blocks</a:t>
            </a:r>
            <a:endParaRPr lang="en-US" altLang="zh-CN">
              <a:latin typeface="Times New Roman" panose="02020603050405020304" pitchFamily="2" charset="0"/>
            </a:endParaRPr>
          </a:p>
        </p:txBody>
      </p:sp>
      <p:sp>
        <p:nvSpPr>
          <p:cNvPr id="47106" name="Rectangle 4"/>
          <p:cNvSpPr/>
          <p:nvPr/>
        </p:nvSpPr>
        <p:spPr>
          <a:xfrm>
            <a:off x="1428750" y="871855"/>
            <a:ext cx="6172200" cy="3943350"/>
          </a:xfrm>
          <a:prstGeom prst="rect">
            <a:avLst/>
          </a:prstGeom>
          <a:noFill/>
          <a:ln w="22225" cap="flat" cmpd="sng">
            <a:solidFill>
              <a:schemeClr val="tx1"/>
            </a:solidFill>
            <a:prstDash val="solid"/>
            <a:miter/>
            <a:headEnd type="none" w="med" len="med"/>
            <a:tailEnd type="none" w="med" len="med"/>
          </a:ln>
        </p:spPr>
        <p:txBody>
          <a:bodyPr anchor="t"/>
          <a:p>
            <a:pPr marL="342900" indent="-342900" fontAlgn="base">
              <a:lnSpc>
                <a:spcPct val="90000"/>
              </a:lnSpc>
              <a:buClr>
                <a:srgbClr val="0000A0"/>
              </a:buClr>
              <a:buSzPct val="125000"/>
              <a:buFont typeface="Wingdings" panose="05000000000000000000" pitchFamily="2" charset="2"/>
            </a:pPr>
            <a:r>
              <a:rPr lang="en-US" altLang="zh-CN" sz="1350" b="1" strike="noStrike" noProof="1">
                <a:solidFill>
                  <a:schemeClr val="tx1"/>
                </a:solidFill>
                <a:latin typeface="Times New Roman" panose="02020603050405020304" pitchFamily="2" charset="0"/>
                <a:ea typeface="宋体" panose="02010600030101010101" pitchFamily="2" charset="-122"/>
                <a:cs typeface="+mn-cs"/>
              </a:rPr>
              <a:t>`timescale</a:t>
            </a:r>
            <a:r>
              <a:rPr lang="en-US" altLang="zh-CN" sz="1350" strike="noStrike" noProof="1">
                <a:solidFill>
                  <a:schemeClr val="tx1"/>
                </a:solidFill>
                <a:latin typeface="Times New Roman" panose="02020603050405020304" pitchFamily="2" charset="0"/>
                <a:ea typeface="宋体" panose="02010600030101010101" pitchFamily="2" charset="-122"/>
                <a:cs typeface="+mn-cs"/>
              </a:rPr>
              <a:t> 1 ns / 100 fs</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b="1" strike="noStrike" noProof="1">
                <a:solidFill>
                  <a:schemeClr val="tx1"/>
                </a:solidFill>
                <a:latin typeface="Times New Roman" panose="02020603050405020304" pitchFamily="2" charset="0"/>
                <a:ea typeface="宋体" panose="02010600030101010101" pitchFamily="2" charset="-122"/>
                <a:cs typeface="+mn-cs"/>
              </a:rPr>
              <a:t>module</a:t>
            </a:r>
            <a:r>
              <a:rPr lang="en-US" altLang="zh-CN" sz="1350" strike="noStrike" noProof="1">
                <a:solidFill>
                  <a:schemeClr val="tx1"/>
                </a:solidFill>
                <a:latin typeface="Times New Roman" panose="02020603050405020304" pitchFamily="2" charset="0"/>
                <a:ea typeface="宋体" panose="02010600030101010101" pitchFamily="2" charset="-122"/>
                <a:cs typeface="+mn-cs"/>
              </a:rPr>
              <a:t> full_adder_tb;</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a:t>
            </a:r>
            <a:r>
              <a:rPr lang="en-US" altLang="zh-CN" sz="1350" b="1" strike="noStrike" noProof="1">
                <a:solidFill>
                  <a:schemeClr val="tx1"/>
                </a:solidFill>
                <a:latin typeface="Times New Roman" panose="02020603050405020304" pitchFamily="2" charset="0"/>
                <a:ea typeface="宋体" panose="02010600030101010101" pitchFamily="2" charset="-122"/>
                <a:cs typeface="+mn-cs"/>
              </a:rPr>
              <a:t>reg </a:t>
            </a:r>
            <a:r>
              <a:rPr lang="en-US" altLang="zh-CN" sz="1350" strike="noStrike" noProof="1">
                <a:solidFill>
                  <a:schemeClr val="tx1"/>
                </a:solidFill>
                <a:latin typeface="Times New Roman" panose="02020603050405020304" pitchFamily="2" charset="0"/>
                <a:ea typeface="宋体" panose="02010600030101010101" pitchFamily="2" charset="-122"/>
                <a:cs typeface="+mn-cs"/>
              </a:rPr>
              <a:t>[3:0] stim;</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a:t>
            </a:r>
            <a:r>
              <a:rPr lang="en-US" altLang="zh-CN" sz="1350" b="1" strike="noStrike" noProof="1">
                <a:solidFill>
                  <a:schemeClr val="tx1"/>
                </a:solidFill>
                <a:latin typeface="Times New Roman" panose="02020603050405020304" pitchFamily="2" charset="0"/>
                <a:ea typeface="宋体" panose="02010600030101010101" pitchFamily="2" charset="-122"/>
                <a:cs typeface="+mn-cs"/>
              </a:rPr>
              <a:t>wire</a:t>
            </a:r>
            <a:r>
              <a:rPr lang="en-US" altLang="zh-CN" sz="1350" strike="noStrike" noProof="1">
                <a:solidFill>
                  <a:schemeClr val="tx1"/>
                </a:solidFill>
                <a:latin typeface="Times New Roman" panose="02020603050405020304" pitchFamily="2" charset="0"/>
                <a:ea typeface="宋体" panose="02010600030101010101" pitchFamily="2" charset="-122"/>
                <a:cs typeface="+mn-cs"/>
              </a:rPr>
              <a:t> s, c;</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full_adder DUT(sum, carry, stim[2], stim[1], stim[0]);	// instantiate DUT</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 monitor statement is special - only needs to be made once,</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a:t>
            </a:r>
            <a:r>
              <a:rPr lang="en-US" altLang="zh-CN" sz="1350" b="1" strike="noStrike" noProof="1">
                <a:solidFill>
                  <a:schemeClr val="tx1"/>
                </a:solidFill>
                <a:latin typeface="Times New Roman" panose="02020603050405020304" pitchFamily="2" charset="0"/>
                <a:ea typeface="宋体" panose="02010600030101010101" pitchFamily="2" charset="-122"/>
                <a:cs typeface="+mn-cs"/>
              </a:rPr>
              <a:t>initial </a:t>
            </a:r>
            <a:r>
              <a:rPr lang="en-US" altLang="zh-CN" sz="1350" strike="noStrike" noProof="1">
                <a:solidFill>
                  <a:schemeClr val="tx1"/>
                </a:solidFill>
                <a:latin typeface="Times New Roman" panose="02020603050405020304" pitchFamily="2" charset="0"/>
                <a:ea typeface="宋体" panose="02010600030101010101" pitchFamily="2" charset="-122"/>
                <a:cs typeface="+mn-cs"/>
              </a:rPr>
              <a:t>$monitor(“%t: s=%b c=%b stim=%b”, $time, s, c, stim[2:0]);</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 tell our simulation when to stop</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a:t>
            </a:r>
            <a:r>
              <a:rPr lang="en-US" altLang="zh-CN" sz="1350" b="1" strike="noStrike" noProof="1">
                <a:solidFill>
                  <a:schemeClr val="tx1"/>
                </a:solidFill>
                <a:latin typeface="Times New Roman" panose="02020603050405020304" pitchFamily="2" charset="0"/>
                <a:ea typeface="宋体" panose="02010600030101010101" pitchFamily="2" charset="-122"/>
                <a:cs typeface="+mn-cs"/>
              </a:rPr>
              <a:t>initial </a:t>
            </a:r>
            <a:r>
              <a:rPr lang="en-US" altLang="zh-CN" sz="1350" strike="noStrike" noProof="1">
                <a:solidFill>
                  <a:schemeClr val="tx1"/>
                </a:solidFill>
                <a:latin typeface="Times New Roman" panose="02020603050405020304" pitchFamily="2" charset="0"/>
                <a:ea typeface="宋体" panose="02010600030101010101" pitchFamily="2" charset="-122"/>
                <a:cs typeface="+mn-cs"/>
              </a:rPr>
              <a:t>#50 $stop;</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br>
              <a:rPr lang="en-US" altLang="zh-CN" sz="1350">
                <a:solidFill>
                  <a:schemeClr val="tx1"/>
                </a:solidFill>
                <a:latin typeface="Times New Roman" panose="02020603050405020304" pitchFamily="2" charset="0"/>
                <a:ea typeface="宋体" panose="02010600030101010101" pitchFamily="2" charset="-122"/>
              </a:rPr>
            </a:br>
            <a:r>
              <a:rPr lang="en-US" altLang="zh-CN" sz="1350" b="1" strike="noStrike" noProof="1">
                <a:solidFill>
                  <a:schemeClr val="tx1"/>
                </a:solidFill>
                <a:latin typeface="Times New Roman" panose="02020603050405020304" pitchFamily="2" charset="0"/>
                <a:ea typeface="宋体" panose="02010600030101010101" pitchFamily="2" charset="-122"/>
                <a:cs typeface="+mn-cs"/>
              </a:rPr>
              <a:t>initial</a:t>
            </a:r>
            <a:r>
              <a:rPr lang="en-US" altLang="zh-CN" sz="1350" strike="noStrike" noProof="1">
                <a:solidFill>
                  <a:schemeClr val="tx1"/>
                </a:solidFill>
                <a:latin typeface="Times New Roman" panose="02020603050405020304" pitchFamily="2" charset="0"/>
                <a:ea typeface="宋体" panose="02010600030101010101" pitchFamily="2" charset="-122"/>
                <a:cs typeface="+mn-cs"/>
              </a:rPr>
              <a:t> </a:t>
            </a:r>
            <a:r>
              <a:rPr lang="en-US" altLang="zh-CN" sz="1350" b="1" strike="noStrike" noProof="1">
                <a:solidFill>
                  <a:schemeClr val="tx1"/>
                </a:solidFill>
                <a:latin typeface="Times New Roman" panose="02020603050405020304" pitchFamily="2" charset="0"/>
                <a:ea typeface="宋体" panose="02010600030101010101" pitchFamily="2" charset="-122"/>
                <a:cs typeface="+mn-cs"/>
              </a:rPr>
              <a:t>begin	</a:t>
            </a:r>
            <a:r>
              <a:rPr lang="en-US" altLang="zh-CN" sz="1350" strike="noStrike" noProof="1">
                <a:solidFill>
                  <a:schemeClr val="tx1"/>
                </a:solidFill>
                <a:latin typeface="Times New Roman" panose="02020603050405020304" pitchFamily="2" charset="0"/>
                <a:ea typeface="宋体" panose="02010600030101010101" pitchFamily="2" charset="-122"/>
                <a:cs typeface="+mn-cs"/>
              </a:rPr>
              <a:t>// stimulus generation</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a:t>
            </a:r>
            <a:r>
              <a:rPr lang="en-US" altLang="zh-CN" sz="1350" b="1" strike="noStrike" noProof="1">
                <a:solidFill>
                  <a:schemeClr val="tx1"/>
                </a:solidFill>
                <a:latin typeface="Times New Roman" panose="02020603050405020304" pitchFamily="2" charset="0"/>
                <a:ea typeface="宋体" panose="02010600030101010101" pitchFamily="2" charset="-122"/>
                <a:cs typeface="+mn-cs"/>
              </a:rPr>
              <a:t>for</a:t>
            </a:r>
            <a:r>
              <a:rPr lang="en-US" altLang="zh-CN" sz="1350" strike="noStrike" noProof="1">
                <a:solidFill>
                  <a:schemeClr val="tx1"/>
                </a:solidFill>
                <a:latin typeface="Times New Roman" panose="02020603050405020304" pitchFamily="2" charset="0"/>
                <a:ea typeface="宋体" panose="02010600030101010101" pitchFamily="2" charset="-122"/>
                <a:cs typeface="+mn-cs"/>
              </a:rPr>
              <a:t> (stim = 4’h0; stim &lt; 4’h8; stim = stim + 1) </a:t>
            </a:r>
            <a:r>
              <a:rPr lang="en-US" altLang="zh-CN" sz="1350" b="1" strike="noStrike" noProof="1">
                <a:solidFill>
                  <a:schemeClr val="tx1"/>
                </a:solidFill>
                <a:latin typeface="Times New Roman" panose="02020603050405020304" pitchFamily="2" charset="0"/>
                <a:ea typeface="宋体" panose="02010600030101010101" pitchFamily="2" charset="-122"/>
                <a:cs typeface="+mn-cs"/>
              </a:rPr>
              <a:t>begin</a:t>
            </a:r>
            <a:endParaRPr lang="en-US" altLang="zh-CN" sz="1350" b="1"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#5;</a:t>
            </a:r>
            <a:endParaRPr lang="en-US" altLang="zh-CN" sz="1350"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a:t>
            </a:r>
            <a:r>
              <a:rPr lang="en-US" altLang="zh-CN" sz="1350" b="1" strike="noStrike" noProof="1">
                <a:solidFill>
                  <a:schemeClr val="tx1"/>
                </a:solidFill>
                <a:latin typeface="Times New Roman" panose="02020603050405020304" pitchFamily="2" charset="0"/>
                <a:ea typeface="宋体" panose="02010600030101010101" pitchFamily="2" charset="-122"/>
                <a:cs typeface="+mn-cs"/>
              </a:rPr>
              <a:t>end</a:t>
            </a:r>
            <a:endParaRPr lang="en-US" altLang="zh-CN" sz="1350" b="1"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	</a:t>
            </a:r>
            <a:r>
              <a:rPr lang="en-US" altLang="zh-CN" sz="1350" b="1" strike="noStrike" noProof="1">
                <a:solidFill>
                  <a:schemeClr val="tx1"/>
                </a:solidFill>
                <a:latin typeface="Times New Roman" panose="02020603050405020304" pitchFamily="2" charset="0"/>
                <a:ea typeface="宋体" panose="02010600030101010101" pitchFamily="2" charset="-122"/>
                <a:cs typeface="+mn-cs"/>
              </a:rPr>
              <a:t>end</a:t>
            </a:r>
            <a:endParaRPr lang="en-US" altLang="zh-CN" sz="1350" b="1" strike="noStrike" noProof="1">
              <a:solidFill>
                <a:schemeClr val="tx1"/>
              </a:solidFill>
              <a:latin typeface="Times New Roman" panose="02020603050405020304" pitchFamily="2" charset="0"/>
              <a:ea typeface="宋体" panose="02010600030101010101" pitchFamily="2" charset="-122"/>
            </a:endParaRPr>
          </a:p>
          <a:p>
            <a:pPr marL="342900" indent="-342900" fontAlgn="base">
              <a:lnSpc>
                <a:spcPct val="90000"/>
              </a:lnSpc>
              <a:buClr>
                <a:srgbClr val="0000A0"/>
              </a:buClr>
              <a:buSzPct val="125000"/>
              <a:buFont typeface="Wingdings" panose="05000000000000000000" pitchFamily="2" charset="2"/>
            </a:pPr>
            <a:r>
              <a:rPr lang="en-US" altLang="zh-CN" sz="1350" b="1" strike="noStrike" noProof="1">
                <a:solidFill>
                  <a:schemeClr val="tx1"/>
                </a:solidFill>
                <a:latin typeface="Times New Roman" panose="02020603050405020304" pitchFamily="2" charset="0"/>
                <a:ea typeface="宋体" panose="02010600030101010101" pitchFamily="2" charset="-122"/>
                <a:cs typeface="+mn-cs"/>
              </a:rPr>
              <a:t>endmodule</a:t>
            </a:r>
            <a:endParaRPr lang="en-US" altLang="zh-CN" sz="1350" b="1" strike="noStrike" noProof="1">
              <a:solidFill>
                <a:schemeClr val="tx1"/>
              </a:solidFill>
              <a:latin typeface="Times New Roman" panose="02020603050405020304" pitchFamily="2" charset="0"/>
              <a:ea typeface="宋体" panose="02010600030101010101" pitchFamily="2" charset="-122"/>
            </a:endParaRPr>
          </a:p>
        </p:txBody>
      </p:sp>
      <p:grpSp>
        <p:nvGrpSpPr>
          <p:cNvPr id="43012" name="组合 43011"/>
          <p:cNvGrpSpPr/>
          <p:nvPr/>
        </p:nvGrpSpPr>
        <p:grpSpPr>
          <a:xfrm>
            <a:off x="1885950" y="1043305"/>
            <a:ext cx="5314950" cy="2228850"/>
            <a:chOff x="0" y="0"/>
            <a:chExt cx="4464" cy="1872"/>
          </a:xfrm>
        </p:grpSpPr>
        <p:sp>
          <p:nvSpPr>
            <p:cNvPr id="84996" name="Text Box 5"/>
            <p:cNvSpPr txBox="1"/>
            <p:nvPr/>
          </p:nvSpPr>
          <p:spPr>
            <a:xfrm>
              <a:off x="3024" y="0"/>
              <a:ext cx="1440" cy="464"/>
            </a:xfrm>
            <a:prstGeom prst="rect">
              <a:avLst/>
            </a:prstGeom>
            <a:noFill/>
            <a:ln w="9525">
              <a:noFill/>
            </a:ln>
          </p:spPr>
          <p:txBody>
            <a:bodyPr anchor="t" anchorCtr="0">
              <a:spAutoFit/>
            </a:bodyPr>
            <a:p>
              <a:pPr algn="ctr"/>
              <a:r>
                <a:rPr lang="en-US" altLang="zh-CN" sz="1500" i="1">
                  <a:solidFill>
                    <a:srgbClr val="0000FF"/>
                  </a:solidFill>
                  <a:latin typeface="Arial" panose="020B0604020202020204" pitchFamily="34" charset="0"/>
                  <a:ea typeface="宋体" panose="02010600030101010101" pitchFamily="2" charset="-122"/>
                </a:rPr>
                <a:t>all initial blocks start at time 0</a:t>
              </a:r>
              <a:endParaRPr lang="en-US" altLang="zh-CN" sz="1500" i="1">
                <a:solidFill>
                  <a:srgbClr val="0000FF"/>
                </a:solidFill>
                <a:latin typeface="Arial" panose="020B0604020202020204" pitchFamily="34" charset="0"/>
                <a:ea typeface="宋体" panose="02010600030101010101" pitchFamily="2" charset="-122"/>
              </a:endParaRPr>
            </a:p>
          </p:txBody>
        </p:sp>
        <p:sp>
          <p:nvSpPr>
            <p:cNvPr id="84997" name="Freeform 6"/>
            <p:cNvSpPr/>
            <p:nvPr/>
          </p:nvSpPr>
          <p:spPr>
            <a:xfrm>
              <a:off x="0" y="192"/>
              <a:ext cx="3072" cy="960"/>
            </a:xfrm>
            <a:custGeom>
              <a:avLst/>
              <a:gdLst/>
              <a:ahLst/>
              <a:cxnLst>
                <a:cxn ang="0">
                  <a:pos x="3072" y="0"/>
                </a:cxn>
                <a:cxn ang="0">
                  <a:pos x="1776" y="288"/>
                </a:cxn>
                <a:cxn ang="0">
                  <a:pos x="576" y="576"/>
                </a:cxn>
                <a:cxn ang="0">
                  <a:pos x="0" y="960"/>
                </a:cxn>
              </a:cxnLst>
              <a:pathLst>
                <a:path w="3072" h="960">
                  <a:moveTo>
                    <a:pt x="3072" y="0"/>
                  </a:moveTo>
                  <a:cubicBezTo>
                    <a:pt x="2632" y="96"/>
                    <a:pt x="2192" y="192"/>
                    <a:pt x="1776" y="288"/>
                  </a:cubicBezTo>
                  <a:cubicBezTo>
                    <a:pt x="1360" y="384"/>
                    <a:pt x="872" y="464"/>
                    <a:pt x="576" y="576"/>
                  </a:cubicBezTo>
                  <a:cubicBezTo>
                    <a:pt x="280" y="688"/>
                    <a:pt x="88" y="904"/>
                    <a:pt x="0" y="960"/>
                  </a:cubicBezTo>
                </a:path>
              </a:pathLst>
            </a:custGeom>
            <a:noFill/>
            <a:ln w="22225" cap="flat" cmpd="sng">
              <a:solidFill>
                <a:srgbClr val="0000FF"/>
              </a:solidFill>
              <a:prstDash val="solid"/>
              <a:round/>
              <a:headEnd type="none" w="med" len="med"/>
              <a:tailEnd type="stealth" w="lg" len="lg"/>
            </a:ln>
          </p:spPr>
          <p:txBody>
            <a:bodyPr/>
            <a:p>
              <a:endParaRPr lang="zh-CN" altLang="en-US"/>
            </a:p>
          </p:txBody>
        </p:sp>
        <p:sp>
          <p:nvSpPr>
            <p:cNvPr id="84998" name="Freeform 7"/>
            <p:cNvSpPr/>
            <p:nvPr/>
          </p:nvSpPr>
          <p:spPr>
            <a:xfrm>
              <a:off x="0" y="432"/>
              <a:ext cx="1968" cy="1152"/>
            </a:xfrm>
            <a:custGeom>
              <a:avLst/>
              <a:gdLst/>
              <a:ahLst/>
              <a:cxnLst>
                <a:cxn ang="0">
                  <a:pos x="1968" y="0"/>
                </a:cxn>
                <a:cxn ang="0">
                  <a:pos x="1440" y="144"/>
                </a:cxn>
                <a:cxn ang="0">
                  <a:pos x="768" y="384"/>
                </a:cxn>
                <a:cxn ang="0">
                  <a:pos x="0" y="1152"/>
                </a:cxn>
              </a:cxnLst>
              <a:pathLst>
                <a:path w="1968" h="1152">
                  <a:moveTo>
                    <a:pt x="1968" y="0"/>
                  </a:moveTo>
                  <a:cubicBezTo>
                    <a:pt x="1804" y="40"/>
                    <a:pt x="1640" y="80"/>
                    <a:pt x="1440" y="144"/>
                  </a:cubicBezTo>
                  <a:cubicBezTo>
                    <a:pt x="1240" y="208"/>
                    <a:pt x="1008" y="216"/>
                    <a:pt x="768" y="384"/>
                  </a:cubicBezTo>
                  <a:cubicBezTo>
                    <a:pt x="528" y="552"/>
                    <a:pt x="136" y="1024"/>
                    <a:pt x="0" y="1152"/>
                  </a:cubicBezTo>
                </a:path>
              </a:pathLst>
            </a:custGeom>
            <a:noFill/>
            <a:ln w="22225" cap="flat" cmpd="sng">
              <a:solidFill>
                <a:srgbClr val="0000FF"/>
              </a:solidFill>
              <a:prstDash val="solid"/>
              <a:round/>
              <a:headEnd type="none" w="med" len="med"/>
              <a:tailEnd type="stealth" w="lg" len="lg"/>
            </a:ln>
          </p:spPr>
          <p:txBody>
            <a:bodyPr/>
            <a:p>
              <a:endParaRPr lang="zh-CN" altLang="en-US"/>
            </a:p>
          </p:txBody>
        </p:sp>
        <p:sp>
          <p:nvSpPr>
            <p:cNvPr id="84999" name="Freeform 8"/>
            <p:cNvSpPr/>
            <p:nvPr/>
          </p:nvSpPr>
          <p:spPr>
            <a:xfrm>
              <a:off x="0" y="405"/>
              <a:ext cx="2118" cy="1467"/>
            </a:xfrm>
            <a:custGeom>
              <a:avLst/>
              <a:gdLst/>
              <a:ahLst/>
              <a:cxnLst>
                <a:cxn ang="0">
                  <a:pos x="2118" y="0"/>
                </a:cxn>
                <a:cxn ang="0">
                  <a:pos x="1632" y="123"/>
                </a:cxn>
                <a:cxn ang="0">
                  <a:pos x="1056" y="315"/>
                </a:cxn>
                <a:cxn ang="0">
                  <a:pos x="528" y="747"/>
                </a:cxn>
                <a:cxn ang="0">
                  <a:pos x="0" y="1467"/>
                </a:cxn>
              </a:cxnLst>
              <a:pathLst>
                <a:path w="2118" h="1467">
                  <a:moveTo>
                    <a:pt x="2118" y="0"/>
                  </a:moveTo>
                  <a:cubicBezTo>
                    <a:pt x="2037" y="21"/>
                    <a:pt x="1809" y="70"/>
                    <a:pt x="1632" y="123"/>
                  </a:cubicBezTo>
                  <a:cubicBezTo>
                    <a:pt x="1455" y="176"/>
                    <a:pt x="1240" y="211"/>
                    <a:pt x="1056" y="315"/>
                  </a:cubicBezTo>
                  <a:cubicBezTo>
                    <a:pt x="872" y="419"/>
                    <a:pt x="704" y="555"/>
                    <a:pt x="528" y="747"/>
                  </a:cubicBezTo>
                  <a:cubicBezTo>
                    <a:pt x="352" y="939"/>
                    <a:pt x="96" y="1339"/>
                    <a:pt x="0" y="1467"/>
                  </a:cubicBezTo>
                </a:path>
              </a:pathLst>
            </a:custGeom>
            <a:noFill/>
            <a:ln w="22225" cap="flat" cmpd="sng">
              <a:solidFill>
                <a:srgbClr val="0000FF"/>
              </a:solidFill>
              <a:prstDash val="solid"/>
              <a:round/>
              <a:headEnd type="none" w="med" len="med"/>
              <a:tailEnd type="stealth" w="lg" len="lg"/>
            </a:ln>
          </p:spPr>
          <p:txBody>
            <a:bodyPr/>
            <a:p>
              <a:endParaRPr lang="zh-CN" altLang="en-US"/>
            </a:p>
          </p:txBody>
        </p:sp>
      </p:grpSp>
      <p:grpSp>
        <p:nvGrpSpPr>
          <p:cNvPr id="43017" name="组合 43016"/>
          <p:cNvGrpSpPr/>
          <p:nvPr/>
        </p:nvGrpSpPr>
        <p:grpSpPr>
          <a:xfrm>
            <a:off x="2057400" y="3500755"/>
            <a:ext cx="4686300" cy="1100138"/>
            <a:chOff x="0" y="0"/>
            <a:chExt cx="3936" cy="924"/>
          </a:xfrm>
        </p:grpSpPr>
        <p:sp>
          <p:nvSpPr>
            <p:cNvPr id="85001" name="Text Box 10"/>
            <p:cNvSpPr txBox="1"/>
            <p:nvPr/>
          </p:nvSpPr>
          <p:spPr>
            <a:xfrm>
              <a:off x="2208" y="192"/>
              <a:ext cx="1728" cy="658"/>
            </a:xfrm>
            <a:prstGeom prst="rect">
              <a:avLst/>
            </a:prstGeom>
            <a:noFill/>
            <a:ln w="9525">
              <a:noFill/>
            </a:ln>
          </p:spPr>
          <p:txBody>
            <a:bodyPr anchor="t" anchorCtr="0">
              <a:spAutoFit/>
            </a:bodyPr>
            <a:p>
              <a:pPr algn="ctr"/>
              <a:r>
                <a:rPr lang="en-US" altLang="zh-CN" sz="1500" i="1">
                  <a:solidFill>
                    <a:srgbClr val="0000FF"/>
                  </a:solidFill>
                  <a:latin typeface="Arial" panose="020B0604020202020204" pitchFamily="34" charset="0"/>
                  <a:ea typeface="宋体" panose="02010600030101010101" pitchFamily="2" charset="-122"/>
                </a:rPr>
                <a:t>multi-statement block enclosed by </a:t>
              </a:r>
              <a:r>
                <a:rPr lang="en-US" altLang="zh-CN" sz="1500" b="1" i="1">
                  <a:solidFill>
                    <a:srgbClr val="0000FF"/>
                  </a:solidFill>
                  <a:latin typeface="Arial" panose="020B0604020202020204" pitchFamily="34" charset="0"/>
                  <a:ea typeface="宋体" panose="02010600030101010101" pitchFamily="2" charset="-122"/>
                </a:rPr>
                <a:t>begin</a:t>
              </a:r>
              <a:r>
                <a:rPr lang="en-US" altLang="zh-CN" sz="1500" i="1">
                  <a:solidFill>
                    <a:srgbClr val="0000FF"/>
                  </a:solidFill>
                  <a:latin typeface="Arial" panose="020B0604020202020204" pitchFamily="34" charset="0"/>
                  <a:ea typeface="宋体" panose="02010600030101010101" pitchFamily="2" charset="-122"/>
                </a:rPr>
                <a:t> and </a:t>
              </a:r>
              <a:r>
                <a:rPr lang="en-US" altLang="zh-CN" sz="1500" b="1" i="1">
                  <a:solidFill>
                    <a:srgbClr val="0000FF"/>
                  </a:solidFill>
                  <a:latin typeface="Arial" panose="020B0604020202020204" pitchFamily="34" charset="0"/>
                  <a:ea typeface="宋体" panose="02010600030101010101" pitchFamily="2" charset="-122"/>
                </a:rPr>
                <a:t>end</a:t>
              </a:r>
              <a:endParaRPr lang="en-US" altLang="zh-CN" sz="1500" b="1" i="1">
                <a:solidFill>
                  <a:srgbClr val="0000FF"/>
                </a:solidFill>
                <a:latin typeface="Arial" panose="020B0604020202020204" pitchFamily="34" charset="0"/>
                <a:ea typeface="宋体" panose="02010600030101010101" pitchFamily="2" charset="-122"/>
              </a:endParaRPr>
            </a:p>
          </p:txBody>
        </p:sp>
        <p:sp>
          <p:nvSpPr>
            <p:cNvPr id="85002" name="Freeform 11"/>
            <p:cNvSpPr/>
            <p:nvPr/>
          </p:nvSpPr>
          <p:spPr>
            <a:xfrm>
              <a:off x="528" y="0"/>
              <a:ext cx="1918" cy="671"/>
            </a:xfrm>
            <a:custGeom>
              <a:avLst/>
              <a:gdLst/>
              <a:ahLst/>
              <a:cxnLst>
                <a:cxn ang="0">
                  <a:pos x="1918" y="671"/>
                </a:cxn>
                <a:cxn ang="0">
                  <a:pos x="528" y="288"/>
                </a:cxn>
                <a:cxn ang="0">
                  <a:pos x="0" y="0"/>
                </a:cxn>
              </a:cxnLst>
              <a:pathLst>
                <a:path w="1918" h="671">
                  <a:moveTo>
                    <a:pt x="1918" y="671"/>
                  </a:moveTo>
                  <a:cubicBezTo>
                    <a:pt x="1687" y="607"/>
                    <a:pt x="848" y="400"/>
                    <a:pt x="528" y="288"/>
                  </a:cubicBezTo>
                  <a:cubicBezTo>
                    <a:pt x="208" y="176"/>
                    <a:pt x="116" y="116"/>
                    <a:pt x="0" y="0"/>
                  </a:cubicBezTo>
                </a:path>
              </a:pathLst>
            </a:custGeom>
            <a:noFill/>
            <a:ln w="19050" cap="flat" cmpd="sng">
              <a:solidFill>
                <a:srgbClr val="0000FF"/>
              </a:solidFill>
              <a:prstDash val="solid"/>
              <a:round/>
              <a:headEnd type="none" w="med" len="med"/>
              <a:tailEnd type="triangle" w="lg" len="lg"/>
            </a:ln>
          </p:spPr>
          <p:txBody>
            <a:bodyPr/>
            <a:p>
              <a:endParaRPr lang="zh-CN" altLang="en-US"/>
            </a:p>
          </p:txBody>
        </p:sp>
        <p:sp>
          <p:nvSpPr>
            <p:cNvPr id="85003" name="Freeform 12"/>
            <p:cNvSpPr/>
            <p:nvPr/>
          </p:nvSpPr>
          <p:spPr>
            <a:xfrm>
              <a:off x="0" y="563"/>
              <a:ext cx="3495" cy="361"/>
            </a:xfrm>
            <a:custGeom>
              <a:avLst/>
              <a:gdLst/>
              <a:ahLst/>
              <a:cxnLst>
                <a:cxn ang="0">
                  <a:pos x="3495" y="235"/>
                </a:cxn>
                <a:cxn ang="0">
                  <a:pos x="3004" y="357"/>
                </a:cxn>
                <a:cxn ang="0">
                  <a:pos x="1234" y="260"/>
                </a:cxn>
                <a:cxn ang="0">
                  <a:pos x="415" y="41"/>
                </a:cxn>
                <a:cxn ang="0">
                  <a:pos x="0" y="13"/>
                </a:cxn>
              </a:cxnLst>
              <a:pathLst>
                <a:path w="3495" h="361">
                  <a:moveTo>
                    <a:pt x="3495" y="235"/>
                  </a:moveTo>
                  <a:cubicBezTo>
                    <a:pt x="3413" y="255"/>
                    <a:pt x="3381" y="353"/>
                    <a:pt x="3004" y="357"/>
                  </a:cubicBezTo>
                  <a:cubicBezTo>
                    <a:pt x="2627" y="361"/>
                    <a:pt x="1665" y="313"/>
                    <a:pt x="1234" y="260"/>
                  </a:cubicBezTo>
                  <a:cubicBezTo>
                    <a:pt x="803" y="207"/>
                    <a:pt x="621" y="82"/>
                    <a:pt x="415" y="41"/>
                  </a:cubicBezTo>
                  <a:cubicBezTo>
                    <a:pt x="209" y="0"/>
                    <a:pt x="86" y="19"/>
                    <a:pt x="0" y="13"/>
                  </a:cubicBezTo>
                </a:path>
              </a:pathLst>
            </a:custGeom>
            <a:noFill/>
            <a:ln w="19050" cap="flat" cmpd="sng">
              <a:solidFill>
                <a:srgbClr val="0000FF"/>
              </a:solidFill>
              <a:prstDash val="solid"/>
              <a:round/>
              <a:headEnd type="none" w="med" len="med"/>
              <a:tailEnd type="triangle" w="lg" len="lg"/>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checkerboard(across)">
                                      <p:cBhvr>
                                        <p:cTn id="7" dur="500"/>
                                        <p:tgtEl>
                                          <p:spTgt spid="430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3017"/>
                                        </p:tgtEl>
                                        <p:attrNameLst>
                                          <p:attrName>style.visibility</p:attrName>
                                        </p:attrNameLst>
                                      </p:cBhvr>
                                      <p:to>
                                        <p:strVal val="visible"/>
                                      </p:to>
                                    </p:set>
                                    <p:animEffect transition="in" filter="checkerboard(across)">
                                      <p:cBhvr>
                                        <p:cTn id="12"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2"/>
          <p:cNvSpPr>
            <a:spLocks noGrp="1"/>
          </p:cNvSpPr>
          <p:nvPr>
            <p:ph type="title"/>
          </p:nvPr>
        </p:nvSpPr>
        <p:spPr/>
        <p:txBody>
          <a:bodyPr wrap="square" anchor="b" anchorCtr="0">
            <a:normAutofit/>
          </a:bodyPr>
          <a:p>
            <a:r>
              <a:rPr lang="zh-CN" altLang="en-US" sz="2100"/>
              <a:t>Another </a:t>
            </a:r>
            <a:r>
              <a:rPr lang="zh-CN" altLang="en-US" sz="2100" b="1"/>
              <a:t>initial</a:t>
            </a:r>
            <a:r>
              <a:rPr lang="zh-CN" altLang="en-US" sz="2100"/>
              <a:t> Statement Example</a:t>
            </a:r>
            <a:endParaRPr lang="en-US" altLang="zh-CN" sz="3000"/>
          </a:p>
        </p:txBody>
      </p:sp>
      <p:sp>
        <p:nvSpPr>
          <p:cNvPr id="48130" name="Text Box 4"/>
          <p:cNvSpPr txBox="1"/>
          <p:nvPr/>
        </p:nvSpPr>
        <p:spPr>
          <a:xfrm>
            <a:off x="1600200" y="914400"/>
            <a:ext cx="1543050" cy="3830955"/>
          </a:xfrm>
          <a:prstGeom prst="rect">
            <a:avLst/>
          </a:prstGeom>
          <a:noFill/>
          <a:ln w="12700" cap="flat" cmpd="sng">
            <a:solidFill>
              <a:schemeClr val="tx1"/>
            </a:solidFill>
            <a:prstDash val="solid"/>
            <a:miter/>
            <a:headEnd type="none" w="med" len="med"/>
            <a:tailEnd type="none" w="med" len="med"/>
          </a:ln>
        </p:spPr>
        <p:txBody>
          <a:bodyPr anchor="t">
            <a:spAutoFit/>
          </a:bodyPr>
          <a:p>
            <a:r>
              <a:rPr lang="en-US" altLang="zh-CN" sz="1350" noProof="1">
                <a:solidFill>
                  <a:schemeClr val="tx1"/>
                </a:solidFill>
                <a:latin typeface="Tahoma" panose="020B0604030504040204" pitchFamily="2" charset="0"/>
                <a:ea typeface="宋体" panose="02010600030101010101" pitchFamily="2" charset="-122"/>
                <a:cs typeface="+mn-cs"/>
              </a:rPr>
              <a:t>module stim();</a:t>
            </a:r>
            <a:endParaRPr lang="en-US" altLang="zh-CN" sz="1350" noProof="1">
              <a:solidFill>
                <a:schemeClr val="tx1"/>
              </a:solidFill>
              <a:latin typeface="Tahoma" panose="020B0604030504040204" pitchFamily="2" charset="0"/>
              <a:ea typeface="宋体" panose="02010600030101010101" pitchFamily="2" charset="-122"/>
            </a:endParaRPr>
          </a:p>
          <a:p>
            <a:endParaRPr lang="en-US" altLang="zh-CN" sz="60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reg m,a,b,x,y;</a:t>
            </a:r>
            <a:endParaRPr lang="en-US" altLang="zh-CN" sz="1350" noProof="1">
              <a:solidFill>
                <a:schemeClr val="tx1"/>
              </a:solidFill>
              <a:latin typeface="Tahoma" panose="020B0604030504040204" pitchFamily="2" charset="0"/>
              <a:ea typeface="宋体" panose="02010600030101010101" pitchFamily="2" charset="-122"/>
            </a:endParaRPr>
          </a:p>
          <a:p>
            <a:endParaRPr lang="en-US" altLang="zh-CN" sz="60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initial</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  m = 1’b0;</a:t>
            </a:r>
            <a:endParaRPr lang="en-US" altLang="zh-CN" sz="1350" noProof="1">
              <a:solidFill>
                <a:schemeClr val="tx1"/>
              </a:solidFill>
              <a:latin typeface="Tahoma" panose="020B0604030504040204" pitchFamily="2" charset="0"/>
              <a:ea typeface="宋体" panose="02010600030101010101" pitchFamily="2" charset="-122"/>
            </a:endParaRPr>
          </a:p>
          <a:p>
            <a:endParaRPr lang="en-US" altLang="zh-CN" sz="7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initial begin</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  #5   a = 1’b1;</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  #25 b = 1’b1;</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end</a:t>
            </a:r>
            <a:endParaRPr lang="en-US" altLang="zh-CN" sz="1350" noProof="1">
              <a:solidFill>
                <a:schemeClr val="tx1"/>
              </a:solidFill>
              <a:latin typeface="Tahoma" panose="020B0604030504040204" pitchFamily="2" charset="0"/>
              <a:ea typeface="宋体" panose="02010600030101010101" pitchFamily="2" charset="-122"/>
            </a:endParaRPr>
          </a:p>
          <a:p>
            <a:endParaRPr lang="en-US" altLang="zh-CN" sz="7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initial begin</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  #10 x = 1’b1;</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  #25 y = 1’b1;</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end</a:t>
            </a:r>
            <a:endParaRPr lang="en-US" altLang="zh-CN" sz="1350" noProof="1">
              <a:solidFill>
                <a:schemeClr val="tx1"/>
              </a:solidFill>
              <a:latin typeface="Tahoma" panose="020B0604030504040204" pitchFamily="2" charset="0"/>
              <a:ea typeface="宋体" panose="02010600030101010101" pitchFamily="2" charset="-122"/>
            </a:endParaRPr>
          </a:p>
          <a:p>
            <a:endParaRPr lang="en-US" altLang="zh-CN" sz="7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initial</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  #50 $finish;</a:t>
            </a:r>
            <a:endParaRPr lang="en-US" altLang="zh-CN" sz="1350" noProof="1">
              <a:solidFill>
                <a:schemeClr val="tx1"/>
              </a:solidFill>
              <a:latin typeface="Tahoma" panose="020B0604030504040204" pitchFamily="2" charset="0"/>
              <a:ea typeface="宋体" panose="02010600030101010101" pitchFamily="2" charset="-122"/>
            </a:endParaRPr>
          </a:p>
          <a:p>
            <a:endParaRPr lang="en-US" altLang="zh-CN" sz="60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endmodule</a:t>
            </a:r>
            <a:endParaRPr lang="en-US" altLang="zh-CN" sz="1350" noProof="1">
              <a:solidFill>
                <a:schemeClr val="tx1"/>
              </a:solidFill>
              <a:latin typeface="Tahoma" panose="020B0604030504040204" pitchFamily="2" charset="0"/>
              <a:ea typeface="宋体" panose="02010600030101010101" pitchFamily="2" charset="-122"/>
            </a:endParaRPr>
          </a:p>
        </p:txBody>
      </p:sp>
      <p:sp>
        <p:nvSpPr>
          <p:cNvPr id="44036" name="Rectangle 5"/>
          <p:cNvSpPr/>
          <p:nvPr/>
        </p:nvSpPr>
        <p:spPr>
          <a:xfrm>
            <a:off x="4057650" y="2400300"/>
            <a:ext cx="971550" cy="514350"/>
          </a:xfrm>
          <a:prstGeom prst="rect">
            <a:avLst/>
          </a:prstGeom>
          <a:solidFill>
            <a:srgbClr val="6969FF"/>
          </a:solidFill>
          <a:ln w="12700" cap="flat" cmpd="sng">
            <a:solidFill>
              <a:schemeClr val="tx1"/>
            </a:solidFill>
            <a:prstDash val="solid"/>
            <a:miter/>
            <a:headEnd type="none" w="med" len="med"/>
            <a:tailEnd type="none" w="med" len="med"/>
          </a:ln>
        </p:spPr>
        <p:txBody>
          <a:bodyPr wrap="none" anchor="ctr"/>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Model sim</a:t>
            </a:r>
            <a:endParaRPr lang="en-US" altLang="zh-CN" sz="1350" strike="noStrike" noProof="1">
              <a:solidFill>
                <a:schemeClr val="tx1"/>
              </a:solidFill>
              <a:latin typeface="Arial" panose="020B0604020202020204" pitchFamily="34" charset="0"/>
              <a:ea typeface="宋体" panose="02010600030101010101" pitchFamily="2" charset="-122"/>
            </a:endParaRPr>
          </a:p>
        </p:txBody>
      </p:sp>
      <p:sp>
        <p:nvSpPr>
          <p:cNvPr id="44037" name="Line 7"/>
          <p:cNvSpPr/>
          <p:nvPr/>
        </p:nvSpPr>
        <p:spPr>
          <a:xfrm>
            <a:off x="3143250" y="971550"/>
            <a:ext cx="914400" cy="1543050"/>
          </a:xfrm>
          <a:prstGeom prst="line">
            <a:avLst/>
          </a:prstGeom>
          <a:ln w="12700" cap="flat" cmpd="sng">
            <a:solidFill>
              <a:schemeClr val="tx1"/>
            </a:solidFill>
            <a:prstDash val="solid"/>
            <a:round/>
            <a:headEnd type="none" w="med" len="med"/>
            <a:tailEnd type="stealth" w="lg" len="lg"/>
          </a:ln>
        </p:spPr>
        <p:txBody>
          <a:bodyPr anchor="t" anchorCtr="0"/>
          <a:p>
            <a:endParaRPr lang="zh-CN" altLang="en-US" sz="1800">
              <a:latin typeface="Arial" panose="020B0604020202020204" pitchFamily="34" charset="0"/>
              <a:ea typeface="宋体" panose="02010600030101010101" pitchFamily="2" charset="-122"/>
            </a:endParaRPr>
          </a:p>
        </p:txBody>
      </p:sp>
      <p:sp>
        <p:nvSpPr>
          <p:cNvPr id="44038" name="Line 8"/>
          <p:cNvSpPr/>
          <p:nvPr/>
        </p:nvSpPr>
        <p:spPr>
          <a:xfrm flipV="1">
            <a:off x="3143250" y="2800350"/>
            <a:ext cx="914400" cy="1828800"/>
          </a:xfrm>
          <a:prstGeom prst="line">
            <a:avLst/>
          </a:prstGeom>
          <a:ln w="12700" cap="flat" cmpd="sng">
            <a:solidFill>
              <a:schemeClr val="tx1"/>
            </a:solidFill>
            <a:prstDash val="solid"/>
            <a:round/>
            <a:headEnd type="none" w="med" len="med"/>
            <a:tailEnd type="stealth" w="lg" len="lg"/>
          </a:ln>
        </p:spPr>
        <p:txBody>
          <a:bodyPr anchor="t" anchorCtr="0"/>
          <a:p>
            <a:endParaRPr lang="zh-CN" altLang="en-US" sz="1800">
              <a:latin typeface="Arial" panose="020B0604020202020204" pitchFamily="34" charset="0"/>
              <a:ea typeface="宋体" panose="02010600030101010101" pitchFamily="2" charset="-122"/>
            </a:endParaRPr>
          </a:p>
        </p:txBody>
      </p:sp>
      <p:sp>
        <p:nvSpPr>
          <p:cNvPr id="44039" name="Text Box 9"/>
          <p:cNvSpPr txBox="1"/>
          <p:nvPr/>
        </p:nvSpPr>
        <p:spPr>
          <a:xfrm>
            <a:off x="3714750" y="3543300"/>
            <a:ext cx="1670050" cy="922020"/>
          </a:xfrm>
          <a:prstGeom prst="rect">
            <a:avLst/>
          </a:prstGeom>
          <a:noFill/>
          <a:ln w="12700" cap="flat" cmpd="sng">
            <a:solidFill>
              <a:schemeClr val="tx1"/>
            </a:solidFill>
            <a:prstDash val="solid"/>
            <a:miter/>
            <a:headEnd type="none" w="med" len="med"/>
            <a:tailEnd type="none" w="med" len="med"/>
          </a:ln>
        </p:spPr>
        <p:txBody>
          <a:bodyPr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What events at what times will a verilog simulator produce?</a:t>
            </a:r>
            <a:endParaRPr lang="en-US" altLang="zh-CN" sz="1350" noProof="1">
              <a:solidFill>
                <a:schemeClr val="tx1"/>
              </a:solidFill>
              <a:latin typeface="Arial" panose="020B0604020202020204" pitchFamily="34" charset="0"/>
              <a:ea typeface="宋体" panose="02010600030101010101" pitchFamily="2" charset="-122"/>
            </a:endParaRPr>
          </a:p>
        </p:txBody>
      </p:sp>
      <p:grpSp>
        <p:nvGrpSpPr>
          <p:cNvPr id="44040" name="组合 44039"/>
          <p:cNvGrpSpPr/>
          <p:nvPr/>
        </p:nvGrpSpPr>
        <p:grpSpPr>
          <a:xfrm>
            <a:off x="5029200" y="1314450"/>
            <a:ext cx="2571750" cy="2457450"/>
            <a:chOff x="0" y="0"/>
            <a:chExt cx="2160" cy="2064"/>
          </a:xfrm>
        </p:grpSpPr>
        <p:sp>
          <p:nvSpPr>
            <p:cNvPr id="48136" name="Rectangle 25"/>
            <p:cNvSpPr/>
            <p:nvPr/>
          </p:nvSpPr>
          <p:spPr>
            <a:xfrm>
              <a:off x="1200" y="1769"/>
              <a:ext cx="960" cy="295"/>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$finish</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37" name="Rectangle 24"/>
            <p:cNvSpPr/>
            <p:nvPr/>
          </p:nvSpPr>
          <p:spPr>
            <a:xfrm>
              <a:off x="528" y="1769"/>
              <a:ext cx="672" cy="295"/>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50</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38" name="Rectangle 23"/>
            <p:cNvSpPr/>
            <p:nvPr/>
          </p:nvSpPr>
          <p:spPr>
            <a:xfrm>
              <a:off x="1200" y="1475"/>
              <a:ext cx="960" cy="294"/>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y = 1’b1</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39" name="Rectangle 22"/>
            <p:cNvSpPr/>
            <p:nvPr/>
          </p:nvSpPr>
          <p:spPr>
            <a:xfrm>
              <a:off x="528" y="1475"/>
              <a:ext cx="672" cy="294"/>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35</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0" name="Rectangle 21"/>
            <p:cNvSpPr/>
            <p:nvPr/>
          </p:nvSpPr>
          <p:spPr>
            <a:xfrm>
              <a:off x="1200" y="1180"/>
              <a:ext cx="960" cy="295"/>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b = 1’b1</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1" name="Rectangle 20"/>
            <p:cNvSpPr/>
            <p:nvPr/>
          </p:nvSpPr>
          <p:spPr>
            <a:xfrm>
              <a:off x="528" y="1180"/>
              <a:ext cx="672" cy="295"/>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30</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2" name="Rectangle 19"/>
            <p:cNvSpPr/>
            <p:nvPr/>
          </p:nvSpPr>
          <p:spPr>
            <a:xfrm>
              <a:off x="1200" y="884"/>
              <a:ext cx="960" cy="296"/>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x = 1’b1</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3" name="Rectangle 18"/>
            <p:cNvSpPr/>
            <p:nvPr/>
          </p:nvSpPr>
          <p:spPr>
            <a:xfrm>
              <a:off x="528" y="884"/>
              <a:ext cx="672" cy="296"/>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10</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4" name="Rectangle 17"/>
            <p:cNvSpPr/>
            <p:nvPr/>
          </p:nvSpPr>
          <p:spPr>
            <a:xfrm>
              <a:off x="1200" y="589"/>
              <a:ext cx="960" cy="295"/>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a = 1’b1</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5" name="Rectangle 16"/>
            <p:cNvSpPr/>
            <p:nvPr/>
          </p:nvSpPr>
          <p:spPr>
            <a:xfrm>
              <a:off x="528" y="589"/>
              <a:ext cx="672" cy="295"/>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5</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6" name="Rectangle 15"/>
            <p:cNvSpPr/>
            <p:nvPr/>
          </p:nvSpPr>
          <p:spPr>
            <a:xfrm>
              <a:off x="1200" y="295"/>
              <a:ext cx="960" cy="294"/>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m = 1’b0</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7" name="Rectangle 14"/>
            <p:cNvSpPr/>
            <p:nvPr/>
          </p:nvSpPr>
          <p:spPr>
            <a:xfrm>
              <a:off x="528" y="295"/>
              <a:ext cx="672" cy="294"/>
            </a:xfrm>
            <a:prstGeom prst="rect">
              <a:avLst/>
            </a:prstGeom>
            <a:noFill/>
            <a:ln w="9525">
              <a:noFill/>
            </a:ln>
          </p:spPr>
          <p:txBody>
            <a:bodyPr anchor="t"/>
            <a:p>
              <a:pP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0</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8" name="Rectangle 13"/>
            <p:cNvSpPr/>
            <p:nvPr/>
          </p:nvSpPr>
          <p:spPr>
            <a:xfrm>
              <a:off x="1200" y="0"/>
              <a:ext cx="960" cy="295"/>
            </a:xfrm>
            <a:prstGeom prst="rect">
              <a:avLst/>
            </a:prstGeom>
            <a:noFill/>
            <a:ln w="9525">
              <a:noFill/>
            </a:ln>
          </p:spPr>
          <p:txBody>
            <a:bodyPr anchor="b"/>
            <a:p>
              <a:pPr algn="ct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Event</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48149" name="Rectangle 12"/>
            <p:cNvSpPr/>
            <p:nvPr/>
          </p:nvSpPr>
          <p:spPr>
            <a:xfrm>
              <a:off x="528" y="0"/>
              <a:ext cx="672" cy="295"/>
            </a:xfrm>
            <a:prstGeom prst="rect">
              <a:avLst/>
            </a:prstGeom>
            <a:noFill/>
            <a:ln w="9525">
              <a:noFill/>
            </a:ln>
          </p:spPr>
          <p:txBody>
            <a:bodyPr anchor="b"/>
            <a:p>
              <a:pPr algn="ctr" fontAlgn="base">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imes New Roman" panose="02020603050405020304" pitchFamily="2" charset="0"/>
                  <a:ea typeface="宋体" panose="02010600030101010101" pitchFamily="2" charset="-122"/>
                  <a:cs typeface="+mn-cs"/>
                </a:rPr>
                <a:t>Time</a:t>
              </a:r>
              <a:endParaRPr lang="en-US" altLang="zh-CN" sz="1350" strike="noStrike" noProof="1">
                <a:solidFill>
                  <a:schemeClr val="tx1"/>
                </a:solidFill>
                <a:latin typeface="Times New Roman" panose="02020603050405020304" pitchFamily="2" charset="0"/>
                <a:ea typeface="宋体" panose="02010600030101010101" pitchFamily="2" charset="-122"/>
              </a:endParaRPr>
            </a:p>
          </p:txBody>
        </p:sp>
        <p:sp>
          <p:nvSpPr>
            <p:cNvPr id="86038" name="Line 26"/>
            <p:cNvSpPr/>
            <p:nvPr/>
          </p:nvSpPr>
          <p:spPr>
            <a:xfrm>
              <a:off x="528" y="0"/>
              <a:ext cx="1632" cy="0"/>
            </a:xfrm>
            <a:prstGeom prst="line">
              <a:avLst/>
            </a:prstGeom>
            <a:ln w="28575" cap="sq"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39" name="Line 27"/>
            <p:cNvSpPr/>
            <p:nvPr/>
          </p:nvSpPr>
          <p:spPr>
            <a:xfrm>
              <a:off x="528" y="295"/>
              <a:ext cx="1632" cy="0"/>
            </a:xfrm>
            <a:prstGeom prst="line">
              <a:avLst/>
            </a:prstGeom>
            <a:ln w="1270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0" name="Line 28"/>
            <p:cNvSpPr/>
            <p:nvPr/>
          </p:nvSpPr>
          <p:spPr>
            <a:xfrm>
              <a:off x="528" y="589"/>
              <a:ext cx="1632" cy="0"/>
            </a:xfrm>
            <a:prstGeom prst="line">
              <a:avLst/>
            </a:prstGeom>
            <a:ln w="1270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1" name="Line 29"/>
            <p:cNvSpPr/>
            <p:nvPr/>
          </p:nvSpPr>
          <p:spPr>
            <a:xfrm>
              <a:off x="528" y="884"/>
              <a:ext cx="1632" cy="0"/>
            </a:xfrm>
            <a:prstGeom prst="line">
              <a:avLst/>
            </a:prstGeom>
            <a:ln w="1270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2" name="Line 30"/>
            <p:cNvSpPr/>
            <p:nvPr/>
          </p:nvSpPr>
          <p:spPr>
            <a:xfrm>
              <a:off x="528" y="1180"/>
              <a:ext cx="1632" cy="0"/>
            </a:xfrm>
            <a:prstGeom prst="line">
              <a:avLst/>
            </a:prstGeom>
            <a:ln w="1270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3" name="Line 31"/>
            <p:cNvSpPr/>
            <p:nvPr/>
          </p:nvSpPr>
          <p:spPr>
            <a:xfrm>
              <a:off x="528" y="1475"/>
              <a:ext cx="1632" cy="0"/>
            </a:xfrm>
            <a:prstGeom prst="line">
              <a:avLst/>
            </a:prstGeom>
            <a:ln w="1270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4" name="Line 32"/>
            <p:cNvSpPr/>
            <p:nvPr/>
          </p:nvSpPr>
          <p:spPr>
            <a:xfrm>
              <a:off x="528" y="1769"/>
              <a:ext cx="1632" cy="0"/>
            </a:xfrm>
            <a:prstGeom prst="line">
              <a:avLst/>
            </a:prstGeom>
            <a:ln w="1270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5" name="Line 33"/>
            <p:cNvSpPr/>
            <p:nvPr/>
          </p:nvSpPr>
          <p:spPr>
            <a:xfrm>
              <a:off x="528" y="2064"/>
              <a:ext cx="1632" cy="0"/>
            </a:xfrm>
            <a:prstGeom prst="line">
              <a:avLst/>
            </a:prstGeom>
            <a:ln w="28575" cap="sq"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6" name="Line 34"/>
            <p:cNvSpPr/>
            <p:nvPr/>
          </p:nvSpPr>
          <p:spPr>
            <a:xfrm>
              <a:off x="528" y="0"/>
              <a:ext cx="0" cy="2064"/>
            </a:xfrm>
            <a:prstGeom prst="line">
              <a:avLst/>
            </a:prstGeom>
            <a:ln w="28575" cap="sq"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7" name="Line 35"/>
            <p:cNvSpPr/>
            <p:nvPr/>
          </p:nvSpPr>
          <p:spPr>
            <a:xfrm>
              <a:off x="1200" y="0"/>
              <a:ext cx="0" cy="2064"/>
            </a:xfrm>
            <a:prstGeom prst="line">
              <a:avLst/>
            </a:prstGeom>
            <a:ln w="12700"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8" name="Line 36"/>
            <p:cNvSpPr/>
            <p:nvPr/>
          </p:nvSpPr>
          <p:spPr>
            <a:xfrm>
              <a:off x="2160" y="0"/>
              <a:ext cx="0" cy="2064"/>
            </a:xfrm>
            <a:prstGeom prst="line">
              <a:avLst/>
            </a:prstGeom>
            <a:ln w="28575" cap="sq"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49" name="Line 41"/>
            <p:cNvSpPr/>
            <p:nvPr/>
          </p:nvSpPr>
          <p:spPr>
            <a:xfrm>
              <a:off x="0" y="1248"/>
              <a:ext cx="528" cy="624"/>
            </a:xfrm>
            <a:prstGeom prst="line">
              <a:avLst/>
            </a:prstGeom>
            <a:ln w="12700" cap="flat" cmpd="sng">
              <a:solidFill>
                <a:schemeClr val="tx1"/>
              </a:solidFill>
              <a:prstDash val="solid"/>
              <a:round/>
              <a:headEnd type="none" w="med" len="med"/>
              <a:tailEnd type="stealth" w="lg" len="lg"/>
            </a:ln>
          </p:spPr>
          <p:txBody>
            <a:bodyPr anchor="t" anchorCtr="0"/>
            <a:p>
              <a:endParaRPr lang="zh-CN" altLang="en-US" sz="1800">
                <a:latin typeface="Arial" panose="020B0604020202020204" pitchFamily="34" charset="0"/>
                <a:ea typeface="宋体" panose="02010600030101010101" pitchFamily="2" charset="-122"/>
              </a:endParaRPr>
            </a:p>
          </p:txBody>
        </p:sp>
        <p:sp>
          <p:nvSpPr>
            <p:cNvPr id="86050" name="Line 42"/>
            <p:cNvSpPr/>
            <p:nvPr/>
          </p:nvSpPr>
          <p:spPr>
            <a:xfrm flipV="1">
              <a:off x="0" y="192"/>
              <a:ext cx="528" cy="816"/>
            </a:xfrm>
            <a:prstGeom prst="line">
              <a:avLst/>
            </a:prstGeom>
            <a:ln w="12700" cap="flat" cmpd="sng">
              <a:solidFill>
                <a:schemeClr val="tx1"/>
              </a:solidFill>
              <a:prstDash val="solid"/>
              <a:round/>
              <a:headEnd type="none" w="med" len="med"/>
              <a:tailEnd type="stealth" w="lg" len="lg"/>
            </a:ln>
          </p:spPr>
          <p:txBody>
            <a:bodyPr anchor="t" anchorCtr="0"/>
            <a:p>
              <a:endParaRPr lang="zh-CN" altLang="en-US"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checkerboard(across)">
                                      <p:cBhvr>
                                        <p:cTn id="7" dur="500"/>
                                        <p:tgtEl>
                                          <p:spTgt spid="44036"/>
                                        </p:tgtEl>
                                      </p:cBhvr>
                                    </p:animEffect>
                                  </p:childTnLst>
                                </p:cTn>
                              </p:par>
                              <p:par>
                                <p:cTn id="8" presetID="5" presetClass="entr" presetSubtype="10" fill="hold" nodeType="withEffect">
                                  <p:stCondLst>
                                    <p:cond delay="0"/>
                                  </p:stCondLst>
                                  <p:childTnLst>
                                    <p:set>
                                      <p:cBhvr>
                                        <p:cTn id="9" dur="1" fill="hold">
                                          <p:stCondLst>
                                            <p:cond delay="0"/>
                                          </p:stCondLst>
                                        </p:cTn>
                                        <p:tgtEl>
                                          <p:spTgt spid="44037"/>
                                        </p:tgtEl>
                                        <p:attrNameLst>
                                          <p:attrName>style.visibility</p:attrName>
                                        </p:attrNameLst>
                                      </p:cBhvr>
                                      <p:to>
                                        <p:strVal val="visible"/>
                                      </p:to>
                                    </p:set>
                                    <p:animEffect transition="in" filter="checkerboard(across)">
                                      <p:cBhvr>
                                        <p:cTn id="10" dur="500"/>
                                        <p:tgtEl>
                                          <p:spTgt spid="44037"/>
                                        </p:tgtEl>
                                      </p:cBhvr>
                                    </p:animEffect>
                                  </p:childTnLst>
                                </p:cTn>
                              </p:par>
                              <p:par>
                                <p:cTn id="11" presetID="5" presetClass="entr" presetSubtype="10" fill="hold" nodeType="withEffect">
                                  <p:stCondLst>
                                    <p:cond delay="0"/>
                                  </p:stCondLst>
                                  <p:childTnLst>
                                    <p:set>
                                      <p:cBhvr>
                                        <p:cTn id="12" dur="1" fill="hold">
                                          <p:stCondLst>
                                            <p:cond delay="0"/>
                                          </p:stCondLst>
                                        </p:cTn>
                                        <p:tgtEl>
                                          <p:spTgt spid="44038"/>
                                        </p:tgtEl>
                                        <p:attrNameLst>
                                          <p:attrName>style.visibility</p:attrName>
                                        </p:attrNameLst>
                                      </p:cBhvr>
                                      <p:to>
                                        <p:strVal val="visible"/>
                                      </p:to>
                                    </p:set>
                                    <p:animEffect transition="in" filter="checkerboard(across)">
                                      <p:cBhvr>
                                        <p:cTn id="13" dur="500"/>
                                        <p:tgtEl>
                                          <p:spTgt spid="4403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44039"/>
                                        </p:tgtEl>
                                        <p:attrNameLst>
                                          <p:attrName>style.visibility</p:attrName>
                                        </p:attrNameLst>
                                      </p:cBhvr>
                                      <p:to>
                                        <p:strVal val="visible"/>
                                      </p:to>
                                    </p:set>
                                    <p:animEffect transition="in" filter="checkerboard(across)">
                                      <p:cBhvr>
                                        <p:cTn id="16" dur="500"/>
                                        <p:tgtEl>
                                          <p:spTgt spid="4403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4040"/>
                                        </p:tgtEl>
                                        <p:attrNameLst>
                                          <p:attrName>style.visibility</p:attrName>
                                        </p:attrNameLst>
                                      </p:cBhvr>
                                      <p:to>
                                        <p:strVal val="visible"/>
                                      </p:to>
                                    </p:set>
                                    <p:anim calcmode="lin" valueType="num">
                                      <p:cBhvr>
                                        <p:cTn id="21" dur="500" fill="hold"/>
                                        <p:tgtEl>
                                          <p:spTgt spid="44040"/>
                                        </p:tgtEl>
                                        <p:attrNameLst>
                                          <p:attrName>ppt_x</p:attrName>
                                        </p:attrNameLst>
                                      </p:cBhvr>
                                      <p:tavLst>
                                        <p:tav tm="0">
                                          <p:val>
                                            <p:strVal val="1+#ppt_w/2"/>
                                          </p:val>
                                        </p:tav>
                                        <p:tav tm="100000">
                                          <p:val>
                                            <p:strVal val="#ppt_x"/>
                                          </p:val>
                                        </p:tav>
                                      </p:tavLst>
                                    </p:anim>
                                    <p:anim calcmode="lin" valueType="num">
                                      <p:cBhvr>
                                        <p:cTn id="22" dur="500" fill="hold"/>
                                        <p:tgtEl>
                                          <p:spTgt spid="440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ldLvl="0" animBg="1"/>
      <p:bldP spid="44039"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
          <p:cNvSpPr>
            <a:spLocks noGrp="1"/>
          </p:cNvSpPr>
          <p:nvPr>
            <p:ph type="title"/>
          </p:nvPr>
        </p:nvSpPr>
        <p:spPr/>
        <p:txBody>
          <a:bodyPr wrap="square" anchor="b" anchorCtr="0"/>
          <a:p>
            <a:r>
              <a:rPr lang="zh-CN" altLang="en-US" b="1"/>
              <a:t>always</a:t>
            </a:r>
            <a:r>
              <a:rPr lang="zh-CN" altLang="en-US"/>
              <a:t> statements</a:t>
            </a:r>
            <a:endParaRPr lang="en-US" altLang="zh-CN"/>
          </a:p>
        </p:txBody>
      </p:sp>
      <p:sp>
        <p:nvSpPr>
          <p:cNvPr id="87042" name="Rectangle 3"/>
          <p:cNvSpPr>
            <a:spLocks noGrp="1"/>
          </p:cNvSpPr>
          <p:nvPr>
            <p:ph idx="1"/>
          </p:nvPr>
        </p:nvSpPr>
        <p:spPr/>
        <p:txBody>
          <a:bodyPr wrap="square" anchor="t" anchorCtr="0"/>
          <a:p>
            <a:pPr>
              <a:buClr>
                <a:srgbClr val="000000"/>
              </a:buClr>
              <a:buFont typeface="Wingdings" panose="05000000000000000000" charset="0"/>
              <a:buChar char="Ø"/>
            </a:pPr>
            <a:r>
              <a:rPr lang="en-US" altLang="zh-CN" sz="1800">
                <a:solidFill>
                  <a:schemeClr val="tx1"/>
                </a:solidFill>
              </a:rPr>
              <a:t>Behavioral block operates CONTINUOUSLY</a:t>
            </a:r>
            <a:endParaRPr lang="en-US" altLang="zh-CN" sz="1800">
              <a:solidFill>
                <a:schemeClr val="tx1"/>
              </a:solidFill>
            </a:endParaRPr>
          </a:p>
          <a:p>
            <a:pPr lvl="1">
              <a:buClr>
                <a:srgbClr val="000000"/>
              </a:buClr>
              <a:buFont typeface="Arial" panose="020B0604020202020204" pitchFamily="34" charset="0"/>
              <a:buChar char="•"/>
            </a:pPr>
            <a:r>
              <a:rPr lang="en-US" altLang="zh-CN" sz="1600">
                <a:solidFill>
                  <a:schemeClr val="tx1"/>
                </a:solidFill>
              </a:rPr>
              <a:t>Executes at time zero but loops continuously</a:t>
            </a:r>
            <a:endParaRPr lang="en-US" altLang="zh-CN" sz="1600">
              <a:solidFill>
                <a:schemeClr val="tx1"/>
              </a:solidFill>
            </a:endParaRPr>
          </a:p>
          <a:p>
            <a:pPr lvl="1">
              <a:buClr>
                <a:srgbClr val="000000"/>
              </a:buClr>
              <a:buFont typeface="Arial" panose="020B0604020202020204" pitchFamily="34" charset="0"/>
              <a:buChar char="•"/>
            </a:pPr>
            <a:r>
              <a:rPr lang="en-US" altLang="zh-CN" sz="1600">
                <a:solidFill>
                  <a:schemeClr val="tx1"/>
                </a:solidFill>
              </a:rPr>
              <a:t>Can use a </a:t>
            </a:r>
            <a:r>
              <a:rPr lang="en-US" altLang="zh-CN" sz="1600" i="1">
                <a:solidFill>
                  <a:srgbClr val="FF0000"/>
                </a:solidFill>
              </a:rPr>
              <a:t>trigger list </a:t>
            </a:r>
            <a:r>
              <a:rPr lang="en-US" altLang="zh-CN" sz="1600" i="1">
                <a:solidFill>
                  <a:schemeClr val="tx1"/>
                </a:solidFill>
              </a:rPr>
              <a:t> </a:t>
            </a:r>
            <a:r>
              <a:rPr lang="en-US" altLang="zh-CN" sz="1600">
                <a:solidFill>
                  <a:schemeClr val="tx1"/>
                </a:solidFill>
              </a:rPr>
              <a:t>to control operation; @(a, b, c)</a:t>
            </a:r>
            <a:endParaRPr lang="en-US" altLang="zh-CN" sz="1600">
              <a:solidFill>
                <a:schemeClr val="tx1"/>
              </a:solidFill>
            </a:endParaRPr>
          </a:p>
          <a:p>
            <a:pPr lvl="1">
              <a:buClr>
                <a:srgbClr val="000000"/>
              </a:buClr>
              <a:buFont typeface="Arial" panose="020B0604020202020204" pitchFamily="34" charset="0"/>
              <a:buChar char="•"/>
            </a:pPr>
            <a:r>
              <a:rPr lang="en-US" altLang="zh-CN" sz="1600">
                <a:solidFill>
                  <a:schemeClr val="tx1"/>
                </a:solidFill>
              </a:rPr>
              <a:t>In absense of a trigger list it will re-evaluate when the last &lt;LHS&gt; assignment completes</a:t>
            </a:r>
            <a:endParaRPr lang="en-US" altLang="zh-CN" sz="1600">
              <a:solidFill>
                <a:schemeClr val="tx1"/>
              </a:solidFill>
            </a:endParaRPr>
          </a:p>
          <a:p>
            <a:endParaRPr lang="en-US" altLang="zh-CN" sz="1600">
              <a:solidFill>
                <a:schemeClr val="tx1"/>
              </a:solidFill>
            </a:endParaRPr>
          </a:p>
        </p:txBody>
      </p:sp>
      <p:sp>
        <p:nvSpPr>
          <p:cNvPr id="49155" name="Text Box 4"/>
          <p:cNvSpPr txBox="1"/>
          <p:nvPr/>
        </p:nvSpPr>
        <p:spPr>
          <a:xfrm>
            <a:off x="1737360" y="2931160"/>
            <a:ext cx="5669915" cy="1960880"/>
          </a:xfrm>
          <a:prstGeom prst="rect">
            <a:avLst/>
          </a:prstGeom>
          <a:noFill/>
          <a:ln w="12700"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module clock_gen (output reg clock);</a:t>
            </a:r>
            <a:endParaRPr lang="en-US" altLang="zh-CN" sz="1350" noProof="1">
              <a:solidFill>
                <a:schemeClr val="tx1"/>
              </a:solidFill>
              <a:latin typeface="Arial" panose="020B0604020202020204" pitchFamily="34" charset="0"/>
              <a:ea typeface="宋体" panose="02010600030101010101" pitchFamily="2" charset="-122"/>
            </a:endParaRPr>
          </a:p>
          <a:p>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initial</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clock = 1’b0;		// must initialize in initial block</a:t>
            </a:r>
            <a:endParaRPr lang="en-US" altLang="zh-CN" sz="1350" noProof="1">
              <a:solidFill>
                <a:schemeClr val="tx1"/>
              </a:solidFill>
              <a:latin typeface="Arial" panose="020B0604020202020204" pitchFamily="34" charset="0"/>
              <a:ea typeface="宋体" panose="02010600030101010101" pitchFamily="2" charset="-122"/>
            </a:endParaRPr>
          </a:p>
          <a:p>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always			// no trigger list for this always</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#10 clock = ~clock;		// always will re-evaluate when</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 last &lt;LHS&gt; assignment completes</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endmodule</a:t>
            </a:r>
            <a:endParaRPr lang="en-US" altLang="zh-CN" sz="1350" noProof="1">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Grp="1"/>
          </p:cNvSpPr>
          <p:nvPr>
            <p:ph type="title"/>
          </p:nvPr>
        </p:nvSpPr>
        <p:spPr/>
        <p:txBody>
          <a:bodyPr wrap="square" anchor="b" anchorCtr="0"/>
          <a:p>
            <a:r>
              <a:rPr lang="zh-CN" altLang="en-US" b="1"/>
              <a:t>always</a:t>
            </a:r>
            <a:r>
              <a:rPr lang="zh-CN" altLang="en-US"/>
              <a:t> vs </a:t>
            </a:r>
            <a:r>
              <a:rPr lang="zh-CN" altLang="en-US" b="1"/>
              <a:t>initial</a:t>
            </a:r>
            <a:endParaRPr lang="zh-CN" altLang="en-US" b="1"/>
          </a:p>
        </p:txBody>
      </p:sp>
      <p:sp>
        <p:nvSpPr>
          <p:cNvPr id="88066" name="Text Box 4"/>
          <p:cNvSpPr txBox="1"/>
          <p:nvPr/>
        </p:nvSpPr>
        <p:spPr>
          <a:xfrm>
            <a:off x="1600200" y="1257300"/>
            <a:ext cx="2129155" cy="26301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1500" b="1">
                <a:solidFill>
                  <a:schemeClr val="tx1"/>
                </a:solidFill>
                <a:latin typeface="Arial" panose="020B0604020202020204" pitchFamily="34" charset="0"/>
                <a:ea typeface="宋体" panose="02010600030101010101" pitchFamily="2" charset="-122"/>
              </a:rPr>
              <a:t>reg</a:t>
            </a:r>
            <a:r>
              <a:rPr lang="en-US" altLang="zh-CN" sz="1500">
                <a:solidFill>
                  <a:schemeClr val="tx1"/>
                </a:solidFill>
                <a:latin typeface="Arial" panose="020B0604020202020204" pitchFamily="34" charset="0"/>
                <a:ea typeface="宋体" panose="02010600030101010101" pitchFamily="2" charset="-122"/>
              </a:rPr>
              <a:t> [7:0] v1, v2, v3, v4;</a:t>
            </a:r>
            <a:endParaRPr lang="en-US" altLang="zh-CN" sz="1500">
              <a:solidFill>
                <a:schemeClr val="tx1"/>
              </a:solidFill>
              <a:latin typeface="Arial" panose="020B0604020202020204" pitchFamily="34" charset="0"/>
              <a:ea typeface="宋体" panose="02010600030101010101" pitchFamily="2" charset="-122"/>
            </a:endParaRPr>
          </a:p>
          <a:p>
            <a:endParaRPr lang="en-US" altLang="zh-CN" sz="1500">
              <a:solidFill>
                <a:schemeClr val="tx1"/>
              </a:solidFill>
              <a:latin typeface="Arial" panose="020B0604020202020204" pitchFamily="34" charset="0"/>
              <a:ea typeface="宋体" panose="02010600030101010101" pitchFamily="2" charset="-122"/>
            </a:endParaRPr>
          </a:p>
          <a:p>
            <a:r>
              <a:rPr lang="en-US" altLang="zh-CN" sz="1500" b="1">
                <a:solidFill>
                  <a:schemeClr val="tx1"/>
                </a:solidFill>
                <a:latin typeface="Arial" panose="020B0604020202020204" pitchFamily="34" charset="0"/>
                <a:ea typeface="宋体" panose="02010600030101010101" pitchFamily="2" charset="-122"/>
              </a:rPr>
              <a:t>initial</a:t>
            </a:r>
            <a:r>
              <a:rPr lang="en-US" altLang="zh-CN" sz="1500">
                <a:solidFill>
                  <a:schemeClr val="tx1"/>
                </a:solidFill>
                <a:latin typeface="Arial" panose="020B0604020202020204" pitchFamily="34" charset="0"/>
                <a:ea typeface="宋体" panose="02010600030101010101" pitchFamily="2" charset="-122"/>
              </a:rPr>
              <a:t> </a:t>
            </a:r>
            <a:r>
              <a:rPr lang="en-US" altLang="zh-CN" sz="1500" b="1">
                <a:solidFill>
                  <a:schemeClr val="tx1"/>
                </a:solidFill>
                <a:latin typeface="Arial" panose="020B0604020202020204" pitchFamily="34" charset="0"/>
                <a:ea typeface="宋体" panose="02010600030101010101" pitchFamily="2" charset="-122"/>
              </a:rPr>
              <a:t>begin</a:t>
            </a:r>
            <a:endParaRPr lang="en-US" altLang="zh-CN" sz="1500" b="1">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v1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#2 v2 = v1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v3 = v2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#2 v4 = v3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v1 = v4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#2 v2 = v1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v3 = v2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b="1">
                <a:solidFill>
                  <a:schemeClr val="tx1"/>
                </a:solidFill>
                <a:latin typeface="Arial" panose="020B0604020202020204" pitchFamily="34" charset="0"/>
                <a:ea typeface="宋体" panose="02010600030101010101" pitchFamily="2" charset="-122"/>
              </a:rPr>
              <a:t>end</a:t>
            </a:r>
            <a:endParaRPr lang="en-US" altLang="zh-CN" sz="1500">
              <a:solidFill>
                <a:schemeClr val="tx1"/>
              </a:solidFill>
              <a:latin typeface="Arial" panose="020B0604020202020204" pitchFamily="34" charset="0"/>
              <a:ea typeface="宋体" panose="02010600030101010101" pitchFamily="2" charset="-122"/>
            </a:endParaRPr>
          </a:p>
        </p:txBody>
      </p:sp>
      <p:sp>
        <p:nvSpPr>
          <p:cNvPr id="88067" name="Text Box 5"/>
          <p:cNvSpPr txBox="1"/>
          <p:nvPr/>
        </p:nvSpPr>
        <p:spPr>
          <a:xfrm>
            <a:off x="4743450" y="1257300"/>
            <a:ext cx="2129155" cy="26301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1500" b="1">
                <a:solidFill>
                  <a:schemeClr val="tx1"/>
                </a:solidFill>
                <a:latin typeface="Arial" panose="020B0604020202020204" pitchFamily="34" charset="0"/>
                <a:ea typeface="宋体" panose="02010600030101010101" pitchFamily="2" charset="-122"/>
              </a:rPr>
              <a:t>reg</a:t>
            </a:r>
            <a:r>
              <a:rPr lang="en-US" altLang="zh-CN" sz="1500">
                <a:solidFill>
                  <a:schemeClr val="tx1"/>
                </a:solidFill>
                <a:latin typeface="Arial" panose="020B0604020202020204" pitchFamily="34" charset="0"/>
                <a:ea typeface="宋体" panose="02010600030101010101" pitchFamily="2" charset="-122"/>
              </a:rPr>
              <a:t> [7:0] v1, v2, v3, v4;</a:t>
            </a:r>
            <a:endParaRPr lang="en-US" altLang="zh-CN" sz="1500">
              <a:solidFill>
                <a:schemeClr val="tx1"/>
              </a:solidFill>
              <a:latin typeface="Arial" panose="020B0604020202020204" pitchFamily="34" charset="0"/>
              <a:ea typeface="宋体" panose="02010600030101010101" pitchFamily="2" charset="-122"/>
            </a:endParaRPr>
          </a:p>
          <a:p>
            <a:endParaRPr lang="en-US" altLang="zh-CN" sz="1500">
              <a:solidFill>
                <a:schemeClr val="tx1"/>
              </a:solidFill>
              <a:latin typeface="Arial" panose="020B0604020202020204" pitchFamily="34" charset="0"/>
              <a:ea typeface="宋体" panose="02010600030101010101" pitchFamily="2" charset="-122"/>
            </a:endParaRPr>
          </a:p>
          <a:p>
            <a:r>
              <a:rPr lang="en-US" altLang="zh-CN" sz="1500" b="1">
                <a:solidFill>
                  <a:schemeClr val="tx1"/>
                </a:solidFill>
                <a:latin typeface="Arial" panose="020B0604020202020204" pitchFamily="34" charset="0"/>
                <a:ea typeface="宋体" panose="02010600030101010101" pitchFamily="2" charset="-122"/>
              </a:rPr>
              <a:t>always</a:t>
            </a:r>
            <a:r>
              <a:rPr lang="en-US" altLang="zh-CN" sz="1500">
                <a:solidFill>
                  <a:schemeClr val="tx1"/>
                </a:solidFill>
                <a:latin typeface="Arial" panose="020B0604020202020204" pitchFamily="34" charset="0"/>
                <a:ea typeface="宋体" panose="02010600030101010101" pitchFamily="2" charset="-122"/>
              </a:rPr>
              <a:t> </a:t>
            </a:r>
            <a:r>
              <a:rPr lang="en-US" altLang="zh-CN" sz="1500" b="1">
                <a:solidFill>
                  <a:schemeClr val="tx1"/>
                </a:solidFill>
                <a:latin typeface="Arial" panose="020B0604020202020204" pitchFamily="34" charset="0"/>
                <a:ea typeface="宋体" panose="02010600030101010101" pitchFamily="2" charset="-122"/>
              </a:rPr>
              <a:t>begin</a:t>
            </a:r>
            <a:endParaRPr lang="en-US" altLang="zh-CN" sz="1500" b="1">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v1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#2 v2 = v1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v3 = v2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#2 v4 = v3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v1 = v4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#2 v2 = v1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a:solidFill>
                  <a:schemeClr val="tx1"/>
                </a:solidFill>
                <a:latin typeface="Arial" panose="020B0604020202020204" pitchFamily="34" charset="0"/>
                <a:ea typeface="宋体" panose="02010600030101010101" pitchFamily="2" charset="-122"/>
              </a:rPr>
              <a:t>          v3 = v2 + 1;</a:t>
            </a:r>
            <a:endParaRPr lang="en-US" altLang="zh-CN" sz="1500">
              <a:solidFill>
                <a:schemeClr val="tx1"/>
              </a:solidFill>
              <a:latin typeface="Arial" panose="020B0604020202020204" pitchFamily="34" charset="0"/>
              <a:ea typeface="宋体" panose="02010600030101010101" pitchFamily="2" charset="-122"/>
            </a:endParaRPr>
          </a:p>
          <a:p>
            <a:r>
              <a:rPr lang="en-US" altLang="zh-CN" sz="1500" b="1">
                <a:solidFill>
                  <a:schemeClr val="tx1"/>
                </a:solidFill>
                <a:latin typeface="Arial" panose="020B0604020202020204" pitchFamily="34" charset="0"/>
                <a:ea typeface="宋体" panose="02010600030101010101" pitchFamily="2" charset="-122"/>
              </a:rPr>
              <a:t>end</a:t>
            </a:r>
            <a:endParaRPr lang="en-US" altLang="zh-CN" sz="150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a:spLocks noGrp="1"/>
          </p:cNvSpPr>
          <p:nvPr>
            <p:ph type="title"/>
          </p:nvPr>
        </p:nvSpPr>
        <p:spPr/>
        <p:txBody>
          <a:bodyPr wrap="square" anchor="b" anchorCtr="0"/>
          <a:p>
            <a:r>
              <a:rPr lang="zh-CN" altLang="en-US"/>
              <a:t>Trigger lists (Sensitivity lists)</a:t>
            </a:r>
            <a:endParaRPr lang="en-US" altLang="zh-CN"/>
          </a:p>
        </p:txBody>
      </p:sp>
      <p:sp>
        <p:nvSpPr>
          <p:cNvPr id="89090" name="Rectangle 4"/>
          <p:cNvSpPr>
            <a:spLocks noGrp="1"/>
          </p:cNvSpPr>
          <p:nvPr>
            <p:ph idx="1"/>
          </p:nvPr>
        </p:nvSpPr>
        <p:spPr>
          <a:xfrm>
            <a:off x="365867" y="656273"/>
            <a:ext cx="8531222" cy="4227768"/>
          </a:xfrm>
        </p:spPr>
        <p:txBody>
          <a:bodyPr wrap="square" anchor="t" anchorCtr="0">
            <a:noAutofit/>
          </a:bodyPr>
          <a:p>
            <a:pPr>
              <a:lnSpc>
                <a:spcPct val="150000"/>
              </a:lnSpc>
              <a:buClr>
                <a:srgbClr val="000000"/>
              </a:buClr>
              <a:buFont typeface="Wingdings" panose="05000000000000000000" charset="0"/>
              <a:buChar char="Ø"/>
            </a:pPr>
            <a:r>
              <a:rPr lang="en-US" altLang="zh-CN" sz="1800"/>
              <a:t>Conditionally“</a:t>
            </a:r>
            <a:r>
              <a:rPr lang="en-US" altLang="zh-CN" sz="1800">
                <a:solidFill>
                  <a:srgbClr val="FF0000"/>
                </a:solidFill>
              </a:rPr>
              <a:t>execute</a:t>
            </a:r>
            <a:r>
              <a:rPr lang="en-US" altLang="zh-CN" sz="1800"/>
              <a:t>”inside of </a:t>
            </a:r>
            <a:r>
              <a:rPr lang="en-US" altLang="zh-CN" sz="1800" b="1"/>
              <a:t>always</a:t>
            </a:r>
            <a:r>
              <a:rPr lang="en-US" altLang="zh-CN" sz="1800"/>
              <a:t> block</a:t>
            </a:r>
            <a:endParaRPr lang="en-US" altLang="zh-CN" sz="1800"/>
          </a:p>
          <a:p>
            <a:pPr lvl="1">
              <a:lnSpc>
                <a:spcPct val="150000"/>
              </a:lnSpc>
              <a:buClr>
                <a:srgbClr val="000000"/>
              </a:buClr>
              <a:buFont typeface="Arial" panose="020B0604020202020204" pitchFamily="34" charset="0"/>
              <a:buChar char="•"/>
            </a:pPr>
            <a:r>
              <a:rPr lang="en-US" altLang="zh-CN" sz="1600">
                <a:solidFill>
                  <a:schemeClr val="tx1"/>
                </a:solidFill>
              </a:rPr>
              <a:t>Any change on trigger (sensitivity) list, triggers block</a:t>
            </a:r>
            <a:endParaRPr lang="en-US" altLang="zh-CN" sz="1800"/>
          </a:p>
          <a:p>
            <a:pPr marL="685800" lvl="2" indent="0">
              <a:lnSpc>
                <a:spcPct val="150000"/>
              </a:lnSpc>
              <a:buClr>
                <a:srgbClr val="000000"/>
              </a:buClr>
              <a:buNone/>
            </a:pPr>
            <a:r>
              <a:rPr lang="en-US" altLang="zh-CN" sz="1400" b="1">
                <a:gradFill>
                  <a:gsLst>
                    <a:gs pos="0">
                      <a:srgbClr val="012D86"/>
                    </a:gs>
                    <a:gs pos="100000">
                      <a:srgbClr val="0E2557"/>
                    </a:gs>
                  </a:gsLst>
                  <a:lin scaled="0"/>
                </a:gradFill>
              </a:rPr>
              <a:t>always</a:t>
            </a:r>
            <a:r>
              <a:rPr lang="en-US" altLang="zh-CN" sz="1400">
                <a:gradFill>
                  <a:gsLst>
                    <a:gs pos="0">
                      <a:srgbClr val="012D86"/>
                    </a:gs>
                    <a:gs pos="100000">
                      <a:srgbClr val="0E2557"/>
                    </a:gs>
                  </a:gsLst>
                  <a:lin scaled="0"/>
                </a:gradFill>
              </a:rPr>
              <a:t> </a:t>
            </a:r>
            <a:r>
              <a:rPr lang="en-US" altLang="zh-CN" sz="1400" b="1">
                <a:gradFill>
                  <a:gsLst>
                    <a:gs pos="0">
                      <a:srgbClr val="012D86"/>
                    </a:gs>
                    <a:gs pos="100000">
                      <a:srgbClr val="0E2557"/>
                    </a:gs>
                  </a:gsLst>
                  <a:lin scaled="0"/>
                </a:gradFill>
              </a:rPr>
              <a:t>@</a:t>
            </a:r>
            <a:r>
              <a:rPr lang="en-US" altLang="zh-CN" sz="1400">
                <a:gradFill>
                  <a:gsLst>
                    <a:gs pos="0">
                      <a:srgbClr val="012D86"/>
                    </a:gs>
                    <a:gs pos="100000">
                      <a:srgbClr val="0E2557"/>
                    </a:gs>
                  </a:gsLst>
                  <a:lin scaled="0"/>
                </a:gradFill>
              </a:rPr>
              <a:t>(a, b, c) </a:t>
            </a:r>
            <a:r>
              <a:rPr lang="en-US" altLang="zh-CN" sz="1400" b="1">
                <a:gradFill>
                  <a:gsLst>
                    <a:gs pos="0">
                      <a:srgbClr val="012D86"/>
                    </a:gs>
                    <a:gs pos="100000">
                      <a:srgbClr val="0E2557"/>
                    </a:gs>
                  </a:gsLst>
                  <a:lin scaled="0"/>
                </a:gradFill>
              </a:rPr>
              <a:t>begin</a:t>
            </a:r>
            <a:endParaRPr lang="en-US" altLang="zh-CN" sz="1400" b="1">
              <a:gradFill>
                <a:gsLst>
                  <a:gs pos="0">
                    <a:srgbClr val="012D86"/>
                  </a:gs>
                  <a:gs pos="100000">
                    <a:srgbClr val="0E2557"/>
                  </a:gs>
                </a:gsLst>
                <a:lin scaled="0"/>
              </a:gradFill>
            </a:endParaRPr>
          </a:p>
          <a:p>
            <a:pPr marL="685800" lvl="2" indent="0">
              <a:lnSpc>
                <a:spcPct val="150000"/>
              </a:lnSpc>
              <a:buClr>
                <a:srgbClr val="000000"/>
              </a:buClr>
              <a:buNone/>
            </a:pPr>
            <a:r>
              <a:rPr lang="en-US" altLang="zh-CN" sz="1400" b="1">
                <a:gradFill>
                  <a:gsLst>
                    <a:gs pos="0">
                      <a:srgbClr val="012D86"/>
                    </a:gs>
                    <a:gs pos="100000">
                      <a:srgbClr val="0E2557"/>
                    </a:gs>
                  </a:gsLst>
                  <a:lin scaled="0"/>
                </a:gradFill>
              </a:rPr>
              <a:t>…</a:t>
            </a:r>
            <a:endParaRPr lang="en-US" altLang="zh-CN" sz="1400" b="1">
              <a:gradFill>
                <a:gsLst>
                  <a:gs pos="0">
                    <a:srgbClr val="012D86"/>
                  </a:gs>
                  <a:gs pos="100000">
                    <a:srgbClr val="0E2557"/>
                  </a:gs>
                </a:gsLst>
                <a:lin scaled="0"/>
              </a:gradFill>
            </a:endParaRPr>
          </a:p>
          <a:p>
            <a:pPr marL="342900" lvl="1" indent="0">
              <a:lnSpc>
                <a:spcPct val="150000"/>
              </a:lnSpc>
              <a:buClr>
                <a:srgbClr val="000000"/>
              </a:buClr>
              <a:buNone/>
            </a:pPr>
            <a:r>
              <a:rPr lang="en-US" altLang="zh-CN" sz="1400">
                <a:gradFill>
                  <a:gsLst>
                    <a:gs pos="0">
                      <a:srgbClr val="012D86"/>
                    </a:gs>
                    <a:gs pos="100000">
                      <a:srgbClr val="0E2557"/>
                    </a:gs>
                  </a:gsLst>
                  <a:lin scaled="0"/>
                </a:gradFill>
              </a:rPr>
              <a:t>	</a:t>
            </a:r>
            <a:r>
              <a:rPr lang="en-US" altLang="zh-CN" sz="1400" b="1">
                <a:gradFill>
                  <a:gsLst>
                    <a:gs pos="0">
                      <a:srgbClr val="012D86"/>
                    </a:gs>
                    <a:gs pos="100000">
                      <a:srgbClr val="0E2557"/>
                    </a:gs>
                  </a:gsLst>
                  <a:lin scaled="0"/>
                </a:gradFill>
              </a:rPr>
              <a:t>end</a:t>
            </a:r>
            <a:endParaRPr lang="en-US" altLang="zh-CN" sz="1400" b="1">
              <a:gradFill>
                <a:gsLst>
                  <a:gs pos="0">
                    <a:srgbClr val="012D86"/>
                  </a:gs>
                  <a:gs pos="100000">
                    <a:srgbClr val="0E2557"/>
                  </a:gs>
                </a:gsLst>
                <a:lin scaled="0"/>
              </a:gradFill>
            </a:endParaRPr>
          </a:p>
          <a:p>
            <a:pPr lvl="1" algn="l">
              <a:lnSpc>
                <a:spcPct val="150000"/>
              </a:lnSpc>
              <a:spcBef>
                <a:spcPts val="375"/>
              </a:spcBef>
              <a:buClr>
                <a:srgbClr val="000000"/>
              </a:buClr>
              <a:buSzTx/>
              <a:buFont typeface="Arial" panose="020B0604020202020204" pitchFamily="34" charset="0"/>
              <a:buChar char="•"/>
            </a:pPr>
            <a:r>
              <a:rPr lang="en-US" altLang="zh-CN" sz="1600">
                <a:solidFill>
                  <a:schemeClr val="tx1"/>
                </a:solidFill>
                <a:sym typeface="+mn-ea"/>
              </a:rPr>
              <a:t>Original way to specify trigger list</a:t>
            </a:r>
            <a:br>
              <a:rPr lang="en-US" altLang="zh-CN" sz="1600">
                <a:solidFill>
                  <a:schemeClr val="tx1"/>
                </a:solidFill>
                <a:sym typeface="+mn-ea"/>
              </a:rPr>
            </a:br>
            <a:r>
              <a:rPr lang="en-US" altLang="zh-CN" sz="1660">
                <a:sym typeface="+mn-ea"/>
              </a:rPr>
              <a:t>	</a:t>
            </a:r>
            <a:r>
              <a:rPr lang="en-US" altLang="zh-CN" sz="1400" b="1">
                <a:gradFill>
                  <a:gsLst>
                    <a:gs pos="0">
                      <a:srgbClr val="012D86"/>
                    </a:gs>
                    <a:gs pos="100000">
                      <a:srgbClr val="0E2557"/>
                    </a:gs>
                  </a:gsLst>
                  <a:lin scaled="0"/>
                </a:gradFill>
                <a:sym typeface="+mn-ea"/>
              </a:rPr>
              <a:t>always @ (X1 or X2 or X3)</a:t>
            </a:r>
            <a:endParaRPr lang="en-US" altLang="zh-CN" sz="1400" b="1">
              <a:gradFill>
                <a:gsLst>
                  <a:gs pos="0">
                    <a:srgbClr val="012D86"/>
                  </a:gs>
                  <a:gs pos="100000">
                    <a:srgbClr val="0E2557"/>
                  </a:gs>
                </a:gsLst>
                <a:lin scaled="0"/>
              </a:gradFill>
            </a:endParaRPr>
          </a:p>
          <a:p>
            <a:pPr lvl="1">
              <a:lnSpc>
                <a:spcPct val="150000"/>
              </a:lnSpc>
              <a:spcBef>
                <a:spcPct val="20000"/>
              </a:spcBef>
              <a:buClr>
                <a:srgbClr val="000000"/>
              </a:buClr>
              <a:buSzPct val="100000"/>
              <a:buFont typeface="Arial" panose="020B0604020202020204" pitchFamily="34" charset="0"/>
              <a:buChar char="•"/>
            </a:pPr>
            <a:r>
              <a:rPr lang="en-US" altLang="zh-CN" sz="1600">
                <a:solidFill>
                  <a:schemeClr val="tx1"/>
                </a:solidFill>
                <a:sym typeface="+mn-ea"/>
              </a:rPr>
              <a:t>In Verilog 2001 can use , instead of or</a:t>
            </a:r>
            <a:br>
              <a:rPr lang="en-US" altLang="zh-CN" sz="1600">
                <a:solidFill>
                  <a:schemeClr val="tx1"/>
                </a:solidFill>
                <a:sym typeface="+mn-ea"/>
              </a:rPr>
            </a:br>
            <a:r>
              <a:rPr lang="en-US" altLang="zh-CN" sz="1660" b="1">
                <a:sym typeface="+mn-ea"/>
              </a:rPr>
              <a:t>	</a:t>
            </a:r>
            <a:r>
              <a:rPr lang="en-US" altLang="zh-CN" sz="1400" b="1">
                <a:gradFill>
                  <a:gsLst>
                    <a:gs pos="0">
                      <a:srgbClr val="012D86"/>
                    </a:gs>
                    <a:gs pos="100000">
                      <a:srgbClr val="0E2557"/>
                    </a:gs>
                  </a:gsLst>
                  <a:lin scaled="0"/>
                </a:gradFill>
                <a:sym typeface="+mn-ea"/>
              </a:rPr>
              <a:t>always @ (X1, X2, X3)</a:t>
            </a:r>
            <a:endParaRPr lang="en-US" altLang="zh-CN" sz="1660">
              <a:solidFill>
                <a:schemeClr val="tx1"/>
              </a:solidFill>
            </a:endParaRPr>
          </a:p>
          <a:p>
            <a:pPr lvl="1">
              <a:lnSpc>
                <a:spcPct val="150000"/>
              </a:lnSpc>
              <a:spcBef>
                <a:spcPct val="20000"/>
              </a:spcBef>
              <a:buClr>
                <a:srgbClr val="000000"/>
              </a:buClr>
              <a:buSzPct val="100000"/>
              <a:buFont typeface="Arial" panose="020B0604020202020204" pitchFamily="34" charset="0"/>
              <a:buChar char="•"/>
            </a:pPr>
            <a:r>
              <a:rPr lang="en-US" altLang="zh-CN" sz="1600">
                <a:solidFill>
                  <a:schemeClr val="tx1"/>
                </a:solidFill>
                <a:sym typeface="+mn-ea"/>
              </a:rPr>
              <a:t>Verilog 2001 also has * for combinational only</a:t>
            </a:r>
            <a:br>
              <a:rPr lang="en-US" altLang="zh-CN" sz="1600">
                <a:solidFill>
                  <a:schemeClr val="tx1"/>
                </a:solidFill>
                <a:sym typeface="+mn-ea"/>
              </a:rPr>
            </a:br>
            <a:r>
              <a:rPr lang="en-US" altLang="zh-CN" sz="1660">
                <a:sym typeface="+mn-ea"/>
              </a:rPr>
              <a:t>	</a:t>
            </a:r>
            <a:r>
              <a:rPr lang="en-US" altLang="zh-CN" sz="1400" b="1">
                <a:gradFill>
                  <a:gsLst>
                    <a:gs pos="0">
                      <a:srgbClr val="012D86"/>
                    </a:gs>
                    <a:gs pos="100000">
                      <a:srgbClr val="0E2557"/>
                    </a:gs>
                  </a:gsLst>
                  <a:lin scaled="0"/>
                </a:gradFill>
                <a:sym typeface="+mn-ea"/>
              </a:rPr>
              <a:t>always @ (*)</a:t>
            </a:r>
            <a:endParaRPr lang="en-US" altLang="zh-CN" sz="1660">
              <a:solidFill>
                <a:schemeClr val="tx1"/>
              </a:solidFill>
            </a:endParaRPr>
          </a:p>
          <a:p>
            <a:pPr lvl="1">
              <a:buNone/>
            </a:pPr>
            <a:endParaRPr lang="en-US" altLang="zh-CN" sz="1800" b="1">
              <a:solidFill>
                <a:schemeClr val="tx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行为描述程序结构</a:t>
            </a:r>
            <a:endParaRPr lang="zh-CN" altLang="en-US"/>
          </a:p>
        </p:txBody>
      </p:sp>
      <p:sp>
        <p:nvSpPr>
          <p:cNvPr id="90113" name="矩形 49153"/>
          <p:cNvSpPr/>
          <p:nvPr/>
        </p:nvSpPr>
        <p:spPr>
          <a:xfrm>
            <a:off x="365760" y="699770"/>
            <a:ext cx="6537325" cy="4051300"/>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en-US" altLang="zh-CN" sz="1800" b="1">
                <a:solidFill>
                  <a:schemeClr val="tx1"/>
                </a:solidFill>
                <a:latin typeface="微软雅黑" panose="020B0503020204020204" charset="-122"/>
                <a:ea typeface="微软雅黑" panose="020B0503020204020204" charset="-122"/>
                <a:cs typeface="微软雅黑" panose="020B0503020204020204" charset="-122"/>
              </a:rPr>
              <a:t>if-else </a:t>
            </a: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条件语句</a:t>
            </a:r>
            <a:endParaRPr lang="zh-CN" altLang="en-US" sz="1800" b="1">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endParaRPr lang="zh-CN" altLang="en-US" sz="1800" b="1">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endParaRPr lang="zh-CN" altLang="en-US" sz="1800" b="1">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en-US" altLang="zh-CN" sz="1800" b="1">
                <a:solidFill>
                  <a:schemeClr val="tx1"/>
                </a:solidFill>
                <a:latin typeface="微软雅黑" panose="020B0503020204020204" charset="-122"/>
                <a:ea typeface="微软雅黑" panose="020B0503020204020204" charset="-122"/>
                <a:cs typeface="微软雅黑" panose="020B0503020204020204" charset="-122"/>
              </a:rPr>
              <a:t>case </a:t>
            </a: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语句</a:t>
            </a:r>
            <a:endParaRPr lang="zh-CN" altLang="en-US" sz="1800" b="1">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endParaRPr lang="zh-CN" altLang="en-US" sz="1800" b="1">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endParaRPr lang="zh-CN" altLang="en-US" sz="1800" b="1">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endParaRPr lang="zh-CN" altLang="en-US" sz="1800" b="1">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en-US" altLang="zh-CN" sz="1800" b="1">
                <a:solidFill>
                  <a:schemeClr val="tx1"/>
                </a:solidFill>
                <a:latin typeface="微软雅黑" panose="020B0503020204020204" charset="-122"/>
                <a:ea typeface="微软雅黑" panose="020B0503020204020204" charset="-122"/>
                <a:cs typeface="微软雅黑" panose="020B0503020204020204" charset="-122"/>
              </a:rPr>
              <a:t>for </a:t>
            </a: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循环语句 </a:t>
            </a:r>
            <a:endParaRPr lang="zh-CN" altLang="en-US" sz="18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0114" name="矩形 49154"/>
          <p:cNvSpPr/>
          <p:nvPr/>
        </p:nvSpPr>
        <p:spPr>
          <a:xfrm>
            <a:off x="3347720" y="915670"/>
            <a:ext cx="3735705" cy="1189355"/>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FF0000"/>
                </a:solidFill>
                <a:latin typeface="Times New Roman" panose="02020603050405020304" pitchFamily="2" charset="0"/>
                <a:ea typeface="宋体" panose="02010600030101010101" pitchFamily="2" charset="-122"/>
              </a:rPr>
              <a:t>if </a:t>
            </a:r>
            <a:r>
              <a:rPr lang="en-US" altLang="zh-CN" sz="1500" b="1">
                <a:solidFill>
                  <a:srgbClr val="000000"/>
                </a:solidFill>
                <a:latin typeface="Times New Roman" panose="02020603050405020304" pitchFamily="2" charset="0"/>
                <a:ea typeface="宋体" panose="02010600030101010101" pitchFamily="2" charset="-122"/>
              </a:rPr>
              <a:t>(</a:t>
            </a:r>
            <a:r>
              <a:rPr lang="zh-CN" altLang="en-US" sz="1500" b="1">
                <a:solidFill>
                  <a:srgbClr val="000000"/>
                </a:solidFill>
                <a:latin typeface="Times New Roman" panose="02020603050405020304" pitchFamily="2" charset="0"/>
                <a:ea typeface="宋体" panose="02010600030101010101" pitchFamily="2" charset="-122"/>
              </a:rPr>
              <a:t>条件表达式</a:t>
            </a:r>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块语句</a:t>
            </a:r>
            <a:r>
              <a:rPr lang="en-US" altLang="zh-CN" sz="1500" b="1">
                <a:solidFill>
                  <a:srgbClr val="000000"/>
                </a:solidFill>
                <a:latin typeface="Times New Roman" panose="02020603050405020304" pitchFamily="2" charset="0"/>
                <a:ea typeface="宋体" panose="02010600030101010101" pitchFamily="2" charset="-122"/>
              </a:rPr>
              <a:t>1</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else if</a:t>
            </a:r>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条件表达式</a:t>
            </a:r>
            <a:r>
              <a:rPr lang="en-US" altLang="zh-CN" sz="1500" b="1">
                <a:solidFill>
                  <a:srgbClr val="000000"/>
                </a:solidFill>
                <a:latin typeface="Times New Roman" panose="02020603050405020304" pitchFamily="2" charset="0"/>
                <a:ea typeface="宋体" panose="02010600030101010101" pitchFamily="2" charset="-122"/>
              </a:rPr>
              <a:t>2)   </a:t>
            </a:r>
            <a:r>
              <a:rPr lang="zh-CN" altLang="en-US" sz="1500" b="1">
                <a:solidFill>
                  <a:srgbClr val="000000"/>
                </a:solidFill>
                <a:latin typeface="Times New Roman" panose="02020603050405020304" pitchFamily="2" charset="0"/>
                <a:ea typeface="宋体" panose="02010600030101010101" pitchFamily="2" charset="-122"/>
              </a:rPr>
              <a:t>块语句</a:t>
            </a:r>
            <a:r>
              <a:rPr lang="en-US" altLang="zh-CN" sz="1500" b="1">
                <a:solidFill>
                  <a:srgbClr val="000000"/>
                </a:solidFill>
                <a:latin typeface="Times New Roman" panose="02020603050405020304" pitchFamily="2" charset="0"/>
                <a:ea typeface="宋体" panose="02010600030101010101" pitchFamily="2" charset="-122"/>
              </a:rPr>
              <a:t>2</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else if</a:t>
            </a:r>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条件表达式</a:t>
            </a:r>
            <a:r>
              <a:rPr lang="en-US" altLang="zh-CN" sz="1500" b="1">
                <a:solidFill>
                  <a:srgbClr val="000000"/>
                </a:solidFill>
                <a:latin typeface="Times New Roman" panose="02020603050405020304" pitchFamily="2" charset="0"/>
                <a:ea typeface="宋体" panose="02010600030101010101" pitchFamily="2" charset="-122"/>
              </a:rPr>
              <a:t>n)   </a:t>
            </a:r>
            <a:r>
              <a:rPr lang="zh-CN" altLang="en-US" sz="1500" b="1">
                <a:solidFill>
                  <a:srgbClr val="000000"/>
                </a:solidFill>
                <a:latin typeface="Times New Roman" panose="02020603050405020304" pitchFamily="2" charset="0"/>
                <a:ea typeface="宋体" panose="02010600030101010101" pitchFamily="2" charset="-122"/>
              </a:rPr>
              <a:t>块语句</a:t>
            </a:r>
            <a:r>
              <a:rPr lang="en-US" altLang="zh-CN" sz="1500" b="1">
                <a:solidFill>
                  <a:srgbClr val="000000"/>
                </a:solidFill>
                <a:latin typeface="Times New Roman" panose="02020603050405020304" pitchFamily="2" charset="0"/>
                <a:ea typeface="宋体" panose="02010600030101010101" pitchFamily="2" charset="-122"/>
              </a:rPr>
              <a:t>n</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else</a:t>
            </a:r>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块语句</a:t>
            </a:r>
            <a:r>
              <a:rPr lang="en-US" altLang="zh-CN" sz="1500" b="1">
                <a:solidFill>
                  <a:srgbClr val="000000"/>
                </a:solidFill>
                <a:latin typeface="Times New Roman" panose="02020603050405020304" pitchFamily="2" charset="0"/>
                <a:ea typeface="宋体" panose="02010600030101010101" pitchFamily="2" charset="-122"/>
              </a:rPr>
              <a:t>n+1</a:t>
            </a:r>
            <a:endParaRPr lang="en-US" altLang="zh-CN" sz="1500" b="1">
              <a:solidFill>
                <a:srgbClr val="000000"/>
              </a:solidFill>
              <a:latin typeface="Times New Roman" panose="02020603050405020304" pitchFamily="2" charset="0"/>
              <a:ea typeface="宋体" panose="02010600030101010101" pitchFamily="2" charset="-122"/>
            </a:endParaRPr>
          </a:p>
        </p:txBody>
      </p:sp>
      <p:sp>
        <p:nvSpPr>
          <p:cNvPr id="90115" name="矩形 49155"/>
          <p:cNvSpPr/>
          <p:nvPr/>
        </p:nvSpPr>
        <p:spPr>
          <a:xfrm>
            <a:off x="3347720" y="2211705"/>
            <a:ext cx="3727450" cy="1675130"/>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FF0000"/>
                </a:solidFill>
                <a:latin typeface="Times New Roman" panose="02020603050405020304" pitchFamily="2" charset="0"/>
                <a:ea typeface="宋体" panose="02010600030101010101" pitchFamily="2" charset="-122"/>
              </a:rPr>
              <a:t>case</a:t>
            </a:r>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敏感表达式</a:t>
            </a:r>
            <a:r>
              <a:rPr lang="en-US" altLang="zh-CN" sz="1500" b="1">
                <a:solidFill>
                  <a:srgbClr val="000000"/>
                </a:solidFill>
                <a:latin typeface="Times New Roman" panose="02020603050405020304" pitchFamily="2" charset="0"/>
                <a:ea typeface="宋体" panose="02010600030101010101" pitchFamily="2" charset="-122"/>
              </a:rPr>
              <a:t>)</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值</a:t>
            </a:r>
            <a:r>
              <a:rPr lang="en-US" altLang="zh-CN" sz="1500" b="1">
                <a:solidFill>
                  <a:srgbClr val="000000"/>
                </a:solidFill>
                <a:latin typeface="Times New Roman" panose="02020603050405020304" pitchFamily="2" charset="0"/>
                <a:ea typeface="宋体" panose="02010600030101010101" pitchFamily="2" charset="-122"/>
              </a:rPr>
              <a:t>1</a:t>
            </a:r>
            <a:r>
              <a:rPr lang="zh-CN" altLang="en-US" sz="1500" b="1">
                <a:solidFill>
                  <a:srgbClr val="000000"/>
                </a:solidFill>
                <a:latin typeface="Times New Roman" panose="02020603050405020304" pitchFamily="2" charset="0"/>
                <a:ea typeface="宋体" panose="02010600030101010101" pitchFamily="2" charset="-122"/>
              </a:rPr>
              <a:t>：      块语句</a:t>
            </a:r>
            <a:r>
              <a:rPr lang="en-US" altLang="zh-CN" sz="1500" b="1">
                <a:solidFill>
                  <a:srgbClr val="000000"/>
                </a:solidFill>
                <a:latin typeface="Times New Roman" panose="02020603050405020304" pitchFamily="2" charset="0"/>
                <a:ea typeface="宋体" panose="02010600030101010101" pitchFamily="2" charset="-122"/>
              </a:rPr>
              <a:t>1</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值</a:t>
            </a:r>
            <a:r>
              <a:rPr lang="en-US" altLang="zh-CN" sz="1500" b="1">
                <a:solidFill>
                  <a:srgbClr val="000000"/>
                </a:solidFill>
                <a:latin typeface="Times New Roman" panose="02020603050405020304" pitchFamily="2" charset="0"/>
                <a:ea typeface="宋体" panose="02010600030101010101" pitchFamily="2" charset="-122"/>
              </a:rPr>
              <a:t>2</a:t>
            </a:r>
            <a:r>
              <a:rPr lang="zh-CN" altLang="en-US" sz="1500" b="1">
                <a:solidFill>
                  <a:srgbClr val="000000"/>
                </a:solidFill>
                <a:latin typeface="Times New Roman" panose="02020603050405020304" pitchFamily="2" charset="0"/>
                <a:ea typeface="宋体" panose="02010600030101010101" pitchFamily="2" charset="-122"/>
              </a:rPr>
              <a:t>：      块语句</a:t>
            </a:r>
            <a:r>
              <a:rPr lang="en-US" altLang="zh-CN" sz="1500" b="1">
                <a:solidFill>
                  <a:srgbClr val="000000"/>
                </a:solidFill>
                <a:latin typeface="Times New Roman" panose="02020603050405020304" pitchFamily="2" charset="0"/>
                <a:ea typeface="宋体" panose="02010600030101010101" pitchFamily="2" charset="-122"/>
              </a:rPr>
              <a:t>2</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值</a:t>
            </a:r>
            <a:r>
              <a:rPr lang="en-US" altLang="zh-CN" sz="1500" b="1">
                <a:solidFill>
                  <a:srgbClr val="000000"/>
                </a:solidFill>
                <a:latin typeface="Times New Roman" panose="02020603050405020304" pitchFamily="2" charset="0"/>
                <a:ea typeface="宋体" panose="02010600030101010101" pitchFamily="2" charset="-122"/>
              </a:rPr>
              <a:t>n</a:t>
            </a:r>
            <a:r>
              <a:rPr lang="zh-CN" altLang="en-US" sz="1500" b="1">
                <a:solidFill>
                  <a:srgbClr val="000000"/>
                </a:solidFill>
                <a:latin typeface="Times New Roman" panose="02020603050405020304" pitchFamily="2" charset="0"/>
                <a:ea typeface="宋体" panose="02010600030101010101" pitchFamily="2" charset="-122"/>
              </a:rPr>
              <a:t>：      块语句</a:t>
            </a:r>
            <a:r>
              <a:rPr lang="en-US" altLang="zh-CN" sz="1500" b="1">
                <a:solidFill>
                  <a:srgbClr val="000000"/>
                </a:solidFill>
                <a:latin typeface="Times New Roman" panose="02020603050405020304" pitchFamily="2" charset="0"/>
                <a:ea typeface="宋体" panose="02010600030101010101" pitchFamily="2" charset="-122"/>
              </a:rPr>
              <a:t>n</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000000"/>
                </a:solidFill>
                <a:latin typeface="Times New Roman" panose="02020603050405020304" pitchFamily="2" charset="0"/>
                <a:ea typeface="宋体" panose="02010600030101010101" pitchFamily="2" charset="-122"/>
              </a:rPr>
              <a:t>    default</a:t>
            </a:r>
            <a:r>
              <a:rPr lang="zh-CN" altLang="en-US" sz="1500" b="1">
                <a:solidFill>
                  <a:srgbClr val="000000"/>
                </a:solidFill>
                <a:latin typeface="Times New Roman" panose="02020603050405020304" pitchFamily="2" charset="0"/>
                <a:ea typeface="宋体" panose="02010600030101010101" pitchFamily="2" charset="-122"/>
              </a:rPr>
              <a:t>：块语句</a:t>
            </a:r>
            <a:r>
              <a:rPr lang="en-US" altLang="zh-CN" sz="1500" b="1">
                <a:solidFill>
                  <a:srgbClr val="000000"/>
                </a:solidFill>
                <a:latin typeface="Times New Roman" panose="02020603050405020304" pitchFamily="2" charset="0"/>
                <a:ea typeface="宋体" panose="02010600030101010101" pitchFamily="2" charset="-122"/>
              </a:rPr>
              <a:t>n+1</a:t>
            </a:r>
            <a:endParaRPr lang="en-US" altLang="zh-CN"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endcase</a:t>
            </a:r>
            <a:endParaRPr lang="en-US" altLang="zh-CN" sz="1500" b="1">
              <a:solidFill>
                <a:srgbClr val="FF0000"/>
              </a:solidFill>
              <a:latin typeface="Times New Roman" panose="02020603050405020304" pitchFamily="2" charset="0"/>
              <a:ea typeface="宋体" panose="02010600030101010101" pitchFamily="2" charset="-122"/>
            </a:endParaRPr>
          </a:p>
        </p:txBody>
      </p:sp>
      <p:sp>
        <p:nvSpPr>
          <p:cNvPr id="90116" name="矩形 49156"/>
          <p:cNvSpPr/>
          <p:nvPr/>
        </p:nvSpPr>
        <p:spPr>
          <a:xfrm>
            <a:off x="3347720" y="3993515"/>
            <a:ext cx="3727450" cy="323850"/>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FF0000"/>
                </a:solidFill>
                <a:latin typeface="Times New Roman" panose="02020603050405020304" pitchFamily="2" charset="0"/>
                <a:ea typeface="宋体" panose="02010600030101010101" pitchFamily="2" charset="-122"/>
              </a:rPr>
              <a:t>for</a:t>
            </a:r>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表达式</a:t>
            </a:r>
            <a:r>
              <a:rPr lang="en-US" altLang="zh-CN" sz="1500" b="1">
                <a:solidFill>
                  <a:srgbClr val="000000"/>
                </a:solidFill>
                <a:latin typeface="Times New Roman" panose="02020603050405020304" pitchFamily="2" charset="0"/>
                <a:ea typeface="宋体" panose="02010600030101010101" pitchFamily="2" charset="-122"/>
              </a:rPr>
              <a:t>1</a:t>
            </a:r>
            <a:r>
              <a:rPr lang="zh-CN" altLang="en-US" sz="1500" b="1">
                <a:solidFill>
                  <a:srgbClr val="000000"/>
                </a:solidFill>
                <a:latin typeface="Times New Roman" panose="02020603050405020304" pitchFamily="2" charset="0"/>
                <a:ea typeface="宋体" panose="02010600030101010101" pitchFamily="2" charset="-122"/>
              </a:rPr>
              <a:t>；表达式</a:t>
            </a:r>
            <a:r>
              <a:rPr lang="en-US" altLang="zh-CN" sz="1500" b="1">
                <a:solidFill>
                  <a:srgbClr val="000000"/>
                </a:solidFill>
                <a:latin typeface="Times New Roman" panose="02020603050405020304" pitchFamily="2" charset="0"/>
                <a:ea typeface="宋体" panose="02010600030101010101" pitchFamily="2" charset="-122"/>
              </a:rPr>
              <a:t>2</a:t>
            </a:r>
            <a:r>
              <a:rPr lang="zh-CN" altLang="en-US" sz="1500" b="1">
                <a:solidFill>
                  <a:srgbClr val="000000"/>
                </a:solidFill>
                <a:latin typeface="Times New Roman" panose="02020603050405020304" pitchFamily="2" charset="0"/>
                <a:ea typeface="宋体" panose="02010600030101010101" pitchFamily="2" charset="-122"/>
              </a:rPr>
              <a:t>；表达式</a:t>
            </a:r>
            <a:r>
              <a:rPr lang="en-US" altLang="zh-CN" sz="1500" b="1">
                <a:solidFill>
                  <a:srgbClr val="000000"/>
                </a:solidFill>
                <a:latin typeface="Times New Roman" panose="02020603050405020304" pitchFamily="2" charset="0"/>
                <a:ea typeface="宋体" panose="02010600030101010101" pitchFamily="2" charset="-122"/>
              </a:rPr>
              <a:t>3</a:t>
            </a:r>
            <a:r>
              <a:rPr lang="zh-CN" altLang="en-US" sz="1500" b="1">
                <a:solidFill>
                  <a:srgbClr val="000000"/>
                </a:solidFill>
                <a:latin typeface="Times New Roman" panose="02020603050405020304" pitchFamily="2" charset="0"/>
                <a:ea typeface="宋体" panose="02010600030101010101" pitchFamily="2" charset="-122"/>
              </a:rPr>
              <a:t>）块语句</a:t>
            </a:r>
            <a:endParaRPr lang="zh-CN" altLang="en-US" sz="1500" b="1">
              <a:solidFill>
                <a:srgbClr val="000000"/>
              </a:solidFill>
              <a:latin typeface="Times New Roman" panose="02020603050405020304" pitchFamily="2"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2"/>
          <p:cNvSpPr>
            <a:spLocks noGrp="1"/>
          </p:cNvSpPr>
          <p:nvPr>
            <p:ph type="title"/>
          </p:nvPr>
        </p:nvSpPr>
        <p:spPr/>
        <p:txBody>
          <a:bodyPr wrap="square" anchor="b" anchorCtr="0"/>
          <a:p>
            <a:r>
              <a:rPr lang="zh-CN" altLang="en-US" b="1"/>
              <a:t>if…else</a:t>
            </a:r>
            <a:r>
              <a:rPr lang="zh-CN" altLang="en-US"/>
              <a:t> statement</a:t>
            </a:r>
            <a:endParaRPr lang="en-US" altLang="zh-CN"/>
          </a:p>
        </p:txBody>
      </p:sp>
      <p:sp>
        <p:nvSpPr>
          <p:cNvPr id="91139" name="Text Box 5"/>
          <p:cNvSpPr txBox="1"/>
          <p:nvPr/>
        </p:nvSpPr>
        <p:spPr>
          <a:xfrm>
            <a:off x="802640" y="988060"/>
            <a:ext cx="1804670" cy="1014730"/>
          </a:xfrm>
          <a:prstGeom prst="rect">
            <a:avLst/>
          </a:prstGeom>
          <a:noFill/>
          <a:ln w="22225" cap="flat" cmpd="sng">
            <a:solidFill>
              <a:schemeClr val="tx1"/>
            </a:solidFill>
            <a:prstDash val="solid"/>
            <a:miter/>
            <a:headEnd type="none" w="med" len="med"/>
            <a:tailEnd type="none" w="med" len="med"/>
          </a:ln>
        </p:spPr>
        <p:txBody>
          <a:bodyPr wrap="none" anchor="t" anchorCtr="0">
            <a:spAutoFit/>
          </a:bodyPr>
          <a:p>
            <a:r>
              <a:rPr lang="en-US" altLang="zh-CN" sz="1500">
                <a:solidFill>
                  <a:schemeClr val="tx1"/>
                </a:solidFill>
                <a:latin typeface="Tahoma" panose="020B0604030504040204" pitchFamily="2" charset="0"/>
                <a:ea typeface="宋体" panose="02010600030101010101" pitchFamily="2" charset="-122"/>
              </a:rPr>
              <a:t>If (condition) begin</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&lt;statement1&gt;;</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&lt;statement2&gt;;</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end</a:t>
            </a:r>
            <a:endParaRPr lang="en-US" altLang="zh-CN" sz="1500">
              <a:solidFill>
                <a:schemeClr val="tx1"/>
              </a:solidFill>
              <a:latin typeface="Tahoma" panose="020B0604030504040204" pitchFamily="2" charset="0"/>
              <a:ea typeface="宋体" panose="02010600030101010101" pitchFamily="2" charset="-122"/>
            </a:endParaRPr>
          </a:p>
        </p:txBody>
      </p:sp>
      <p:sp>
        <p:nvSpPr>
          <p:cNvPr id="50181" name="Text Box 6"/>
          <p:cNvSpPr txBox="1"/>
          <p:nvPr/>
        </p:nvSpPr>
        <p:spPr>
          <a:xfrm>
            <a:off x="3394710" y="988060"/>
            <a:ext cx="1828800" cy="2399665"/>
          </a:xfrm>
          <a:prstGeom prst="rect">
            <a:avLst/>
          </a:prstGeom>
          <a:noFill/>
          <a:ln w="22225" cap="flat" cmpd="sng">
            <a:solidFill>
              <a:schemeClr val="tx1"/>
            </a:solidFill>
            <a:prstDash val="solid"/>
            <a:miter/>
            <a:headEnd type="none" w="med" len="med"/>
            <a:tailEnd type="none" w="med" len="med"/>
          </a:ln>
        </p:spPr>
        <p:txBody>
          <a:bodyPr anchor="t" anchorCtr="0">
            <a:spAutoFit/>
          </a:bodyPr>
          <a:p>
            <a:r>
              <a:rPr lang="en-US" altLang="zh-CN" sz="1500">
                <a:solidFill>
                  <a:schemeClr val="tx1"/>
                </a:solidFill>
                <a:latin typeface="Tahoma" panose="020B0604030504040204" pitchFamily="2" charset="0"/>
                <a:ea typeface="宋体" panose="02010600030101010101" pitchFamily="2" charset="-122"/>
              </a:rPr>
              <a:t>If (condition) </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begin</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&lt;statement1&gt;;</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&lt;statement2&gt;;</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end</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else </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begin</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&lt;statement3&gt;;</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&lt;statement4&gt;;</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end</a:t>
            </a:r>
            <a:endParaRPr lang="en-US" altLang="zh-CN" sz="1500">
              <a:solidFill>
                <a:schemeClr val="tx1"/>
              </a:solidFill>
              <a:latin typeface="Tahoma" panose="020B0604030504040204" pitchFamily="2" charset="0"/>
              <a:ea typeface="宋体" panose="02010600030101010101" pitchFamily="2" charset="-122"/>
            </a:endParaRPr>
          </a:p>
        </p:txBody>
      </p:sp>
      <p:sp>
        <p:nvSpPr>
          <p:cNvPr id="50182" name="Text Box 7"/>
          <p:cNvSpPr txBox="1"/>
          <p:nvPr/>
        </p:nvSpPr>
        <p:spPr>
          <a:xfrm>
            <a:off x="5723255" y="988060"/>
            <a:ext cx="1828800" cy="3507740"/>
          </a:xfrm>
          <a:prstGeom prst="rect">
            <a:avLst/>
          </a:prstGeom>
          <a:noFill/>
          <a:ln w="22225" cap="flat" cmpd="sng">
            <a:solidFill>
              <a:schemeClr val="tx1"/>
            </a:solidFill>
            <a:prstDash val="solid"/>
            <a:miter/>
            <a:headEnd type="none" w="med" len="med"/>
            <a:tailEnd type="none" w="med" len="med"/>
          </a:ln>
        </p:spPr>
        <p:txBody>
          <a:bodyPr anchor="t">
            <a:spAutoFit/>
          </a:bodyPr>
          <a:p>
            <a:r>
              <a:rPr lang="en-US" altLang="zh-CN" sz="1500" noProof="1">
                <a:solidFill>
                  <a:schemeClr val="tx1"/>
                </a:solidFill>
                <a:latin typeface="Tahoma" panose="020B0604030504040204" pitchFamily="2" charset="0"/>
                <a:ea typeface="宋体" panose="02010600030101010101" pitchFamily="2" charset="-122"/>
                <a:cs typeface="+mn-cs"/>
              </a:rPr>
              <a:t>If (condition) </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begin</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&lt;statement1&gt;;</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&lt;statement2&gt;;</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end</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else if (condition2)</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begin</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&lt;statement3&gt;;</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&lt;statement4&gt;;</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end</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else</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begin</a:t>
            </a:r>
            <a:endParaRPr lang="en-US" altLang="zh-CN" sz="1500" noProof="1">
              <a:solidFill>
                <a:schemeClr val="tx1"/>
              </a:solidFill>
              <a:latin typeface="Tahoma" panose="020B0604030504040204" pitchFamily="2" charset="0"/>
              <a:ea typeface="宋体" panose="02010600030101010101" pitchFamily="2" charset="-122"/>
            </a:endParaRPr>
          </a:p>
          <a:p>
            <a:r>
              <a:rPr lang="en-US" altLang="zh-CN" sz="1500" noProof="1">
                <a:solidFill>
                  <a:schemeClr val="tx1"/>
                </a:solidFill>
                <a:latin typeface="Tahoma" panose="020B0604030504040204" pitchFamily="2" charset="0"/>
                <a:ea typeface="宋体" panose="02010600030101010101" pitchFamily="2" charset="-122"/>
                <a:cs typeface="+mn-cs"/>
              </a:rPr>
              <a:t>    </a:t>
            </a:r>
            <a:r>
              <a:rPr lang="en-US" altLang="zh-CN" sz="1350" noProof="1">
                <a:solidFill>
                  <a:schemeClr val="tx1"/>
                </a:solidFill>
                <a:latin typeface="Arial" panose="020B0604020202020204" pitchFamily="34" charset="0"/>
                <a:ea typeface="宋体" panose="02010600030101010101" pitchFamily="2" charset="-122"/>
                <a:cs typeface="+mn-cs"/>
              </a:rPr>
              <a:t>&lt;statement5&gt;;</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&lt;statement6&gt;;</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end</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50183" name="Text Box 8"/>
          <p:cNvSpPr txBox="1"/>
          <p:nvPr/>
        </p:nvSpPr>
        <p:spPr>
          <a:xfrm>
            <a:off x="802640" y="2499995"/>
            <a:ext cx="2171700" cy="1337945"/>
          </a:xfrm>
          <a:prstGeom prst="rect">
            <a:avLst/>
          </a:prstGeom>
          <a:solidFill>
            <a:srgbClr val="FF9900">
              <a:alpha val="29999"/>
            </a:srgbClr>
          </a:solidFill>
          <a:ln w="22225" cap="flat" cmpd="sng">
            <a:solidFill>
              <a:schemeClr val="tx1"/>
            </a:solidFill>
            <a:prstDash val="solid"/>
            <a:miter/>
            <a:headEnd type="none" w="med" len="med"/>
            <a:tailEnd type="none" w="med" len="med"/>
          </a:ln>
        </p:spPr>
        <p:txBody>
          <a:bodyPr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Of course the compound statements formed with </a:t>
            </a:r>
            <a:r>
              <a:rPr lang="en-US" altLang="zh-CN" sz="1350" b="1" noProof="1">
                <a:solidFill>
                  <a:schemeClr val="tx1"/>
                </a:solidFill>
                <a:latin typeface="Tahoma" panose="020B0604030504040204" pitchFamily="2" charset="0"/>
                <a:ea typeface="宋体" panose="02010600030101010101" pitchFamily="2" charset="-122"/>
                <a:cs typeface="+mn-cs"/>
              </a:rPr>
              <a:t>begin/end</a:t>
            </a:r>
            <a:r>
              <a:rPr lang="en-US" altLang="zh-CN" sz="1350" noProof="1">
                <a:solidFill>
                  <a:schemeClr val="tx1"/>
                </a:solidFill>
                <a:latin typeface="Arial" panose="020B0604020202020204" pitchFamily="34" charset="0"/>
                <a:ea typeface="宋体" panose="02010600030101010101" pitchFamily="2" charset="-122"/>
                <a:cs typeface="+mn-cs"/>
              </a:rPr>
              <a:t> are optional</a:t>
            </a:r>
            <a:endParaRPr lang="en-US" altLang="zh-CN" sz="1350" noProof="1">
              <a:solidFill>
                <a:schemeClr val="tx1"/>
              </a:solidFill>
              <a:latin typeface="Arial" panose="020B0604020202020204" pitchFamily="34" charset="0"/>
              <a:ea typeface="宋体" panose="02010600030101010101" pitchFamily="2" charset="-122"/>
            </a:endParaRPr>
          </a:p>
          <a:p>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Multiple else if’s can be strung along indefinitely</a:t>
            </a:r>
            <a:endParaRPr lang="en-US" altLang="zh-CN" sz="1350" noProof="1">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Grp="1"/>
          </p:cNvSpPr>
          <p:nvPr>
            <p:ph type="title"/>
          </p:nvPr>
        </p:nvSpPr>
        <p:spPr/>
        <p:txBody>
          <a:bodyPr wrap="square" anchor="b" anchorCtr="0">
            <a:normAutofit/>
          </a:bodyPr>
          <a:p>
            <a:r>
              <a:rPr lang="zh-CN" altLang="en-US" sz="2100" b="1"/>
              <a:t>How does if…else statement synthesize?</a:t>
            </a:r>
            <a:endParaRPr lang="en-US" altLang="zh-CN" sz="2700">
              <a:latin typeface="Times New Roman" panose="02020603050405020304" pitchFamily="2" charset="0"/>
            </a:endParaRPr>
          </a:p>
        </p:txBody>
      </p:sp>
      <p:sp>
        <p:nvSpPr>
          <p:cNvPr id="92162" name="Rectangle 4"/>
          <p:cNvSpPr/>
          <p:nvPr/>
        </p:nvSpPr>
        <p:spPr>
          <a:xfrm>
            <a:off x="1485900" y="1257300"/>
            <a:ext cx="6286500" cy="3714750"/>
          </a:xfrm>
          <a:prstGeom prst="rect">
            <a:avLst/>
          </a:prstGeom>
          <a:noFill/>
          <a:ln w="9525">
            <a:noFill/>
          </a:ln>
        </p:spPr>
        <p:txBody>
          <a:bodyPr anchor="t" anchorCtr="0"/>
          <a:p>
            <a:pPr marL="342900" indent="-342900">
              <a:spcBef>
                <a:spcPct val="20000"/>
              </a:spcBef>
              <a:buClr>
                <a:srgbClr val="0000A0"/>
              </a:buClr>
              <a:buSzPct val="125000"/>
              <a:buFont typeface="Wingdings" panose="05000000000000000000" pitchFamily="2" charset="2"/>
            </a:pPr>
            <a:endParaRPr lang="zh-CN" altLang="en-US" sz="2100">
              <a:solidFill>
                <a:schemeClr val="tx1"/>
              </a:solidFill>
              <a:latin typeface="Times New Roman" panose="02020603050405020304" pitchFamily="2" charset="0"/>
              <a:ea typeface="宋体" panose="02010600030101010101" pitchFamily="2" charset="-122"/>
            </a:endParaRPr>
          </a:p>
        </p:txBody>
      </p:sp>
      <p:sp>
        <p:nvSpPr>
          <p:cNvPr id="51204" name="Rectangle 5"/>
          <p:cNvSpPr/>
          <p:nvPr/>
        </p:nvSpPr>
        <p:spPr>
          <a:xfrm>
            <a:off x="365760" y="733425"/>
            <a:ext cx="7540625" cy="4171950"/>
          </a:xfrm>
          <a:prstGeom prst="rect">
            <a:avLst/>
          </a:prstGeom>
          <a:noFill/>
          <a:ln w="9525">
            <a:noFill/>
          </a:ln>
        </p:spPr>
        <p:txBody>
          <a:bodyPr anchor="t" anchorCtr="0"/>
          <a:p>
            <a:pPr marL="285750" lvl="0" indent="-285750" eaLnBrk="1" hangingPunct="1">
              <a:lnSpc>
                <a:spcPct val="100000"/>
              </a:lnSpc>
              <a:spcBef>
                <a:spcPct val="20000"/>
              </a:spcBef>
              <a:buClr>
                <a:srgbClr val="000000"/>
              </a:buClr>
              <a:buSzPct val="100000"/>
              <a:buFont typeface="Wingdings" panose="05000000000000000000" charset="0"/>
              <a:buChar char="Ø"/>
            </a:pPr>
            <a:r>
              <a:rPr lang="en-US" altLang="zh-CN" sz="1800">
                <a:solidFill>
                  <a:schemeClr val="tx1"/>
                </a:solidFill>
                <a:latin typeface="微软雅黑" panose="020B0503020204020204" charset="-122"/>
                <a:ea typeface="微软雅黑" panose="020B0503020204020204" charset="-122"/>
              </a:rPr>
              <a:t>Does not conditionally“execute”block of“code”</a:t>
            </a:r>
            <a:endParaRPr lang="en-US" altLang="zh-CN" sz="1800">
              <a:solidFill>
                <a:schemeClr val="tx1"/>
              </a:solidFill>
              <a:latin typeface="微软雅黑" panose="020B0503020204020204" charset="-122"/>
              <a:ea typeface="微软雅黑" panose="020B0503020204020204" charset="-122"/>
            </a:endParaRPr>
          </a:p>
          <a:p>
            <a:pPr marL="285750" lvl="0" indent="-285750" algn="l" eaLnBrk="1" hangingPunct="1">
              <a:lnSpc>
                <a:spcPct val="100000"/>
              </a:lnSpc>
              <a:spcBef>
                <a:spcPct val="20000"/>
              </a:spcBef>
              <a:buClr>
                <a:srgbClr val="000000"/>
              </a:buClr>
              <a:buSzPct val="100000"/>
              <a:buFont typeface="Wingdings" panose="05000000000000000000" charset="0"/>
              <a:buChar char="Ø"/>
            </a:pPr>
            <a:r>
              <a:rPr lang="en-US" altLang="zh-CN" sz="1800">
                <a:solidFill>
                  <a:schemeClr val="tx1"/>
                </a:solidFill>
                <a:latin typeface="微软雅黑" panose="020B0503020204020204" charset="-122"/>
                <a:ea typeface="微软雅黑" panose="020B0503020204020204" charset="-122"/>
                <a:sym typeface="+mn-ea"/>
              </a:rPr>
              <a:t>Does not conditionally create hardware!</a:t>
            </a:r>
            <a:endParaRPr lang="en-US" altLang="zh-CN" sz="1800">
              <a:solidFill>
                <a:schemeClr val="tx1"/>
              </a:solidFill>
              <a:latin typeface="微软雅黑" panose="020B0503020204020204" charset="-122"/>
              <a:ea typeface="微软雅黑" panose="020B0503020204020204" charset="-122"/>
              <a:sym typeface="+mn-ea"/>
            </a:endParaRPr>
          </a:p>
          <a:p>
            <a:pPr marL="285750" lvl="0" indent="-285750" algn="l" eaLnBrk="1" hangingPunct="1">
              <a:lnSpc>
                <a:spcPct val="100000"/>
              </a:lnSpc>
              <a:spcBef>
                <a:spcPct val="20000"/>
              </a:spcBef>
              <a:buClr>
                <a:srgbClr val="000000"/>
              </a:buClr>
              <a:buSzPct val="100000"/>
              <a:buFont typeface="Wingdings" panose="05000000000000000000" charset="0"/>
              <a:buChar char="Ø"/>
            </a:pPr>
            <a:r>
              <a:rPr lang="en-US" altLang="zh-CN" sz="1800">
                <a:solidFill>
                  <a:schemeClr val="tx1"/>
                </a:solidFill>
                <a:latin typeface="微软雅黑" panose="020B0503020204020204" charset="-122"/>
                <a:ea typeface="微软雅黑" panose="020B0503020204020204" charset="-122"/>
                <a:sym typeface="+mn-ea"/>
              </a:rPr>
              <a:t>It makes a multiplexer or selecting logic</a:t>
            </a:r>
            <a:endParaRPr lang="en-US" altLang="zh-CN" sz="1800">
              <a:solidFill>
                <a:schemeClr val="tx1"/>
              </a:solidFill>
              <a:latin typeface="微软雅黑" panose="020B0503020204020204" charset="-122"/>
              <a:ea typeface="微软雅黑" panose="020B0503020204020204" charset="-122"/>
            </a:endParaRPr>
          </a:p>
          <a:p>
            <a:pPr marL="285750" lvl="0" indent="-285750" algn="l" eaLnBrk="1" hangingPunct="1">
              <a:lnSpc>
                <a:spcPct val="100000"/>
              </a:lnSpc>
              <a:spcBef>
                <a:spcPct val="20000"/>
              </a:spcBef>
              <a:buClr>
                <a:srgbClr val="000000"/>
              </a:buClr>
              <a:buSzPct val="100000"/>
              <a:buFont typeface="Wingdings" panose="05000000000000000000" charset="0"/>
              <a:buChar char="Ø"/>
            </a:pPr>
            <a:r>
              <a:rPr lang="en-US" altLang="zh-CN" sz="1800">
                <a:solidFill>
                  <a:schemeClr val="tx1"/>
                </a:solidFill>
                <a:latin typeface="微软雅黑" panose="020B0503020204020204" charset="-122"/>
                <a:ea typeface="微软雅黑" panose="020B0503020204020204" charset="-122"/>
                <a:sym typeface="+mn-ea"/>
              </a:rPr>
              <a:t>Generally:</a:t>
            </a:r>
            <a:endParaRPr lang="en-US" altLang="zh-CN" sz="1800">
              <a:solidFill>
                <a:schemeClr val="tx1"/>
              </a:solidFill>
              <a:latin typeface="微软雅黑" panose="020B0503020204020204" charset="-122"/>
              <a:ea typeface="微软雅黑" panose="020B0503020204020204" charset="-122"/>
            </a:endParaRPr>
          </a:p>
          <a:p>
            <a:pPr marL="742950" lvl="1" indent="-285750" algn="l" eaLnBrk="1" hangingPunct="1">
              <a:lnSpc>
                <a:spcPct val="100000"/>
              </a:lnSpc>
              <a:spcBef>
                <a:spcPct val="20000"/>
              </a:spcBef>
              <a:buClr>
                <a:srgbClr val="000000"/>
              </a:buClr>
              <a:buSzPct val="125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sym typeface="+mn-ea"/>
              </a:rPr>
              <a:t>Hardware for both paths is created</a:t>
            </a:r>
            <a:endParaRPr lang="en-US" altLang="zh-CN" sz="1600">
              <a:solidFill>
                <a:schemeClr val="tx1"/>
              </a:solidFill>
              <a:latin typeface="微软雅黑" panose="020B0503020204020204" charset="-122"/>
              <a:ea typeface="微软雅黑" panose="020B0503020204020204" charset="-122"/>
            </a:endParaRPr>
          </a:p>
          <a:p>
            <a:pPr marL="742950" lvl="1" indent="-285750" algn="l" eaLnBrk="1" hangingPunct="1">
              <a:lnSpc>
                <a:spcPct val="100000"/>
              </a:lnSpc>
              <a:spcBef>
                <a:spcPct val="20000"/>
              </a:spcBef>
              <a:buClr>
                <a:srgbClr val="000000"/>
              </a:buClr>
              <a:buSzPct val="125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sym typeface="+mn-ea"/>
              </a:rPr>
              <a:t>Both paths“compute”simultaneously</a:t>
            </a:r>
            <a:endParaRPr lang="en-US" altLang="zh-CN" sz="1600">
              <a:solidFill>
                <a:schemeClr val="tx1"/>
              </a:solidFill>
              <a:latin typeface="微软雅黑" panose="020B0503020204020204" charset="-122"/>
              <a:ea typeface="微软雅黑" panose="020B0503020204020204" charset="-122"/>
            </a:endParaRPr>
          </a:p>
          <a:p>
            <a:pPr marL="742950" lvl="1" indent="-285750" algn="l" eaLnBrk="1" hangingPunct="1">
              <a:lnSpc>
                <a:spcPct val="100000"/>
              </a:lnSpc>
              <a:spcBef>
                <a:spcPct val="20000"/>
              </a:spcBef>
              <a:buClr>
                <a:srgbClr val="000000"/>
              </a:buClr>
              <a:buSzPct val="125000"/>
              <a:buFont typeface="Arial" panose="020B0604020202020204" pitchFamily="34" charset="0"/>
              <a:buChar char="•"/>
            </a:pPr>
            <a:r>
              <a:rPr lang="en-US" altLang="zh-CN" sz="1600">
                <a:solidFill>
                  <a:schemeClr val="tx1"/>
                </a:solidFill>
                <a:latin typeface="微软雅黑" panose="020B0503020204020204" charset="-122"/>
                <a:ea typeface="微软雅黑" panose="020B0503020204020204" charset="-122"/>
                <a:sym typeface="+mn-ea"/>
              </a:rPr>
              <a:t>The result is selected depending on the condition</a:t>
            </a:r>
            <a:endParaRPr lang="en-US" altLang="zh-CN" sz="1600">
              <a:solidFill>
                <a:schemeClr val="tx1"/>
              </a:solidFill>
              <a:latin typeface="微软雅黑" panose="020B0503020204020204" charset="-122"/>
              <a:ea typeface="微软雅黑" panose="020B0503020204020204" charset="-122"/>
            </a:endParaRPr>
          </a:p>
          <a:p>
            <a:pPr marL="285750" lvl="0" indent="-285750" eaLnBrk="1" hangingPunct="1">
              <a:lnSpc>
                <a:spcPct val="150000"/>
              </a:lnSpc>
              <a:spcBef>
                <a:spcPct val="20000"/>
              </a:spcBef>
              <a:buClr>
                <a:srgbClr val="000000"/>
              </a:buClr>
              <a:buSzPct val="125000"/>
              <a:buFont typeface="Wingdings" panose="05000000000000000000" charset="0"/>
              <a:buChar char="Ø"/>
            </a:pPr>
            <a:endParaRPr lang="en-US" altLang="zh-CN" sz="1600">
              <a:solidFill>
                <a:schemeClr val="tx1"/>
              </a:solidFill>
              <a:latin typeface="微软雅黑" panose="020B0503020204020204" charset="-122"/>
              <a:ea typeface="微软雅黑" panose="020B0503020204020204" charset="-122"/>
            </a:endParaRPr>
          </a:p>
        </p:txBody>
      </p:sp>
      <p:sp>
        <p:nvSpPr>
          <p:cNvPr id="51207" name="Text Box 8"/>
          <p:cNvSpPr txBox="1"/>
          <p:nvPr/>
        </p:nvSpPr>
        <p:spPr>
          <a:xfrm>
            <a:off x="971550" y="3220085"/>
            <a:ext cx="1497330" cy="1337945"/>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if (func_add) </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alu = a + b;</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else if (func_and)</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alu = a &amp; b;</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else</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alu = 8’h00;</a:t>
            </a:r>
            <a:endParaRPr lang="en-US" altLang="zh-CN" sz="1350" noProof="1">
              <a:solidFill>
                <a:schemeClr val="tx1"/>
              </a:solidFill>
              <a:latin typeface="Arial" panose="020B0604020202020204" pitchFamily="34" charset="0"/>
              <a:ea typeface="宋体" panose="02010600030101010101" pitchFamily="2" charset="-122"/>
            </a:endParaRPr>
          </a:p>
        </p:txBody>
      </p:sp>
      <p:grpSp>
        <p:nvGrpSpPr>
          <p:cNvPr id="51208" name="组合 51207"/>
          <p:cNvGrpSpPr/>
          <p:nvPr/>
        </p:nvGrpSpPr>
        <p:grpSpPr>
          <a:xfrm>
            <a:off x="3429000" y="3200400"/>
            <a:ext cx="4089400" cy="1704975"/>
            <a:chOff x="0" y="0"/>
            <a:chExt cx="3434" cy="1431"/>
          </a:xfrm>
        </p:grpSpPr>
        <p:grpSp>
          <p:nvGrpSpPr>
            <p:cNvPr id="92168" name="组合 51208"/>
            <p:cNvGrpSpPr/>
            <p:nvPr/>
          </p:nvGrpSpPr>
          <p:grpSpPr>
            <a:xfrm>
              <a:off x="2112" y="48"/>
              <a:ext cx="432" cy="576"/>
              <a:chOff x="0" y="0"/>
              <a:chExt cx="432" cy="576"/>
            </a:xfrm>
          </p:grpSpPr>
          <p:sp>
            <p:nvSpPr>
              <p:cNvPr id="92169" name="Line 9"/>
              <p:cNvSpPr/>
              <p:nvPr/>
            </p:nvSpPr>
            <p:spPr>
              <a:xfrm>
                <a:off x="144" y="192"/>
                <a:ext cx="96" cy="96"/>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0" name="Line 10"/>
              <p:cNvSpPr/>
              <p:nvPr/>
            </p:nvSpPr>
            <p:spPr>
              <a:xfrm flipV="1">
                <a:off x="144" y="288"/>
                <a:ext cx="96" cy="96"/>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1" name="Line 11"/>
              <p:cNvSpPr/>
              <p:nvPr/>
            </p:nvSpPr>
            <p:spPr>
              <a:xfrm flipH="1" flipV="1">
                <a:off x="144" y="0"/>
                <a:ext cx="0" cy="19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2" name="Line 12"/>
              <p:cNvSpPr/>
              <p:nvPr/>
            </p:nvSpPr>
            <p:spPr>
              <a:xfrm flipH="1">
                <a:off x="0" y="96"/>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3" name="Line 13"/>
              <p:cNvSpPr/>
              <p:nvPr/>
            </p:nvSpPr>
            <p:spPr>
              <a:xfrm flipV="1">
                <a:off x="144" y="384"/>
                <a:ext cx="0" cy="19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4" name="Line 14"/>
              <p:cNvSpPr/>
              <p:nvPr/>
            </p:nvSpPr>
            <p:spPr>
              <a:xfrm flipH="1">
                <a:off x="0" y="480"/>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5" name="Line 15"/>
              <p:cNvSpPr/>
              <p:nvPr/>
            </p:nvSpPr>
            <p:spPr>
              <a:xfrm>
                <a:off x="144" y="0"/>
                <a:ext cx="192"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6" name="Line 16"/>
              <p:cNvSpPr/>
              <p:nvPr/>
            </p:nvSpPr>
            <p:spPr>
              <a:xfrm>
                <a:off x="144" y="576"/>
                <a:ext cx="192"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7" name="Line 17"/>
              <p:cNvSpPr/>
              <p:nvPr/>
            </p:nvSpPr>
            <p:spPr>
              <a:xfrm>
                <a:off x="336" y="0"/>
                <a:ext cx="96"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8" name="Line 18"/>
              <p:cNvSpPr/>
              <p:nvPr/>
            </p:nvSpPr>
            <p:spPr>
              <a:xfrm flipV="1">
                <a:off x="336" y="432"/>
                <a:ext cx="96"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79" name="Line 19"/>
              <p:cNvSpPr/>
              <p:nvPr/>
            </p:nvSpPr>
            <p:spPr>
              <a:xfrm flipV="1">
                <a:off x="432" y="144"/>
                <a:ext cx="0" cy="288"/>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5316" name="Text Box 20"/>
              <p:cNvSpPr txBox="1"/>
              <p:nvPr/>
            </p:nvSpPr>
            <p:spPr>
              <a:xfrm>
                <a:off x="192" y="144"/>
                <a:ext cx="238" cy="251"/>
              </a:xfrm>
              <a:prstGeom prst="rect">
                <a:avLst/>
              </a:prstGeom>
              <a:noFill/>
              <a:ln w="9525">
                <a:noFill/>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a:t>
                </a:r>
                <a:endParaRPr lang="en-US" altLang="zh-CN" sz="1350" noProof="1">
                  <a:solidFill>
                    <a:schemeClr val="tx1"/>
                  </a:solidFill>
                  <a:latin typeface="Arial" panose="020B0604020202020204" pitchFamily="34" charset="0"/>
                  <a:ea typeface="宋体" panose="02010600030101010101" pitchFamily="2" charset="-122"/>
                </a:endParaRPr>
              </a:p>
            </p:txBody>
          </p:sp>
        </p:grpSp>
        <p:grpSp>
          <p:nvGrpSpPr>
            <p:cNvPr id="92181" name="组合 51221"/>
            <p:cNvGrpSpPr/>
            <p:nvPr/>
          </p:nvGrpSpPr>
          <p:grpSpPr>
            <a:xfrm>
              <a:off x="2688" y="240"/>
              <a:ext cx="432" cy="576"/>
              <a:chOff x="0" y="0"/>
              <a:chExt cx="432" cy="576"/>
            </a:xfrm>
          </p:grpSpPr>
          <p:sp>
            <p:nvSpPr>
              <p:cNvPr id="92182" name="Line 22"/>
              <p:cNvSpPr/>
              <p:nvPr/>
            </p:nvSpPr>
            <p:spPr>
              <a:xfrm flipH="1" flipV="1">
                <a:off x="144" y="0"/>
                <a:ext cx="192"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83" name="Line 23"/>
              <p:cNvSpPr/>
              <p:nvPr/>
            </p:nvSpPr>
            <p:spPr>
              <a:xfrm flipV="1">
                <a:off x="240" y="411"/>
                <a:ext cx="0" cy="165"/>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84" name="Line 24"/>
              <p:cNvSpPr/>
              <p:nvPr/>
            </p:nvSpPr>
            <p:spPr>
              <a:xfrm flipH="1">
                <a:off x="144" y="336"/>
                <a:ext cx="192"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85" name="Line 25"/>
              <p:cNvSpPr/>
              <p:nvPr/>
            </p:nvSpPr>
            <p:spPr>
              <a:xfrm flipV="1">
                <a:off x="336" y="144"/>
                <a:ext cx="0" cy="19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86" name="Line 26"/>
              <p:cNvSpPr/>
              <p:nvPr/>
            </p:nvSpPr>
            <p:spPr>
              <a:xfrm>
                <a:off x="336" y="240"/>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87" name="Line 27"/>
              <p:cNvSpPr/>
              <p:nvPr/>
            </p:nvSpPr>
            <p:spPr>
              <a:xfrm>
                <a:off x="144" y="0"/>
                <a:ext cx="0" cy="48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5324" name="Text Box 29"/>
              <p:cNvSpPr txBox="1"/>
              <p:nvPr/>
            </p:nvSpPr>
            <p:spPr>
              <a:xfrm>
                <a:off x="144" y="64"/>
                <a:ext cx="216"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1</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55325" name="Text Box 30"/>
              <p:cNvSpPr txBox="1"/>
              <p:nvPr/>
            </p:nvSpPr>
            <p:spPr>
              <a:xfrm>
                <a:off x="144" y="208"/>
                <a:ext cx="216"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0</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92190" name="Line 31"/>
              <p:cNvSpPr/>
              <p:nvPr/>
            </p:nvSpPr>
            <p:spPr>
              <a:xfrm flipH="1">
                <a:off x="0" y="96"/>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91" name="Line 32"/>
              <p:cNvSpPr/>
              <p:nvPr/>
            </p:nvSpPr>
            <p:spPr>
              <a:xfrm flipH="1">
                <a:off x="0" y="384"/>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sp>
          <p:nvSpPr>
            <p:cNvPr id="92192" name="Line 34"/>
            <p:cNvSpPr/>
            <p:nvPr/>
          </p:nvSpPr>
          <p:spPr>
            <a:xfrm flipH="1">
              <a:off x="2544" y="336"/>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nvGrpSpPr>
            <p:cNvPr id="92193" name="组合 51233"/>
            <p:cNvGrpSpPr/>
            <p:nvPr/>
          </p:nvGrpSpPr>
          <p:grpSpPr>
            <a:xfrm>
              <a:off x="1632" y="624"/>
              <a:ext cx="432" cy="576"/>
              <a:chOff x="0" y="0"/>
              <a:chExt cx="432" cy="576"/>
            </a:xfrm>
          </p:grpSpPr>
          <p:sp>
            <p:nvSpPr>
              <p:cNvPr id="92194" name="Line 36"/>
              <p:cNvSpPr/>
              <p:nvPr/>
            </p:nvSpPr>
            <p:spPr>
              <a:xfrm flipH="1" flipV="1">
                <a:off x="144" y="0"/>
                <a:ext cx="192"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95" name="Line 37"/>
              <p:cNvSpPr/>
              <p:nvPr/>
            </p:nvSpPr>
            <p:spPr>
              <a:xfrm flipV="1">
                <a:off x="240" y="411"/>
                <a:ext cx="0" cy="165"/>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96" name="Line 38"/>
              <p:cNvSpPr/>
              <p:nvPr/>
            </p:nvSpPr>
            <p:spPr>
              <a:xfrm flipH="1">
                <a:off x="144" y="336"/>
                <a:ext cx="192"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97" name="Line 39"/>
              <p:cNvSpPr/>
              <p:nvPr/>
            </p:nvSpPr>
            <p:spPr>
              <a:xfrm flipV="1">
                <a:off x="336" y="144"/>
                <a:ext cx="0" cy="19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98" name="Line 40"/>
              <p:cNvSpPr/>
              <p:nvPr/>
            </p:nvSpPr>
            <p:spPr>
              <a:xfrm>
                <a:off x="336" y="240"/>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199" name="Line 41"/>
              <p:cNvSpPr/>
              <p:nvPr/>
            </p:nvSpPr>
            <p:spPr>
              <a:xfrm>
                <a:off x="144" y="0"/>
                <a:ext cx="0" cy="48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5336" name="Text Box 42"/>
              <p:cNvSpPr txBox="1"/>
              <p:nvPr/>
            </p:nvSpPr>
            <p:spPr>
              <a:xfrm>
                <a:off x="144" y="64"/>
                <a:ext cx="216"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1</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55337" name="Text Box 43"/>
              <p:cNvSpPr txBox="1"/>
              <p:nvPr/>
            </p:nvSpPr>
            <p:spPr>
              <a:xfrm>
                <a:off x="144" y="208"/>
                <a:ext cx="216"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0</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92202" name="Line 44"/>
              <p:cNvSpPr/>
              <p:nvPr/>
            </p:nvSpPr>
            <p:spPr>
              <a:xfrm flipH="1">
                <a:off x="0" y="96"/>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03" name="Line 45"/>
              <p:cNvSpPr/>
              <p:nvPr/>
            </p:nvSpPr>
            <p:spPr>
              <a:xfrm flipH="1">
                <a:off x="0" y="384"/>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sp>
          <p:nvSpPr>
            <p:cNvPr id="55340" name="Rectangle 46"/>
            <p:cNvSpPr/>
            <p:nvPr/>
          </p:nvSpPr>
          <p:spPr>
            <a:xfrm>
              <a:off x="1104" y="528"/>
              <a:ext cx="240" cy="384"/>
            </a:xfrm>
            <a:prstGeom prst="rect">
              <a:avLst/>
            </a:prstGeom>
            <a:solidFill>
              <a:srgbClr val="6969FF">
                <a:alpha val="39999"/>
              </a:srgbClr>
            </a:solidFill>
            <a:ln w="22225" cap="flat" cmpd="sng">
              <a:solidFill>
                <a:schemeClr val="tx1"/>
              </a:solidFill>
              <a:prstDash val="solid"/>
              <a:miter/>
              <a:headEnd type="none" w="med" len="med"/>
              <a:tailEnd type="none" w="med" len="med"/>
            </a:ln>
          </p:spPr>
          <p:txBody>
            <a:bodyPr wrap="none" anchor="ctr"/>
            <a:p>
              <a:pPr algn="ctr" fontAlgn="base"/>
              <a:r>
                <a:rPr lang="en-US" altLang="zh-CN" sz="1350" strike="noStrike" noProof="1">
                  <a:solidFill>
                    <a:schemeClr val="tx1"/>
                  </a:solidFill>
                  <a:latin typeface="Arial" panose="020B0604020202020204" pitchFamily="34" charset="0"/>
                  <a:ea typeface="宋体" panose="02010600030101010101" pitchFamily="2" charset="-122"/>
                  <a:cs typeface="+mn-cs"/>
                </a:rPr>
                <a:t>&amp;</a:t>
              </a:r>
              <a:endParaRPr lang="en-US" altLang="zh-CN" sz="1350" strike="noStrike" noProof="1">
                <a:solidFill>
                  <a:schemeClr val="tx1"/>
                </a:solidFill>
                <a:latin typeface="Arial" panose="020B0604020202020204" pitchFamily="34" charset="0"/>
                <a:ea typeface="宋体" panose="02010600030101010101" pitchFamily="2" charset="-122"/>
              </a:endParaRPr>
            </a:p>
          </p:txBody>
        </p:sp>
        <p:sp>
          <p:nvSpPr>
            <p:cNvPr id="92205" name="Line 48"/>
            <p:cNvSpPr/>
            <p:nvPr/>
          </p:nvSpPr>
          <p:spPr>
            <a:xfrm>
              <a:off x="1344" y="720"/>
              <a:ext cx="28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06" name="Line 49"/>
            <p:cNvSpPr/>
            <p:nvPr/>
          </p:nvSpPr>
          <p:spPr>
            <a:xfrm>
              <a:off x="2064" y="864"/>
              <a:ext cx="62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07" name="Line 50"/>
            <p:cNvSpPr/>
            <p:nvPr/>
          </p:nvSpPr>
          <p:spPr>
            <a:xfrm flipV="1">
              <a:off x="2688" y="624"/>
              <a:ext cx="0" cy="24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08" name="Text Box 51"/>
            <p:cNvSpPr txBox="1"/>
            <p:nvPr/>
          </p:nvSpPr>
          <p:spPr>
            <a:xfrm>
              <a:off x="1200" y="912"/>
              <a:ext cx="466" cy="231"/>
            </a:xfrm>
            <a:prstGeom prst="rect">
              <a:avLst/>
            </a:prstGeom>
            <a:noFill/>
            <a:ln w="9525">
              <a:noFill/>
            </a:ln>
          </p:spPr>
          <p:txBody>
            <a:bodyPr wrap="none" anchor="t" anchorCtr="0">
              <a:spAutoFit/>
            </a:bodyPr>
            <a:p>
              <a:r>
                <a:rPr lang="en-US" altLang="zh-CN" sz="1200">
                  <a:solidFill>
                    <a:schemeClr val="tx1"/>
                  </a:solidFill>
                  <a:latin typeface="Arial" panose="020B0604020202020204" pitchFamily="34" charset="0"/>
                  <a:ea typeface="宋体" panose="02010600030101010101" pitchFamily="2" charset="-122"/>
                </a:rPr>
                <a:t>8’h00</a:t>
              </a:r>
              <a:endParaRPr lang="en-US" altLang="zh-CN" sz="1200">
                <a:solidFill>
                  <a:schemeClr val="tx1"/>
                </a:solidFill>
                <a:latin typeface="Arial" panose="020B0604020202020204" pitchFamily="34" charset="0"/>
                <a:ea typeface="宋体" panose="02010600030101010101" pitchFamily="2" charset="-122"/>
              </a:endParaRPr>
            </a:p>
          </p:txBody>
        </p:sp>
        <p:sp>
          <p:nvSpPr>
            <p:cNvPr id="92209" name="Line 52"/>
            <p:cNvSpPr/>
            <p:nvPr/>
          </p:nvSpPr>
          <p:spPr>
            <a:xfrm>
              <a:off x="768" y="576"/>
              <a:ext cx="336" cy="0"/>
            </a:xfrm>
            <a:prstGeom prst="line">
              <a:avLst/>
            </a:prstGeom>
            <a:ln w="22225"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10" name="Line 53"/>
            <p:cNvSpPr/>
            <p:nvPr/>
          </p:nvSpPr>
          <p:spPr>
            <a:xfrm>
              <a:off x="768" y="864"/>
              <a:ext cx="336" cy="0"/>
            </a:xfrm>
            <a:prstGeom prst="line">
              <a:avLst/>
            </a:prstGeom>
            <a:ln w="22225"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11" name="Line 54"/>
            <p:cNvSpPr/>
            <p:nvPr/>
          </p:nvSpPr>
          <p:spPr>
            <a:xfrm>
              <a:off x="3120" y="480"/>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12" name="Line 55"/>
            <p:cNvSpPr/>
            <p:nvPr/>
          </p:nvSpPr>
          <p:spPr>
            <a:xfrm flipV="1">
              <a:off x="3072" y="432"/>
              <a:ext cx="48" cy="96"/>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5349" name="Text Box 56"/>
            <p:cNvSpPr txBox="1"/>
            <p:nvPr/>
          </p:nvSpPr>
          <p:spPr>
            <a:xfrm>
              <a:off x="3072" y="480"/>
              <a:ext cx="216"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8</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92214" name="Line 57"/>
            <p:cNvSpPr/>
            <p:nvPr/>
          </p:nvSpPr>
          <p:spPr>
            <a:xfrm flipV="1">
              <a:off x="864" y="144"/>
              <a:ext cx="0" cy="43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15" name="Line 58"/>
            <p:cNvSpPr/>
            <p:nvPr/>
          </p:nvSpPr>
          <p:spPr>
            <a:xfrm>
              <a:off x="864" y="144"/>
              <a:ext cx="124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16" name="Line 59"/>
            <p:cNvSpPr/>
            <p:nvPr/>
          </p:nvSpPr>
          <p:spPr>
            <a:xfrm flipV="1">
              <a:off x="960" y="432"/>
              <a:ext cx="0" cy="43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17" name="Line 60"/>
            <p:cNvSpPr/>
            <p:nvPr/>
          </p:nvSpPr>
          <p:spPr>
            <a:xfrm>
              <a:off x="960" y="432"/>
              <a:ext cx="1152"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18" name="Line 61"/>
            <p:cNvSpPr/>
            <p:nvPr/>
          </p:nvSpPr>
          <p:spPr>
            <a:xfrm>
              <a:off x="2112" y="432"/>
              <a:ext cx="0" cy="96"/>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5355" name="Text Box 63"/>
            <p:cNvSpPr txBox="1"/>
            <p:nvPr/>
          </p:nvSpPr>
          <p:spPr>
            <a:xfrm>
              <a:off x="384" y="336"/>
              <a:ext cx="434"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a[7:0]</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55356" name="Text Box 64"/>
            <p:cNvSpPr txBox="1"/>
            <p:nvPr/>
          </p:nvSpPr>
          <p:spPr>
            <a:xfrm>
              <a:off x="384" y="864"/>
              <a:ext cx="434"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b[7:0]</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92221" name="Text Box 65"/>
            <p:cNvSpPr txBox="1"/>
            <p:nvPr/>
          </p:nvSpPr>
          <p:spPr>
            <a:xfrm>
              <a:off x="2592" y="1200"/>
              <a:ext cx="679" cy="231"/>
            </a:xfrm>
            <a:prstGeom prst="rect">
              <a:avLst/>
            </a:prstGeom>
            <a:noFill/>
            <a:ln w="9525">
              <a:noFill/>
            </a:ln>
          </p:spPr>
          <p:txBody>
            <a:bodyPr wrap="none" anchor="t" anchorCtr="0">
              <a:spAutoFit/>
            </a:bodyPr>
            <a:p>
              <a:r>
                <a:rPr lang="en-US" altLang="zh-CN" sz="1200">
                  <a:solidFill>
                    <a:schemeClr val="tx1"/>
                  </a:solidFill>
                  <a:latin typeface="Arial" panose="020B0604020202020204" pitchFamily="34" charset="0"/>
                  <a:ea typeface="宋体" panose="02010600030101010101" pitchFamily="2" charset="-122"/>
                </a:rPr>
                <a:t>func_add</a:t>
              </a:r>
              <a:endParaRPr lang="en-US" altLang="zh-CN" sz="1200">
                <a:solidFill>
                  <a:schemeClr val="tx1"/>
                </a:solidFill>
                <a:latin typeface="Arial" panose="020B0604020202020204" pitchFamily="34" charset="0"/>
                <a:ea typeface="宋体" panose="02010600030101010101" pitchFamily="2" charset="-122"/>
              </a:endParaRPr>
            </a:p>
          </p:txBody>
        </p:sp>
        <p:sp>
          <p:nvSpPr>
            <p:cNvPr id="92222" name="Line 66"/>
            <p:cNvSpPr/>
            <p:nvPr/>
          </p:nvSpPr>
          <p:spPr>
            <a:xfrm flipV="1">
              <a:off x="2928" y="816"/>
              <a:ext cx="0" cy="38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23" name="Text Box 67"/>
            <p:cNvSpPr txBox="1"/>
            <p:nvPr/>
          </p:nvSpPr>
          <p:spPr>
            <a:xfrm>
              <a:off x="1536" y="1200"/>
              <a:ext cx="679" cy="231"/>
            </a:xfrm>
            <a:prstGeom prst="rect">
              <a:avLst/>
            </a:prstGeom>
            <a:noFill/>
            <a:ln w="9525">
              <a:noFill/>
            </a:ln>
          </p:spPr>
          <p:txBody>
            <a:bodyPr wrap="none" anchor="t" anchorCtr="0">
              <a:spAutoFit/>
            </a:bodyPr>
            <a:p>
              <a:r>
                <a:rPr lang="en-US" altLang="zh-CN" sz="1200">
                  <a:solidFill>
                    <a:schemeClr val="tx1"/>
                  </a:solidFill>
                  <a:latin typeface="Arial" panose="020B0604020202020204" pitchFamily="34" charset="0"/>
                  <a:ea typeface="宋体" panose="02010600030101010101" pitchFamily="2" charset="-122"/>
                </a:rPr>
                <a:t>func_and</a:t>
              </a:r>
              <a:endParaRPr lang="en-US" altLang="zh-CN" sz="1200">
                <a:solidFill>
                  <a:schemeClr val="tx1"/>
                </a:solidFill>
                <a:latin typeface="Arial" panose="020B0604020202020204" pitchFamily="34" charset="0"/>
                <a:ea typeface="宋体" panose="02010600030101010101" pitchFamily="2" charset="-122"/>
              </a:endParaRPr>
            </a:p>
          </p:txBody>
        </p:sp>
        <p:sp>
          <p:nvSpPr>
            <p:cNvPr id="92224" name="Line 68"/>
            <p:cNvSpPr/>
            <p:nvPr/>
          </p:nvSpPr>
          <p:spPr>
            <a:xfrm>
              <a:off x="2160" y="864"/>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25" name="Line 69"/>
            <p:cNvSpPr/>
            <p:nvPr/>
          </p:nvSpPr>
          <p:spPr>
            <a:xfrm flipV="1">
              <a:off x="2112" y="816"/>
              <a:ext cx="48" cy="96"/>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5362" name="Text Box 70"/>
            <p:cNvSpPr txBox="1"/>
            <p:nvPr/>
          </p:nvSpPr>
          <p:spPr>
            <a:xfrm>
              <a:off x="2112" y="864"/>
              <a:ext cx="216"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8</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92227" name="Text Box 71"/>
            <p:cNvSpPr txBox="1"/>
            <p:nvPr/>
          </p:nvSpPr>
          <p:spPr>
            <a:xfrm>
              <a:off x="3110" y="228"/>
              <a:ext cx="324" cy="231"/>
            </a:xfrm>
            <a:prstGeom prst="rect">
              <a:avLst/>
            </a:prstGeom>
            <a:noFill/>
            <a:ln w="9525">
              <a:noFill/>
            </a:ln>
          </p:spPr>
          <p:txBody>
            <a:bodyPr wrap="none" anchor="t" anchorCtr="0">
              <a:spAutoFit/>
            </a:bodyPr>
            <a:p>
              <a:r>
                <a:rPr lang="en-US" altLang="zh-CN" sz="1200">
                  <a:solidFill>
                    <a:schemeClr val="tx1"/>
                  </a:solidFill>
                  <a:latin typeface="Arial" panose="020B0604020202020204" pitchFamily="34" charset="0"/>
                  <a:ea typeface="宋体" panose="02010600030101010101" pitchFamily="2" charset="-122"/>
                </a:rPr>
                <a:t>alu</a:t>
              </a:r>
              <a:endParaRPr lang="en-US" altLang="zh-CN" sz="1200">
                <a:solidFill>
                  <a:schemeClr val="tx1"/>
                </a:solidFill>
                <a:latin typeface="Arial" panose="020B0604020202020204" pitchFamily="34" charset="0"/>
                <a:ea typeface="宋体" panose="02010600030101010101" pitchFamily="2" charset="-122"/>
              </a:endParaRPr>
            </a:p>
          </p:txBody>
        </p:sp>
        <p:sp>
          <p:nvSpPr>
            <p:cNvPr id="92228" name="Line 72"/>
            <p:cNvSpPr/>
            <p:nvPr/>
          </p:nvSpPr>
          <p:spPr>
            <a:xfrm>
              <a:off x="3216" y="480"/>
              <a:ext cx="192"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29" name="Line 73"/>
            <p:cNvSpPr/>
            <p:nvPr/>
          </p:nvSpPr>
          <p:spPr>
            <a:xfrm flipH="1">
              <a:off x="432" y="576"/>
              <a:ext cx="33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2230" name="Line 74"/>
            <p:cNvSpPr/>
            <p:nvPr/>
          </p:nvSpPr>
          <p:spPr>
            <a:xfrm flipH="1">
              <a:off x="432" y="864"/>
              <a:ext cx="33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5367" name="Oval 75"/>
            <p:cNvSpPr/>
            <p:nvPr/>
          </p:nvSpPr>
          <p:spPr>
            <a:xfrm>
              <a:off x="840" y="551"/>
              <a:ext cx="48" cy="48"/>
            </a:xfrm>
            <a:prstGeom prst="ellipse">
              <a:avLst/>
            </a:prstGeom>
            <a:solidFill>
              <a:schemeClr val="tx1"/>
            </a:solidFill>
            <a:ln w="222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55368" name="Oval 76"/>
            <p:cNvSpPr/>
            <p:nvPr/>
          </p:nvSpPr>
          <p:spPr>
            <a:xfrm>
              <a:off x="936" y="840"/>
              <a:ext cx="48" cy="48"/>
            </a:xfrm>
            <a:prstGeom prst="ellipse">
              <a:avLst/>
            </a:prstGeom>
            <a:solidFill>
              <a:schemeClr val="tx1"/>
            </a:solidFill>
            <a:ln w="222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55369" name="Rectangle 77"/>
            <p:cNvSpPr/>
            <p:nvPr/>
          </p:nvSpPr>
          <p:spPr>
            <a:xfrm>
              <a:off x="432" y="0"/>
              <a:ext cx="2976" cy="1200"/>
            </a:xfrm>
            <a:prstGeom prst="rect">
              <a:avLst/>
            </a:prstGeom>
            <a:solidFill>
              <a:srgbClr val="6969FF">
                <a:alpha val="6000"/>
              </a:srgbClr>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92234" name="Line 78"/>
            <p:cNvSpPr/>
            <p:nvPr/>
          </p:nvSpPr>
          <p:spPr>
            <a:xfrm>
              <a:off x="0" y="720"/>
              <a:ext cx="288" cy="0"/>
            </a:xfrm>
            <a:prstGeom prst="line">
              <a:avLst/>
            </a:prstGeom>
            <a:ln w="22225"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207"/>
                                        </p:tgtEl>
                                        <p:attrNameLst>
                                          <p:attrName>style.visibility</p:attrName>
                                        </p:attrNameLst>
                                      </p:cBhvr>
                                      <p:to>
                                        <p:strVal val="visible"/>
                                      </p:to>
                                    </p:set>
                                    <p:animEffect transition="in" filter="dissolve">
                                      <p:cBhvr>
                                        <p:cTn id="7" dur="500"/>
                                        <p:tgtEl>
                                          <p:spTgt spid="5120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208"/>
                                        </p:tgtEl>
                                        <p:attrNameLst>
                                          <p:attrName>style.visibility</p:attrName>
                                        </p:attrNameLst>
                                      </p:cBhvr>
                                      <p:to>
                                        <p:strVal val="visible"/>
                                      </p:to>
                                    </p:set>
                                    <p:anim calcmode="lin" valueType="num">
                                      <p:cBhvr>
                                        <p:cTn id="12" dur="500" fill="hold"/>
                                        <p:tgtEl>
                                          <p:spTgt spid="51208"/>
                                        </p:tgtEl>
                                        <p:attrNameLst>
                                          <p:attrName>ppt_x</p:attrName>
                                        </p:attrNameLst>
                                      </p:cBhvr>
                                      <p:tavLst>
                                        <p:tav tm="0">
                                          <p:val>
                                            <p:strVal val="1+#ppt_w/2"/>
                                          </p:val>
                                        </p:tav>
                                        <p:tav tm="100000">
                                          <p:val>
                                            <p:strVal val="#ppt_x"/>
                                          </p:val>
                                        </p:tav>
                                      </p:tavLst>
                                    </p:anim>
                                    <p:anim calcmode="lin" valueType="num">
                                      <p:cBhvr>
                                        <p:cTn id="13" dur="500" fill="hold"/>
                                        <p:tgtEl>
                                          <p:spTgt spid="512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电路设计过程</a:t>
            </a:r>
            <a:endParaRPr lang="zh-CN" altLang="en-US"/>
          </a:p>
        </p:txBody>
      </p:sp>
      <p:pic>
        <p:nvPicPr>
          <p:cNvPr id="16386" name="图片 314371"/>
          <p:cNvPicPr>
            <a:picLocks noChangeAspect="1"/>
          </p:cNvPicPr>
          <p:nvPr/>
        </p:nvPicPr>
        <p:blipFill>
          <a:blip r:embed="rId1"/>
          <a:stretch>
            <a:fillRect/>
          </a:stretch>
        </p:blipFill>
        <p:spPr>
          <a:xfrm>
            <a:off x="1148001" y="843360"/>
            <a:ext cx="6322219" cy="3621881"/>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ph type="title"/>
          </p:nvPr>
        </p:nvSpPr>
        <p:spPr/>
        <p:txBody>
          <a:bodyPr wrap="square" anchor="b" anchorCtr="0">
            <a:normAutofit/>
          </a:bodyPr>
          <a:p>
            <a:r>
              <a:rPr lang="zh-CN" altLang="en-US" sz="2100" b="1"/>
              <a:t>if</a:t>
            </a:r>
            <a:r>
              <a:rPr lang="zh-CN" altLang="en-US" sz="2100"/>
              <a:t> statement synthesis (continued)</a:t>
            </a:r>
            <a:endParaRPr lang="en-US" altLang="zh-CN" sz="3000"/>
          </a:p>
        </p:txBody>
      </p:sp>
      <p:sp>
        <p:nvSpPr>
          <p:cNvPr id="56322" name="Text Box 4"/>
          <p:cNvSpPr txBox="1"/>
          <p:nvPr/>
        </p:nvSpPr>
        <p:spPr>
          <a:xfrm>
            <a:off x="1043940" y="1052195"/>
            <a:ext cx="1235710" cy="922020"/>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if (a) </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func = c &amp; d;</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else if (b)</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  func = c | d;</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56323" name="Text Box 142"/>
          <p:cNvSpPr txBox="1"/>
          <p:nvPr/>
        </p:nvSpPr>
        <p:spPr>
          <a:xfrm>
            <a:off x="1043940" y="1966595"/>
            <a:ext cx="1428750" cy="506730"/>
          </a:xfrm>
          <a:prstGeom prst="rect">
            <a:avLst/>
          </a:prstGeom>
          <a:solidFill>
            <a:srgbClr val="FF9900">
              <a:alpha val="34000"/>
            </a:srgbClr>
          </a:solidFill>
          <a:ln w="22225" cap="flat" cmpd="sng">
            <a:solidFill>
              <a:schemeClr val="tx1"/>
            </a:solidFill>
            <a:prstDash val="solid"/>
            <a:miter/>
            <a:headEnd type="none" w="med" len="med"/>
            <a:tailEnd type="none" w="med" len="med"/>
          </a:ln>
        </p:spPr>
        <p:txBody>
          <a:bodyPr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How does this</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synthesize?</a:t>
            </a:r>
            <a:endParaRPr lang="en-US" altLang="zh-CN" sz="1350" noProof="1">
              <a:solidFill>
                <a:schemeClr val="tx1"/>
              </a:solidFill>
              <a:latin typeface="Arial" panose="020B0604020202020204" pitchFamily="34" charset="0"/>
              <a:ea typeface="宋体" panose="02010600030101010101" pitchFamily="2" charset="-122"/>
            </a:endParaRPr>
          </a:p>
        </p:txBody>
      </p:sp>
      <p:grpSp>
        <p:nvGrpSpPr>
          <p:cNvPr id="52229" name="组合 52228"/>
          <p:cNvGrpSpPr/>
          <p:nvPr/>
        </p:nvGrpSpPr>
        <p:grpSpPr>
          <a:xfrm>
            <a:off x="3873500" y="982028"/>
            <a:ext cx="3422650" cy="1817687"/>
            <a:chOff x="0" y="0"/>
            <a:chExt cx="2874" cy="1527"/>
          </a:xfrm>
        </p:grpSpPr>
        <p:sp>
          <p:nvSpPr>
            <p:cNvPr id="56325" name="Rectangle 5"/>
            <p:cNvSpPr/>
            <p:nvPr/>
          </p:nvSpPr>
          <p:spPr>
            <a:xfrm>
              <a:off x="1978" y="364"/>
              <a:ext cx="288" cy="624"/>
            </a:xfrm>
            <a:prstGeom prst="rect">
              <a:avLst/>
            </a:prstGeom>
            <a:solidFill>
              <a:srgbClr val="6969FF">
                <a:alpha val="62000"/>
              </a:srgbClr>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93190" name="Text Box 6"/>
            <p:cNvSpPr txBox="1"/>
            <p:nvPr/>
          </p:nvSpPr>
          <p:spPr>
            <a:xfrm>
              <a:off x="1930" y="764"/>
              <a:ext cx="295" cy="231"/>
            </a:xfrm>
            <a:prstGeom prst="rect">
              <a:avLst/>
            </a:prstGeom>
            <a:noFill/>
            <a:ln w="9525">
              <a:noFill/>
            </a:ln>
          </p:spPr>
          <p:txBody>
            <a:bodyPr wrap="none" anchor="t" anchorCtr="0">
              <a:spAutoFit/>
            </a:bodyPr>
            <a:p>
              <a:r>
                <a:rPr lang="en-US" altLang="zh-CN" sz="1200">
                  <a:solidFill>
                    <a:schemeClr val="tx1"/>
                  </a:solidFill>
                  <a:latin typeface="Arial" panose="020B0604020202020204" pitchFamily="34" charset="0"/>
                  <a:ea typeface="宋体" panose="02010600030101010101" pitchFamily="2" charset="-122"/>
                </a:rPr>
                <a:t>en</a:t>
              </a:r>
              <a:endParaRPr lang="en-US" altLang="zh-CN" sz="1200">
                <a:solidFill>
                  <a:schemeClr val="tx1"/>
                </a:solidFill>
                <a:latin typeface="Arial" panose="020B0604020202020204" pitchFamily="34" charset="0"/>
                <a:ea typeface="宋体" panose="02010600030101010101" pitchFamily="2" charset="-122"/>
              </a:endParaRPr>
            </a:p>
          </p:txBody>
        </p:sp>
        <p:grpSp>
          <p:nvGrpSpPr>
            <p:cNvPr id="93191" name="组合 52231"/>
            <p:cNvGrpSpPr/>
            <p:nvPr/>
          </p:nvGrpSpPr>
          <p:grpSpPr>
            <a:xfrm>
              <a:off x="1498" y="1036"/>
              <a:ext cx="384" cy="288"/>
              <a:chOff x="0" y="0"/>
              <a:chExt cx="384" cy="288"/>
            </a:xfrm>
          </p:grpSpPr>
          <p:sp>
            <p:nvSpPr>
              <p:cNvPr id="93192" name="Arc 7"/>
              <p:cNvSpPr/>
              <p:nvPr/>
            </p:nvSpPr>
            <p:spPr>
              <a:xfrm>
                <a:off x="144" y="0"/>
                <a:ext cx="192" cy="144"/>
              </a:xfrm>
              <a:custGeom>
                <a:avLst/>
                <a:gdLst/>
                <a:ahLst/>
                <a:cxnLst>
                  <a:cxn ang="0">
                    <a:pos x="0" y="0"/>
                  </a:cxn>
                  <a:cxn ang="0">
                    <a:pos x="192"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193" name="Arc 8"/>
              <p:cNvSpPr/>
              <p:nvPr/>
            </p:nvSpPr>
            <p:spPr>
              <a:xfrm flipV="1">
                <a:off x="144" y="144"/>
                <a:ext cx="192" cy="144"/>
              </a:xfrm>
              <a:custGeom>
                <a:avLst/>
                <a:gdLst/>
                <a:ahLst/>
                <a:cxnLst>
                  <a:cxn ang="0">
                    <a:pos x="0" y="0"/>
                  </a:cxn>
                  <a:cxn ang="0">
                    <a:pos x="192"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194" name="Line 9"/>
              <p:cNvSpPr/>
              <p:nvPr/>
            </p:nvSpPr>
            <p:spPr>
              <a:xfrm flipH="1">
                <a:off x="48" y="0"/>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195" name="Line 10"/>
              <p:cNvSpPr/>
              <p:nvPr/>
            </p:nvSpPr>
            <p:spPr>
              <a:xfrm flipH="1">
                <a:off x="48" y="288"/>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196" name="Arc 11"/>
              <p:cNvSpPr/>
              <p:nvPr/>
            </p:nvSpPr>
            <p:spPr>
              <a:xfrm>
                <a:off x="48" y="0"/>
                <a:ext cx="96" cy="144"/>
              </a:xfrm>
              <a:custGeom>
                <a:avLst/>
                <a:gdLst/>
                <a:ahLst/>
                <a:cxnLst>
                  <a:cxn ang="0">
                    <a:pos x="0" y="0"/>
                  </a:cxn>
                  <a:cxn ang="0">
                    <a:pos x="96"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197" name="Arc 12"/>
              <p:cNvSpPr/>
              <p:nvPr/>
            </p:nvSpPr>
            <p:spPr>
              <a:xfrm flipV="1">
                <a:off x="48" y="144"/>
                <a:ext cx="96" cy="144"/>
              </a:xfrm>
              <a:custGeom>
                <a:avLst/>
                <a:gdLst/>
                <a:ahLst/>
                <a:cxnLst>
                  <a:cxn ang="0">
                    <a:pos x="0" y="0"/>
                  </a:cxn>
                  <a:cxn ang="0">
                    <a:pos x="96"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198" name="Line 13"/>
              <p:cNvSpPr/>
              <p:nvPr/>
            </p:nvSpPr>
            <p:spPr>
              <a:xfrm flipH="1">
                <a:off x="0" y="48"/>
                <a:ext cx="119"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199" name="Line 14"/>
              <p:cNvSpPr/>
              <p:nvPr/>
            </p:nvSpPr>
            <p:spPr>
              <a:xfrm flipH="1">
                <a:off x="0" y="240"/>
                <a:ext cx="120"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00" name="Line 15"/>
              <p:cNvSpPr/>
              <p:nvPr/>
            </p:nvSpPr>
            <p:spPr>
              <a:xfrm>
                <a:off x="336" y="144"/>
                <a:ext cx="4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grpSp>
          <p:nvGrpSpPr>
            <p:cNvPr id="93201" name="组合 52241"/>
            <p:cNvGrpSpPr/>
            <p:nvPr/>
          </p:nvGrpSpPr>
          <p:grpSpPr>
            <a:xfrm>
              <a:off x="586" y="76"/>
              <a:ext cx="384" cy="288"/>
              <a:chOff x="0" y="0"/>
              <a:chExt cx="384" cy="288"/>
            </a:xfrm>
          </p:grpSpPr>
          <p:sp>
            <p:nvSpPr>
              <p:cNvPr id="93202" name="Arc 18"/>
              <p:cNvSpPr/>
              <p:nvPr/>
            </p:nvSpPr>
            <p:spPr>
              <a:xfrm>
                <a:off x="144" y="0"/>
                <a:ext cx="192" cy="144"/>
              </a:xfrm>
              <a:custGeom>
                <a:avLst/>
                <a:gdLst/>
                <a:ahLst/>
                <a:cxnLst>
                  <a:cxn ang="0">
                    <a:pos x="0" y="0"/>
                  </a:cxn>
                  <a:cxn ang="0">
                    <a:pos x="192"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203" name="Arc 19"/>
              <p:cNvSpPr/>
              <p:nvPr/>
            </p:nvSpPr>
            <p:spPr>
              <a:xfrm flipV="1">
                <a:off x="144" y="144"/>
                <a:ext cx="192" cy="144"/>
              </a:xfrm>
              <a:custGeom>
                <a:avLst/>
                <a:gdLst/>
                <a:ahLst/>
                <a:cxnLst>
                  <a:cxn ang="0">
                    <a:pos x="0" y="0"/>
                  </a:cxn>
                  <a:cxn ang="0">
                    <a:pos x="192"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204" name="Line 20"/>
              <p:cNvSpPr/>
              <p:nvPr/>
            </p:nvSpPr>
            <p:spPr>
              <a:xfrm flipH="1">
                <a:off x="48" y="0"/>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05" name="Line 21"/>
              <p:cNvSpPr/>
              <p:nvPr/>
            </p:nvSpPr>
            <p:spPr>
              <a:xfrm flipH="1">
                <a:off x="48" y="288"/>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06" name="Line 24"/>
              <p:cNvSpPr/>
              <p:nvPr/>
            </p:nvSpPr>
            <p:spPr>
              <a:xfrm flipH="1">
                <a:off x="0" y="48"/>
                <a:ext cx="4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07" name="Line 25"/>
              <p:cNvSpPr/>
              <p:nvPr/>
            </p:nvSpPr>
            <p:spPr>
              <a:xfrm flipH="1">
                <a:off x="0" y="240"/>
                <a:ext cx="4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08" name="Line 26"/>
              <p:cNvSpPr/>
              <p:nvPr/>
            </p:nvSpPr>
            <p:spPr>
              <a:xfrm>
                <a:off x="336" y="144"/>
                <a:ext cx="4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09" name="Line 27"/>
              <p:cNvSpPr/>
              <p:nvPr/>
            </p:nvSpPr>
            <p:spPr>
              <a:xfrm>
                <a:off x="48" y="0"/>
                <a:ext cx="0" cy="288"/>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grpSp>
          <p:nvGrpSpPr>
            <p:cNvPr id="93210" name="组合 52250"/>
            <p:cNvGrpSpPr/>
            <p:nvPr/>
          </p:nvGrpSpPr>
          <p:grpSpPr>
            <a:xfrm>
              <a:off x="1018" y="268"/>
              <a:ext cx="432" cy="576"/>
              <a:chOff x="0" y="0"/>
              <a:chExt cx="432" cy="576"/>
            </a:xfrm>
          </p:grpSpPr>
          <p:sp>
            <p:nvSpPr>
              <p:cNvPr id="93211" name="Line 54"/>
              <p:cNvSpPr/>
              <p:nvPr/>
            </p:nvSpPr>
            <p:spPr>
              <a:xfrm flipH="1" flipV="1">
                <a:off x="144" y="0"/>
                <a:ext cx="192"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12" name="Line 55"/>
              <p:cNvSpPr/>
              <p:nvPr/>
            </p:nvSpPr>
            <p:spPr>
              <a:xfrm flipV="1">
                <a:off x="240" y="411"/>
                <a:ext cx="0" cy="165"/>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13" name="Line 56"/>
              <p:cNvSpPr/>
              <p:nvPr/>
            </p:nvSpPr>
            <p:spPr>
              <a:xfrm flipH="1">
                <a:off x="144" y="336"/>
                <a:ext cx="192"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14" name="Line 57"/>
              <p:cNvSpPr/>
              <p:nvPr/>
            </p:nvSpPr>
            <p:spPr>
              <a:xfrm flipV="1">
                <a:off x="336" y="144"/>
                <a:ext cx="0" cy="19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15" name="Line 58"/>
              <p:cNvSpPr/>
              <p:nvPr/>
            </p:nvSpPr>
            <p:spPr>
              <a:xfrm>
                <a:off x="336" y="240"/>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16" name="Line 59"/>
              <p:cNvSpPr/>
              <p:nvPr/>
            </p:nvSpPr>
            <p:spPr>
              <a:xfrm>
                <a:off x="144" y="0"/>
                <a:ext cx="0" cy="48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6353" name="Text Box 60"/>
              <p:cNvSpPr txBox="1"/>
              <p:nvPr/>
            </p:nvSpPr>
            <p:spPr>
              <a:xfrm>
                <a:off x="144" y="64"/>
                <a:ext cx="216"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1</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56354" name="Text Box 61"/>
              <p:cNvSpPr txBox="1"/>
              <p:nvPr/>
            </p:nvSpPr>
            <p:spPr>
              <a:xfrm>
                <a:off x="144" y="208"/>
                <a:ext cx="216" cy="212"/>
              </a:xfrm>
              <a:prstGeom prst="rect">
                <a:avLst/>
              </a:prstGeom>
              <a:noFill/>
              <a:ln w="9525">
                <a:noFill/>
              </a:ln>
            </p:spPr>
            <p:txBody>
              <a:bodyPr wrap="none" anchor="t">
                <a:spAutoFit/>
              </a:bodyPr>
              <a:p>
                <a:r>
                  <a:rPr lang="en-US" altLang="zh-CN" sz="1050" noProof="1">
                    <a:solidFill>
                      <a:schemeClr val="tx1"/>
                    </a:solidFill>
                    <a:latin typeface="Arial" panose="020B0604020202020204" pitchFamily="34" charset="0"/>
                    <a:ea typeface="宋体" panose="02010600030101010101" pitchFamily="2" charset="-122"/>
                    <a:cs typeface="+mn-cs"/>
                  </a:rPr>
                  <a:t>0</a:t>
                </a:r>
                <a:endParaRPr lang="en-US" altLang="zh-CN" sz="1050" noProof="1">
                  <a:solidFill>
                    <a:schemeClr val="tx1"/>
                  </a:solidFill>
                  <a:latin typeface="Arial" panose="020B0604020202020204" pitchFamily="34" charset="0"/>
                  <a:ea typeface="宋体" panose="02010600030101010101" pitchFamily="2" charset="-122"/>
                </a:endParaRPr>
              </a:p>
            </p:txBody>
          </p:sp>
          <p:sp>
            <p:nvSpPr>
              <p:cNvPr id="93219" name="Line 62"/>
              <p:cNvSpPr/>
              <p:nvPr/>
            </p:nvSpPr>
            <p:spPr>
              <a:xfrm flipH="1">
                <a:off x="0" y="96"/>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20" name="Line 63"/>
              <p:cNvSpPr/>
              <p:nvPr/>
            </p:nvSpPr>
            <p:spPr>
              <a:xfrm flipH="1">
                <a:off x="0" y="384"/>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sp>
          <p:nvSpPr>
            <p:cNvPr id="93221" name="Text Box 107"/>
            <p:cNvSpPr txBox="1"/>
            <p:nvPr/>
          </p:nvSpPr>
          <p:spPr>
            <a:xfrm>
              <a:off x="1930" y="412"/>
              <a:ext cx="225" cy="231"/>
            </a:xfrm>
            <a:prstGeom prst="rect">
              <a:avLst/>
            </a:prstGeom>
            <a:noFill/>
            <a:ln w="9525">
              <a:noFill/>
            </a:ln>
          </p:spPr>
          <p:txBody>
            <a:bodyPr wrap="none" anchor="t" anchorCtr="0">
              <a:spAutoFit/>
            </a:bodyPr>
            <a:p>
              <a:r>
                <a:rPr lang="en-US" altLang="zh-CN" sz="1200">
                  <a:solidFill>
                    <a:schemeClr val="tx1"/>
                  </a:solidFill>
                  <a:latin typeface="Arial" panose="020B0604020202020204" pitchFamily="34" charset="0"/>
                  <a:ea typeface="宋体" panose="02010600030101010101" pitchFamily="2" charset="-122"/>
                </a:rPr>
                <a:t>d</a:t>
              </a:r>
              <a:endParaRPr lang="en-US" altLang="zh-CN" sz="1200">
                <a:solidFill>
                  <a:schemeClr val="tx1"/>
                </a:solidFill>
                <a:latin typeface="Arial" panose="020B0604020202020204" pitchFamily="34" charset="0"/>
                <a:ea typeface="宋体" panose="02010600030101010101" pitchFamily="2" charset="-122"/>
              </a:endParaRPr>
            </a:p>
          </p:txBody>
        </p:sp>
        <p:sp>
          <p:nvSpPr>
            <p:cNvPr id="93222" name="Text Box 108"/>
            <p:cNvSpPr txBox="1"/>
            <p:nvPr/>
          </p:nvSpPr>
          <p:spPr>
            <a:xfrm>
              <a:off x="2074" y="556"/>
              <a:ext cx="225" cy="231"/>
            </a:xfrm>
            <a:prstGeom prst="rect">
              <a:avLst/>
            </a:prstGeom>
            <a:noFill/>
            <a:ln w="9525">
              <a:noFill/>
            </a:ln>
          </p:spPr>
          <p:txBody>
            <a:bodyPr wrap="none" anchor="t" anchorCtr="0">
              <a:spAutoFit/>
            </a:bodyPr>
            <a:p>
              <a:r>
                <a:rPr lang="en-US" altLang="zh-CN" sz="1200">
                  <a:solidFill>
                    <a:schemeClr val="tx1"/>
                  </a:solidFill>
                  <a:latin typeface="Arial" panose="020B0604020202020204" pitchFamily="34" charset="0"/>
                  <a:ea typeface="宋体" panose="02010600030101010101" pitchFamily="2" charset="-122"/>
                </a:rPr>
                <a:t>q</a:t>
              </a:r>
              <a:endParaRPr lang="en-US" altLang="zh-CN" sz="1200">
                <a:solidFill>
                  <a:schemeClr val="tx1"/>
                </a:solidFill>
                <a:latin typeface="Arial" panose="020B0604020202020204" pitchFamily="34" charset="0"/>
                <a:ea typeface="宋体" panose="02010600030101010101" pitchFamily="2" charset="-122"/>
              </a:endParaRPr>
            </a:p>
          </p:txBody>
        </p:sp>
        <p:sp>
          <p:nvSpPr>
            <p:cNvPr id="93223" name="Line 109"/>
            <p:cNvSpPr/>
            <p:nvPr/>
          </p:nvSpPr>
          <p:spPr>
            <a:xfrm>
              <a:off x="1450" y="508"/>
              <a:ext cx="52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nvGrpSpPr>
            <p:cNvPr id="93224" name="组合 52264"/>
            <p:cNvGrpSpPr/>
            <p:nvPr/>
          </p:nvGrpSpPr>
          <p:grpSpPr>
            <a:xfrm>
              <a:off x="586" y="700"/>
              <a:ext cx="384" cy="288"/>
              <a:chOff x="0" y="0"/>
              <a:chExt cx="384" cy="288"/>
            </a:xfrm>
          </p:grpSpPr>
          <p:sp>
            <p:nvSpPr>
              <p:cNvPr id="93225" name="Arc 111"/>
              <p:cNvSpPr/>
              <p:nvPr/>
            </p:nvSpPr>
            <p:spPr>
              <a:xfrm>
                <a:off x="144" y="0"/>
                <a:ext cx="192" cy="144"/>
              </a:xfrm>
              <a:custGeom>
                <a:avLst/>
                <a:gdLst/>
                <a:ahLst/>
                <a:cxnLst>
                  <a:cxn ang="0">
                    <a:pos x="0" y="0"/>
                  </a:cxn>
                  <a:cxn ang="0">
                    <a:pos x="192"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226" name="Arc 112"/>
              <p:cNvSpPr/>
              <p:nvPr/>
            </p:nvSpPr>
            <p:spPr>
              <a:xfrm flipV="1">
                <a:off x="144" y="144"/>
                <a:ext cx="192" cy="144"/>
              </a:xfrm>
              <a:custGeom>
                <a:avLst/>
                <a:gdLst/>
                <a:ahLst/>
                <a:cxnLst>
                  <a:cxn ang="0">
                    <a:pos x="0" y="0"/>
                  </a:cxn>
                  <a:cxn ang="0">
                    <a:pos x="192"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227" name="Line 113"/>
              <p:cNvSpPr/>
              <p:nvPr/>
            </p:nvSpPr>
            <p:spPr>
              <a:xfrm flipH="1">
                <a:off x="48" y="0"/>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28" name="Line 114"/>
              <p:cNvSpPr/>
              <p:nvPr/>
            </p:nvSpPr>
            <p:spPr>
              <a:xfrm flipH="1">
                <a:off x="48" y="288"/>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29" name="Arc 115"/>
              <p:cNvSpPr/>
              <p:nvPr/>
            </p:nvSpPr>
            <p:spPr>
              <a:xfrm>
                <a:off x="48" y="0"/>
                <a:ext cx="96" cy="144"/>
              </a:xfrm>
              <a:custGeom>
                <a:avLst/>
                <a:gdLst/>
                <a:ahLst/>
                <a:cxnLst>
                  <a:cxn ang="0">
                    <a:pos x="0" y="0"/>
                  </a:cxn>
                  <a:cxn ang="0">
                    <a:pos x="96"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230" name="Arc 116"/>
              <p:cNvSpPr/>
              <p:nvPr/>
            </p:nvSpPr>
            <p:spPr>
              <a:xfrm flipV="1">
                <a:off x="48" y="144"/>
                <a:ext cx="96" cy="144"/>
              </a:xfrm>
              <a:custGeom>
                <a:avLst/>
                <a:gdLst/>
                <a:ahLst/>
                <a:cxnLst>
                  <a:cxn ang="0">
                    <a:pos x="0" y="0"/>
                  </a:cxn>
                  <a:cxn ang="0">
                    <a:pos x="96" y="144"/>
                  </a:cxn>
                  <a:cxn ang="0">
                    <a:pos x="0" y="144"/>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22225" cap="flat" cmpd="sng">
                <a:solidFill>
                  <a:schemeClr val="tx1"/>
                </a:solidFill>
                <a:prstDash val="solid"/>
                <a:round/>
                <a:headEnd type="none" w="med" len="med"/>
                <a:tailEnd type="none" w="med" len="med"/>
              </a:ln>
            </p:spPr>
            <p:txBody>
              <a:bodyPr/>
              <a:p>
                <a:endParaRPr lang="zh-CN" altLang="en-US"/>
              </a:p>
            </p:txBody>
          </p:sp>
          <p:sp>
            <p:nvSpPr>
              <p:cNvPr id="93231" name="Line 117"/>
              <p:cNvSpPr/>
              <p:nvPr/>
            </p:nvSpPr>
            <p:spPr>
              <a:xfrm flipH="1">
                <a:off x="0" y="48"/>
                <a:ext cx="119"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32" name="Line 118"/>
              <p:cNvSpPr/>
              <p:nvPr/>
            </p:nvSpPr>
            <p:spPr>
              <a:xfrm flipH="1">
                <a:off x="0" y="240"/>
                <a:ext cx="120"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33" name="Line 119"/>
              <p:cNvSpPr/>
              <p:nvPr/>
            </p:nvSpPr>
            <p:spPr>
              <a:xfrm>
                <a:off x="336" y="144"/>
                <a:ext cx="4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grpSp>
        <p:sp>
          <p:nvSpPr>
            <p:cNvPr id="93234" name="Line 120"/>
            <p:cNvSpPr/>
            <p:nvPr/>
          </p:nvSpPr>
          <p:spPr>
            <a:xfrm>
              <a:off x="970" y="220"/>
              <a:ext cx="48" cy="14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35" name="Line 121"/>
            <p:cNvSpPr/>
            <p:nvPr/>
          </p:nvSpPr>
          <p:spPr>
            <a:xfrm flipV="1">
              <a:off x="970" y="652"/>
              <a:ext cx="48" cy="192"/>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36" name="Line 122"/>
            <p:cNvSpPr/>
            <p:nvPr/>
          </p:nvSpPr>
          <p:spPr>
            <a:xfrm flipH="1">
              <a:off x="202" y="124"/>
              <a:ext cx="38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37" name="Line 123"/>
            <p:cNvSpPr/>
            <p:nvPr/>
          </p:nvSpPr>
          <p:spPr>
            <a:xfrm flipH="1">
              <a:off x="202" y="316"/>
              <a:ext cx="38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38" name="Line 124"/>
            <p:cNvSpPr/>
            <p:nvPr/>
          </p:nvSpPr>
          <p:spPr>
            <a:xfrm>
              <a:off x="298" y="124"/>
              <a:ext cx="0" cy="62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39" name="Line 125"/>
            <p:cNvSpPr/>
            <p:nvPr/>
          </p:nvSpPr>
          <p:spPr>
            <a:xfrm flipH="1">
              <a:off x="298" y="748"/>
              <a:ext cx="28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40" name="Line 126"/>
            <p:cNvSpPr/>
            <p:nvPr/>
          </p:nvSpPr>
          <p:spPr>
            <a:xfrm>
              <a:off x="442" y="316"/>
              <a:ext cx="0" cy="624"/>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41" name="Line 127"/>
            <p:cNvSpPr/>
            <p:nvPr/>
          </p:nvSpPr>
          <p:spPr>
            <a:xfrm flipH="1">
              <a:off x="442" y="940"/>
              <a:ext cx="144"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42" name="Line 128"/>
            <p:cNvSpPr/>
            <p:nvPr/>
          </p:nvSpPr>
          <p:spPr>
            <a:xfrm flipV="1">
              <a:off x="1882" y="892"/>
              <a:ext cx="0" cy="288"/>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43" name="Line 129"/>
            <p:cNvSpPr/>
            <p:nvPr/>
          </p:nvSpPr>
          <p:spPr>
            <a:xfrm>
              <a:off x="1882" y="892"/>
              <a:ext cx="96"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44" name="Line 130"/>
            <p:cNvSpPr/>
            <p:nvPr/>
          </p:nvSpPr>
          <p:spPr>
            <a:xfrm>
              <a:off x="250" y="1084"/>
              <a:ext cx="124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45" name="Line 131"/>
            <p:cNvSpPr/>
            <p:nvPr/>
          </p:nvSpPr>
          <p:spPr>
            <a:xfrm>
              <a:off x="250" y="1276"/>
              <a:ext cx="1248"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93246" name="Line 132"/>
            <p:cNvSpPr/>
            <p:nvPr/>
          </p:nvSpPr>
          <p:spPr>
            <a:xfrm>
              <a:off x="2266" y="700"/>
              <a:ext cx="192" cy="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6383" name="Text Box 133"/>
            <p:cNvSpPr txBox="1"/>
            <p:nvPr/>
          </p:nvSpPr>
          <p:spPr>
            <a:xfrm>
              <a:off x="0" y="0"/>
              <a:ext cx="226" cy="251"/>
            </a:xfrm>
            <a:prstGeom prst="rect">
              <a:avLst/>
            </a:prstGeom>
            <a:noFill/>
            <a:ln w="9525">
              <a:noFill/>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c</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56384" name="Text Box 134"/>
            <p:cNvSpPr txBox="1"/>
            <p:nvPr/>
          </p:nvSpPr>
          <p:spPr>
            <a:xfrm>
              <a:off x="10" y="172"/>
              <a:ext cx="234" cy="251"/>
            </a:xfrm>
            <a:prstGeom prst="rect">
              <a:avLst/>
            </a:prstGeom>
            <a:noFill/>
            <a:ln w="9525">
              <a:noFill/>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d</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56385" name="Text Box 135"/>
            <p:cNvSpPr txBox="1"/>
            <p:nvPr/>
          </p:nvSpPr>
          <p:spPr>
            <a:xfrm>
              <a:off x="10" y="940"/>
              <a:ext cx="234" cy="251"/>
            </a:xfrm>
            <a:prstGeom prst="rect">
              <a:avLst/>
            </a:prstGeom>
            <a:noFill/>
            <a:ln w="9525">
              <a:noFill/>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a</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56386" name="Text Box 136"/>
            <p:cNvSpPr txBox="1"/>
            <p:nvPr/>
          </p:nvSpPr>
          <p:spPr>
            <a:xfrm>
              <a:off x="10" y="1132"/>
              <a:ext cx="234" cy="251"/>
            </a:xfrm>
            <a:prstGeom prst="rect">
              <a:avLst/>
            </a:prstGeom>
            <a:noFill/>
            <a:ln w="9525">
              <a:noFill/>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b</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93251" name="Line 137"/>
            <p:cNvSpPr/>
            <p:nvPr/>
          </p:nvSpPr>
          <p:spPr>
            <a:xfrm>
              <a:off x="1258" y="844"/>
              <a:ext cx="0" cy="240"/>
            </a:xfrm>
            <a:prstGeom prst="line">
              <a:avLst/>
            </a:prstGeom>
            <a:ln w="22225" cap="flat" cmpd="sng">
              <a:solidFill>
                <a:schemeClr val="tx1"/>
              </a:solidFill>
              <a:prstDash val="solid"/>
              <a:round/>
              <a:headEnd type="none" w="med" len="med"/>
              <a:tailEnd type="none" w="med" len="med"/>
            </a:ln>
          </p:spPr>
          <p:txBody>
            <a:bodyPr anchor="t" anchorCtr="0"/>
            <a:p>
              <a:endParaRPr lang="zh-CN" altLang="en-US" sz="1800">
                <a:latin typeface="Arial" panose="020B0604020202020204" pitchFamily="34" charset="0"/>
                <a:ea typeface="宋体" panose="02010600030101010101" pitchFamily="2" charset="-122"/>
              </a:endParaRPr>
            </a:p>
          </p:txBody>
        </p:sp>
        <p:sp>
          <p:nvSpPr>
            <p:cNvPr id="56388" name="Oval 138"/>
            <p:cNvSpPr/>
            <p:nvPr/>
          </p:nvSpPr>
          <p:spPr>
            <a:xfrm>
              <a:off x="1234" y="1059"/>
              <a:ext cx="48" cy="48"/>
            </a:xfrm>
            <a:prstGeom prst="ellipse">
              <a:avLst/>
            </a:prstGeom>
            <a:solidFill>
              <a:schemeClr val="tx1"/>
            </a:solidFill>
            <a:ln w="222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56389" name="Oval 139"/>
            <p:cNvSpPr/>
            <p:nvPr/>
          </p:nvSpPr>
          <p:spPr>
            <a:xfrm>
              <a:off x="416" y="292"/>
              <a:ext cx="48" cy="48"/>
            </a:xfrm>
            <a:prstGeom prst="ellipse">
              <a:avLst/>
            </a:prstGeom>
            <a:solidFill>
              <a:schemeClr val="tx1"/>
            </a:solidFill>
            <a:ln w="222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56390" name="Oval 140"/>
            <p:cNvSpPr/>
            <p:nvPr/>
          </p:nvSpPr>
          <p:spPr>
            <a:xfrm>
              <a:off x="274" y="99"/>
              <a:ext cx="48" cy="48"/>
            </a:xfrm>
            <a:prstGeom prst="ellipse">
              <a:avLst/>
            </a:prstGeom>
            <a:solidFill>
              <a:schemeClr val="tx1"/>
            </a:solidFill>
            <a:ln w="22225" cap="flat" cmpd="sng">
              <a:solidFill>
                <a:schemeClr val="tx1"/>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56391" name="Text Box 141"/>
            <p:cNvSpPr txBox="1"/>
            <p:nvPr/>
          </p:nvSpPr>
          <p:spPr>
            <a:xfrm>
              <a:off x="2448" y="576"/>
              <a:ext cx="426" cy="251"/>
            </a:xfrm>
            <a:prstGeom prst="rect">
              <a:avLst/>
            </a:prstGeom>
            <a:noFill/>
            <a:ln w="9525">
              <a:noFill/>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func</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56392" name="Text Box 145"/>
            <p:cNvSpPr txBox="1"/>
            <p:nvPr/>
          </p:nvSpPr>
          <p:spPr>
            <a:xfrm>
              <a:off x="2074" y="1276"/>
              <a:ext cx="666" cy="251"/>
            </a:xfrm>
            <a:prstGeom prst="rect">
              <a:avLst/>
            </a:prstGeom>
            <a:solidFill>
              <a:srgbClr val="CC0000">
                <a:alpha val="57999"/>
              </a:srgbClr>
            </a:solidFill>
            <a:ln w="22225"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Latch??</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93257" name="Line 146"/>
            <p:cNvSpPr/>
            <p:nvPr/>
          </p:nvSpPr>
          <p:spPr>
            <a:xfrm flipH="1" flipV="1">
              <a:off x="2218" y="1036"/>
              <a:ext cx="192" cy="192"/>
            </a:xfrm>
            <a:prstGeom prst="line">
              <a:avLst/>
            </a:prstGeom>
            <a:ln w="22225" cap="flat" cmpd="sng">
              <a:solidFill>
                <a:schemeClr val="tx1"/>
              </a:solidFill>
              <a:prstDash val="solid"/>
              <a:round/>
              <a:headEnd type="none" w="med" len="med"/>
              <a:tailEnd type="triangle" w="med" len="med"/>
            </a:ln>
          </p:spPr>
          <p:txBody>
            <a:bodyPr anchor="t" anchorCtr="0"/>
            <a:p>
              <a:endParaRPr lang="zh-CN" altLang="en-US" sz="1800">
                <a:latin typeface="Arial" panose="020B0604020202020204" pitchFamily="34" charset="0"/>
                <a:ea typeface="宋体" panose="02010600030101010101" pitchFamily="2" charset="-122"/>
              </a:endParaRPr>
            </a:p>
          </p:txBody>
        </p:sp>
      </p:grpSp>
      <p:sp>
        <p:nvSpPr>
          <p:cNvPr id="52299" name="Text Box 148"/>
          <p:cNvSpPr txBox="1"/>
          <p:nvPr/>
        </p:nvSpPr>
        <p:spPr>
          <a:xfrm>
            <a:off x="1043940" y="3048000"/>
            <a:ext cx="4400550" cy="1684020"/>
          </a:xfrm>
          <a:prstGeom prst="rect">
            <a:avLst/>
          </a:prstGeom>
          <a:noFill/>
          <a:ln w="22225" cap="flat" cmpd="sng">
            <a:solidFill>
              <a:schemeClr val="tx1"/>
            </a:solidFill>
            <a:prstDash val="solid"/>
            <a:miter/>
            <a:headEnd type="none" w="med" len="med"/>
            <a:tailEnd type="none" w="med" len="med"/>
          </a:ln>
        </p:spPr>
        <p:txBody>
          <a:bodyPr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What you ask for is what you get!</a:t>
            </a:r>
            <a:endParaRPr lang="en-US" altLang="zh-CN" sz="1350" noProof="1">
              <a:solidFill>
                <a:schemeClr val="tx1"/>
              </a:solidFill>
              <a:latin typeface="Arial" panose="020B0604020202020204" pitchFamily="34" charset="0"/>
              <a:ea typeface="宋体" panose="02010600030101010101" pitchFamily="2" charset="-122"/>
            </a:endParaRPr>
          </a:p>
          <a:p>
            <a:endParaRPr lang="en-US" altLang="zh-CN" sz="750" noProof="1">
              <a:solidFill>
                <a:schemeClr val="tx1"/>
              </a:solidFill>
              <a:latin typeface="Arial" panose="020B0604020202020204" pitchFamily="34" charset="0"/>
              <a:ea typeface="宋体" panose="02010600030101010101" pitchFamily="2" charset="-122"/>
            </a:endParaRPr>
          </a:p>
          <a:p>
            <a:r>
              <a:rPr lang="en-US" altLang="zh-CN" sz="1350" b="1" noProof="1">
                <a:solidFill>
                  <a:schemeClr val="tx1"/>
                </a:solidFill>
                <a:latin typeface="Tahoma" panose="020B0604030504040204" pitchFamily="2" charset="0"/>
                <a:ea typeface="宋体" panose="02010600030101010101" pitchFamily="2" charset="-122"/>
                <a:cs typeface="+mn-cs"/>
              </a:rPr>
              <a:t>func</a:t>
            </a:r>
            <a:r>
              <a:rPr lang="en-US" altLang="zh-CN" sz="1350" noProof="1">
                <a:solidFill>
                  <a:schemeClr val="tx1"/>
                </a:solidFill>
                <a:latin typeface="Arial" panose="020B0604020202020204" pitchFamily="34" charset="0"/>
                <a:ea typeface="宋体" panose="02010600030101010101" pitchFamily="2" charset="-122"/>
                <a:cs typeface="+mn-cs"/>
              </a:rPr>
              <a:t> is of type register.  When neither </a:t>
            </a:r>
            <a:r>
              <a:rPr lang="en-US" altLang="zh-CN" sz="1350" b="1" noProof="1">
                <a:solidFill>
                  <a:schemeClr val="tx1"/>
                </a:solidFill>
                <a:latin typeface="Tahoma" panose="020B0604030504040204" pitchFamily="2" charset="0"/>
                <a:ea typeface="宋体" panose="02010600030101010101" pitchFamily="2" charset="-122"/>
                <a:cs typeface="+mn-cs"/>
              </a:rPr>
              <a:t>a</a:t>
            </a:r>
            <a:r>
              <a:rPr lang="en-US" altLang="zh-CN" sz="1350" noProof="1">
                <a:solidFill>
                  <a:schemeClr val="tx1"/>
                </a:solidFill>
                <a:latin typeface="Arial" panose="020B0604020202020204" pitchFamily="34" charset="0"/>
                <a:ea typeface="宋体" panose="02010600030101010101" pitchFamily="2" charset="-122"/>
                <a:cs typeface="+mn-cs"/>
              </a:rPr>
              <a:t> or </a:t>
            </a:r>
            <a:r>
              <a:rPr lang="en-US" altLang="zh-CN" sz="1350" b="1" noProof="1">
                <a:solidFill>
                  <a:schemeClr val="tx1"/>
                </a:solidFill>
                <a:latin typeface="Tahoma" panose="020B0604030504040204" pitchFamily="2" charset="0"/>
                <a:ea typeface="宋体" panose="02010600030101010101" pitchFamily="2" charset="-122"/>
                <a:cs typeface="+mn-cs"/>
              </a:rPr>
              <a:t>b</a:t>
            </a:r>
            <a:r>
              <a:rPr lang="en-US" altLang="zh-CN" sz="1350" noProof="1">
                <a:solidFill>
                  <a:schemeClr val="tx1"/>
                </a:solidFill>
                <a:latin typeface="Arial" panose="020B0604020202020204" pitchFamily="34" charset="0"/>
                <a:ea typeface="宋体" panose="02010600030101010101" pitchFamily="2" charset="-122"/>
                <a:cs typeface="+mn-cs"/>
              </a:rPr>
              <a:t> are asserted it didn’t not get a new value.</a:t>
            </a:r>
            <a:endParaRPr lang="en-US" altLang="zh-CN" sz="1350" noProof="1">
              <a:solidFill>
                <a:schemeClr val="tx1"/>
              </a:solidFill>
              <a:latin typeface="Arial" panose="020B0604020202020204" pitchFamily="34" charset="0"/>
              <a:ea typeface="宋体" panose="02010600030101010101" pitchFamily="2" charset="-122"/>
            </a:endParaRPr>
          </a:p>
          <a:p>
            <a:endParaRPr lang="en-US" altLang="zh-CN" sz="7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That means it must have remained the value it was before.</a:t>
            </a:r>
            <a:endParaRPr lang="en-US" altLang="zh-CN" sz="1350" noProof="1">
              <a:solidFill>
                <a:schemeClr val="tx1"/>
              </a:solidFill>
              <a:latin typeface="Arial" panose="020B0604020202020204" pitchFamily="34" charset="0"/>
              <a:ea typeface="宋体" panose="02010600030101010101" pitchFamily="2" charset="-122"/>
            </a:endParaRPr>
          </a:p>
          <a:p>
            <a:endParaRPr lang="en-US" altLang="zh-CN" sz="7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That implies memory…i.e. a </a:t>
            </a:r>
            <a:r>
              <a:rPr lang="en-US" altLang="zh-CN" sz="1350" b="1" noProof="1">
                <a:solidFill>
                  <a:schemeClr val="tx1"/>
                </a:solidFill>
                <a:latin typeface="Arial" panose="020B0604020202020204" pitchFamily="34" charset="0"/>
                <a:ea typeface="宋体" panose="02010600030101010101" pitchFamily="2" charset="-122"/>
                <a:cs typeface="+mn-cs"/>
              </a:rPr>
              <a:t>latch!</a:t>
            </a:r>
            <a:endParaRPr lang="en-US" altLang="zh-CN" sz="1350" b="1" noProof="1">
              <a:solidFill>
                <a:schemeClr val="tx1"/>
              </a:solidFill>
              <a:latin typeface="Arial" panose="020B0604020202020204" pitchFamily="34" charset="0"/>
              <a:ea typeface="宋体" panose="02010600030101010101" pitchFamily="2" charset="-122"/>
            </a:endParaRPr>
          </a:p>
        </p:txBody>
      </p:sp>
      <p:sp>
        <p:nvSpPr>
          <p:cNvPr id="52300" name="Text Box 149"/>
          <p:cNvSpPr txBox="1"/>
          <p:nvPr/>
        </p:nvSpPr>
        <p:spPr>
          <a:xfrm>
            <a:off x="6057900" y="3429000"/>
            <a:ext cx="1727200" cy="922020"/>
          </a:xfrm>
          <a:prstGeom prst="rect">
            <a:avLst/>
          </a:prstGeom>
          <a:solidFill>
            <a:srgbClr val="FFCC00">
              <a:alpha val="45999"/>
            </a:srgbClr>
          </a:solidFill>
          <a:ln w="22225" cap="flat" cmpd="sng">
            <a:solidFill>
              <a:srgbClr val="000000"/>
            </a:solidFill>
            <a:prstDash val="solid"/>
            <a:miter/>
            <a:headEnd type="none" w="med" len="med"/>
            <a:tailEnd type="none" w="med" len="med"/>
          </a:ln>
        </p:spPr>
        <p:txBody>
          <a:bodyPr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Always have an</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b="1" noProof="1">
                <a:solidFill>
                  <a:schemeClr val="tx1"/>
                </a:solidFill>
                <a:latin typeface="Tahoma" panose="020B0604030504040204" pitchFamily="2" charset="0"/>
                <a:ea typeface="宋体" panose="02010600030101010101" pitchFamily="2" charset="-122"/>
                <a:cs typeface="+mn-cs"/>
              </a:rPr>
              <a:t>else</a:t>
            </a:r>
            <a:r>
              <a:rPr lang="en-US" altLang="zh-CN" sz="1350" noProof="1">
                <a:solidFill>
                  <a:schemeClr val="tx1"/>
                </a:solidFill>
                <a:latin typeface="Arial" panose="020B0604020202020204" pitchFamily="34" charset="0"/>
                <a:ea typeface="宋体" panose="02010600030101010101" pitchFamily="2" charset="-122"/>
                <a:cs typeface="+mn-cs"/>
              </a:rPr>
              <a:t> to any </a:t>
            </a:r>
            <a:r>
              <a:rPr lang="en-US" altLang="zh-CN" sz="1350" b="1" noProof="1">
                <a:solidFill>
                  <a:schemeClr val="tx1"/>
                </a:solidFill>
                <a:latin typeface="Tahoma" panose="020B0604030504040204" pitchFamily="2" charset="0"/>
                <a:ea typeface="宋体" panose="02010600030101010101" pitchFamily="2" charset="-122"/>
                <a:cs typeface="+mn-cs"/>
              </a:rPr>
              <a:t>if</a:t>
            </a:r>
            <a:r>
              <a:rPr lang="en-US" altLang="zh-CN" sz="1350" noProof="1">
                <a:solidFill>
                  <a:schemeClr val="tx1"/>
                </a:solidFill>
                <a:latin typeface="Arial" panose="020B0604020202020204" pitchFamily="34" charset="0"/>
                <a:ea typeface="宋体" panose="02010600030101010101" pitchFamily="2" charset="-122"/>
                <a:cs typeface="+mn-cs"/>
              </a:rPr>
              <a:t> to avoid unintended</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latches.</a:t>
            </a:r>
            <a:endParaRPr lang="en-US" altLang="zh-CN" sz="1350" noProof="1">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2229"/>
                                        </p:tgtEl>
                                        <p:attrNameLst>
                                          <p:attrName>style.visibility</p:attrName>
                                        </p:attrNameLst>
                                      </p:cBhvr>
                                      <p:to>
                                        <p:strVal val="visible"/>
                                      </p:to>
                                    </p:set>
                                    <p:anim calcmode="lin" valueType="num">
                                      <p:cBhvr>
                                        <p:cTn id="7" dur="500" fill="hold"/>
                                        <p:tgtEl>
                                          <p:spTgt spid="52229"/>
                                        </p:tgtEl>
                                        <p:attrNameLst>
                                          <p:attrName>ppt_w</p:attrName>
                                        </p:attrNameLst>
                                      </p:cBhvr>
                                      <p:tavLst>
                                        <p:tav tm="0">
                                          <p:val>
                                            <p:fltVal val="0.000000"/>
                                          </p:val>
                                        </p:tav>
                                        <p:tav tm="100000">
                                          <p:val>
                                            <p:strVal val="#ppt_w"/>
                                          </p:val>
                                        </p:tav>
                                      </p:tavLst>
                                    </p:anim>
                                    <p:anim calcmode="lin" valueType="num">
                                      <p:cBhvr>
                                        <p:cTn id="8" dur="500" fill="hold"/>
                                        <p:tgtEl>
                                          <p:spTgt spid="52229"/>
                                        </p:tgtEl>
                                        <p:attrNameLst>
                                          <p:attrName>ppt_h</p:attrName>
                                        </p:attrNameLst>
                                      </p:cBhvr>
                                      <p:tavLst>
                                        <p:tav tm="0">
                                          <p:val>
                                            <p:fltVal val="0.000000"/>
                                          </p:val>
                                        </p:tav>
                                        <p:tav tm="100000">
                                          <p:val>
                                            <p:strVal val="#ppt_h"/>
                                          </p:val>
                                        </p:tav>
                                      </p:tavLst>
                                    </p:anim>
                                    <p:anim calcmode="lin" valueType="num">
                                      <p:cBhvr>
                                        <p:cTn id="9" dur="500" fill="hold"/>
                                        <p:tgtEl>
                                          <p:spTgt spid="52229"/>
                                        </p:tgtEl>
                                        <p:attrNameLst>
                                          <p:attrName>style.rotation</p:attrName>
                                        </p:attrNameLst>
                                      </p:cBhvr>
                                      <p:tavLst>
                                        <p:tav tm="0">
                                          <p:val>
                                            <p:fltVal val="360.000000"/>
                                          </p:val>
                                        </p:tav>
                                        <p:tav tm="100000">
                                          <p:val>
                                            <p:fltVal val="0.000000"/>
                                          </p:val>
                                        </p:tav>
                                      </p:tavLst>
                                    </p:anim>
                                    <p:animEffect transition="in" filter="fade">
                                      <p:cBhvr>
                                        <p:cTn id="10" dur="500"/>
                                        <p:tgtEl>
                                          <p:spTgt spid="5222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2299"/>
                                        </p:tgtEl>
                                        <p:attrNameLst>
                                          <p:attrName>style.visibility</p:attrName>
                                        </p:attrNameLst>
                                      </p:cBhvr>
                                      <p:to>
                                        <p:strVal val="visible"/>
                                      </p:to>
                                    </p:set>
                                    <p:animEffect transition="in" filter="dissolve">
                                      <p:cBhvr>
                                        <p:cTn id="15" dur="500"/>
                                        <p:tgtEl>
                                          <p:spTgt spid="5229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2300"/>
                                        </p:tgtEl>
                                        <p:attrNameLst>
                                          <p:attrName>style.visibility</p:attrName>
                                        </p:attrNameLst>
                                      </p:cBhvr>
                                      <p:to>
                                        <p:strVal val="visible"/>
                                      </p:to>
                                    </p:set>
                                    <p:anim calcmode="lin" valueType="num">
                                      <p:cBhvr>
                                        <p:cTn id="20" dur="500" fill="hold"/>
                                        <p:tgtEl>
                                          <p:spTgt spid="52300"/>
                                        </p:tgtEl>
                                        <p:attrNameLst>
                                          <p:attrName>ppt_x</p:attrName>
                                        </p:attrNameLst>
                                      </p:cBhvr>
                                      <p:tavLst>
                                        <p:tav tm="0">
                                          <p:val>
                                            <p:strVal val="#ppt_x"/>
                                          </p:val>
                                        </p:tav>
                                        <p:tav tm="100000">
                                          <p:val>
                                            <p:strVal val="#ppt_x"/>
                                          </p:val>
                                        </p:tav>
                                      </p:tavLst>
                                    </p:anim>
                                    <p:anim calcmode="lin" valueType="num">
                                      <p:cBhvr>
                                        <p:cTn id="21" dur="500" fill="hold"/>
                                        <p:tgtEl>
                                          <p:spTgt spid="52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99" grpId="0" bldLvl="0" animBg="1"/>
      <p:bldP spid="52300"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2"/>
          <p:cNvSpPr>
            <a:spLocks noGrp="1"/>
          </p:cNvSpPr>
          <p:nvPr>
            <p:ph type="title"/>
          </p:nvPr>
        </p:nvSpPr>
        <p:spPr/>
        <p:txBody>
          <a:bodyPr wrap="square" anchor="b" anchorCtr="0"/>
          <a:p>
            <a:r>
              <a:rPr lang="zh-CN" altLang="en-US"/>
              <a:t>More on </a:t>
            </a:r>
            <a:r>
              <a:rPr lang="zh-CN" altLang="en-US" b="1"/>
              <a:t>if</a:t>
            </a:r>
            <a:r>
              <a:rPr lang="zh-CN" altLang="en-US"/>
              <a:t> statements…</a:t>
            </a:r>
            <a:endParaRPr lang="en-US" altLang="zh-CN"/>
          </a:p>
        </p:txBody>
      </p:sp>
      <p:sp>
        <p:nvSpPr>
          <p:cNvPr id="94210" name="Rectangle 3"/>
          <p:cNvSpPr>
            <a:spLocks noGrp="1"/>
          </p:cNvSpPr>
          <p:nvPr>
            <p:ph idx="1"/>
          </p:nvPr>
        </p:nvSpPr>
        <p:spPr>
          <a:xfrm>
            <a:off x="365867" y="699453"/>
            <a:ext cx="8531222" cy="4227768"/>
          </a:xfrm>
        </p:spPr>
        <p:txBody>
          <a:bodyPr wrap="square" anchor="t" anchorCtr="0"/>
          <a:p>
            <a:pPr>
              <a:buClr>
                <a:srgbClr val="000000"/>
              </a:buClr>
              <a:buFont typeface="Wingdings" panose="05000000000000000000" charset="0"/>
              <a:buChar char="Ø"/>
            </a:pPr>
            <a:r>
              <a:rPr lang="en-US" altLang="zh-CN" sz="1800"/>
              <a:t>Watch the sensitivity lists…what is missing in this example?</a:t>
            </a:r>
            <a:endParaRPr lang="en-US" altLang="zh-CN" sz="1800"/>
          </a:p>
        </p:txBody>
      </p:sp>
      <p:sp>
        <p:nvSpPr>
          <p:cNvPr id="57347" name="Rectangle 4"/>
          <p:cNvSpPr/>
          <p:nvPr/>
        </p:nvSpPr>
        <p:spPr>
          <a:xfrm>
            <a:off x="3023235" y="1419860"/>
            <a:ext cx="2571750" cy="1314450"/>
          </a:xfrm>
          <a:prstGeom prst="rect">
            <a:avLst/>
          </a:prstGeom>
          <a:noFill/>
          <a:ln w="22225" cap="flat" cmpd="sng">
            <a:solidFill>
              <a:schemeClr val="tx1"/>
            </a:solidFill>
            <a:prstDash val="solid"/>
            <a:miter/>
            <a:headEnd type="none" w="med" len="med"/>
            <a:tailEnd type="none" w="med" len="med"/>
          </a:ln>
        </p:spPr>
        <p:txBody>
          <a:bodyPr anchor="t"/>
          <a:p>
            <a:pPr marL="342900" indent="-342900" fontAlgn="base">
              <a:lnSpc>
                <a:spcPct val="80000"/>
              </a:lnSpc>
              <a:spcBef>
                <a:spcPct val="20000"/>
              </a:spcBef>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always</a:t>
            </a:r>
            <a:r>
              <a:rPr lang="en-US" altLang="zh-CN" sz="1350" strike="noStrike" noProof="1">
                <a:solidFill>
                  <a:schemeClr val="tx1"/>
                </a:solidFill>
                <a:latin typeface="Tahoma" panose="020B0604030504040204" pitchFamily="2" charset="0"/>
                <a:ea typeface="宋体" panose="02010600030101010101" pitchFamily="2" charset="-122"/>
                <a:cs typeface="+mn-cs"/>
              </a:rPr>
              <a:t> </a:t>
            </a:r>
            <a:r>
              <a:rPr lang="en-US" altLang="zh-CN" sz="1350" b="1" strike="noStrike" noProof="1">
                <a:solidFill>
                  <a:schemeClr val="tx1"/>
                </a:solidFill>
                <a:latin typeface="Tahoma" panose="020B0604030504040204" pitchFamily="2" charset="0"/>
                <a:ea typeface="宋体" panose="02010600030101010101" pitchFamily="2" charset="-122"/>
                <a:cs typeface="+mn-cs"/>
              </a:rPr>
              <a:t>@</a:t>
            </a:r>
            <a:r>
              <a:rPr lang="en-US" altLang="zh-CN" sz="1350" strike="noStrike" noProof="1">
                <a:solidFill>
                  <a:schemeClr val="tx1"/>
                </a:solidFill>
                <a:latin typeface="Tahoma" panose="020B0604030504040204" pitchFamily="2" charset="0"/>
                <a:ea typeface="宋体" panose="02010600030101010101" pitchFamily="2" charset="-122"/>
                <a:cs typeface="+mn-cs"/>
              </a:rPr>
              <a:t>(a, b) </a:t>
            </a:r>
            <a:r>
              <a:rPr lang="en-US" altLang="zh-CN" sz="1350" b="1" strike="noStrike" noProof="1">
                <a:solidFill>
                  <a:schemeClr val="tx1"/>
                </a:solidFill>
                <a:latin typeface="Tahoma" panose="020B0604030504040204" pitchFamily="2" charset="0"/>
                <a:ea typeface="宋体" panose="02010600030101010101" pitchFamily="2" charset="-122"/>
                <a:cs typeface="+mn-cs"/>
              </a:rPr>
              <a:t>begin</a:t>
            </a:r>
            <a:endParaRPr lang="en-US" altLang="zh-CN" sz="1350" b="1"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temp = a – b;</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a:t>
            </a:r>
            <a:r>
              <a:rPr lang="en-US" altLang="zh-CN" sz="1350" b="1" strike="noStrike" noProof="1">
                <a:solidFill>
                  <a:schemeClr val="tx1"/>
                </a:solidFill>
                <a:latin typeface="Tahoma" panose="020B0604030504040204" pitchFamily="2" charset="0"/>
                <a:ea typeface="宋体" panose="02010600030101010101" pitchFamily="2" charset="-122"/>
                <a:cs typeface="+mn-cs"/>
              </a:rPr>
              <a:t>if</a:t>
            </a:r>
            <a:r>
              <a:rPr lang="en-US" altLang="zh-CN" sz="1350" strike="noStrike" noProof="1">
                <a:solidFill>
                  <a:schemeClr val="tx1"/>
                </a:solidFill>
                <a:latin typeface="Tahoma" panose="020B0604030504040204" pitchFamily="2" charset="0"/>
                <a:ea typeface="宋体" panose="02010600030101010101" pitchFamily="2" charset="-122"/>
                <a:cs typeface="+mn-cs"/>
              </a:rPr>
              <a:t> ((temp &lt; 8’b0) &amp;&amp; abs) </a:t>
            </a:r>
            <a:endParaRPr lang="en-US" altLang="zh-CN" sz="1350" strike="noStrike" noProof="1">
              <a:solidFill>
                <a:srgbClr val="FF0000"/>
              </a:solidFill>
              <a:latin typeface="Tahoma" panose="020B06040305040402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out = -temp;</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350" strike="noStrike" noProof="1">
                <a:solidFill>
                  <a:schemeClr val="tx1"/>
                </a:solidFill>
                <a:latin typeface="Tahoma" panose="020B0604030504040204" pitchFamily="2" charset="0"/>
                <a:ea typeface="宋体" panose="02010600030101010101" pitchFamily="2" charset="-122"/>
                <a:cs typeface="+mn-cs"/>
              </a:rPr>
              <a:t>	</a:t>
            </a:r>
            <a:r>
              <a:rPr lang="en-US" altLang="zh-CN" sz="1350" b="1" strike="noStrike" noProof="1">
                <a:solidFill>
                  <a:schemeClr val="tx1"/>
                </a:solidFill>
                <a:latin typeface="Tahoma" panose="020B0604030504040204" pitchFamily="2" charset="0"/>
                <a:ea typeface="宋体" panose="02010600030101010101" pitchFamily="2" charset="-122"/>
                <a:cs typeface="+mn-cs"/>
              </a:rPr>
              <a:t>else</a:t>
            </a:r>
            <a:r>
              <a:rPr lang="en-US" altLang="zh-CN" sz="1350" strike="noStrike" noProof="1">
                <a:solidFill>
                  <a:schemeClr val="tx1"/>
                </a:solidFill>
                <a:latin typeface="Tahoma" panose="020B0604030504040204" pitchFamily="2" charset="0"/>
                <a:ea typeface="宋体" panose="02010600030101010101" pitchFamily="2" charset="-122"/>
                <a:cs typeface="+mn-cs"/>
              </a:rPr>
              <a:t> out = temp;</a:t>
            </a:r>
            <a:endParaRPr lang="en-US" altLang="zh-CN" sz="1350" strike="noStrike" noProof="1">
              <a:solidFill>
                <a:schemeClr val="tx1"/>
              </a:solidFill>
              <a:latin typeface="Tahoma" panose="020B0604030504040204" pitchFamily="2" charset="0"/>
              <a:ea typeface="宋体" panose="02010600030101010101" pitchFamily="2" charset="-122"/>
            </a:endParaRPr>
          </a:p>
          <a:p>
            <a:pPr marL="342900" indent="-342900" fontAlgn="base">
              <a:lnSpc>
                <a:spcPct val="80000"/>
              </a:lnSpc>
              <a:spcBef>
                <a:spcPct val="20000"/>
              </a:spcBef>
              <a:buClr>
                <a:srgbClr val="0000A0"/>
              </a:buClr>
              <a:buSzPct val="125000"/>
              <a:buFont typeface="Wingdings" panose="05000000000000000000" pitchFamily="2" charset="2"/>
            </a:pPr>
            <a:r>
              <a:rPr lang="en-US" altLang="zh-CN" sz="1350" b="1" strike="noStrike" noProof="1">
                <a:solidFill>
                  <a:schemeClr val="tx1"/>
                </a:solidFill>
                <a:latin typeface="Tahoma" panose="020B0604030504040204" pitchFamily="2" charset="0"/>
                <a:ea typeface="宋体" panose="02010600030101010101" pitchFamily="2" charset="-122"/>
                <a:cs typeface="+mn-cs"/>
              </a:rPr>
              <a:t>end</a:t>
            </a:r>
            <a:endParaRPr lang="en-US" altLang="zh-CN" sz="1350" b="1" strike="noStrike" noProof="1">
              <a:solidFill>
                <a:schemeClr val="tx1"/>
              </a:solidFill>
              <a:latin typeface="Tahoma" panose="020B0604030504040204" pitchFamily="2" charset="0"/>
              <a:ea typeface="宋体" panose="02010600030101010101" pitchFamily="2" charset="-122"/>
            </a:endParaRPr>
          </a:p>
        </p:txBody>
      </p:sp>
      <p:sp>
        <p:nvSpPr>
          <p:cNvPr id="53253" name="Text Box 5"/>
          <p:cNvSpPr txBox="1"/>
          <p:nvPr/>
        </p:nvSpPr>
        <p:spPr>
          <a:xfrm>
            <a:off x="1188085" y="3148330"/>
            <a:ext cx="3028950" cy="1337945"/>
          </a:xfrm>
          <a:prstGeom prst="rect">
            <a:avLst/>
          </a:prstGeom>
          <a:noFill/>
          <a:ln w="22225" cap="flat" cmpd="sng">
            <a:solidFill>
              <a:schemeClr val="tx1"/>
            </a:solidFill>
            <a:prstDash val="solid"/>
            <a:miter/>
            <a:headEnd type="none" w="med" len="med"/>
            <a:tailEnd type="none" w="med" len="med"/>
          </a:ln>
        </p:spPr>
        <p:txBody>
          <a:bodyPr anchor="t">
            <a:spAutoFit/>
          </a:bodyPr>
          <a:p>
            <a:r>
              <a:rPr lang="en-US" altLang="zh-CN" sz="1350" b="1" noProof="1">
                <a:solidFill>
                  <a:schemeClr val="tx1"/>
                </a:solidFill>
                <a:latin typeface="Arial" panose="020B0604020202020204" pitchFamily="34" charset="0"/>
                <a:ea typeface="宋体" panose="02010600030101010101" pitchFamily="2" charset="-122"/>
                <a:cs typeface="+mn-cs"/>
              </a:rPr>
              <a:t>always</a:t>
            </a:r>
            <a:r>
              <a:rPr lang="en-US" altLang="zh-CN" sz="1350" noProof="1">
                <a:solidFill>
                  <a:schemeClr val="tx1"/>
                </a:solidFill>
                <a:latin typeface="Arial" panose="020B0604020202020204" pitchFamily="34" charset="0"/>
                <a:ea typeface="宋体" panose="02010600030101010101" pitchFamily="2" charset="-122"/>
                <a:cs typeface="+mn-cs"/>
              </a:rPr>
              <a:t> @  (</a:t>
            </a:r>
            <a:r>
              <a:rPr lang="en-US" altLang="zh-CN" sz="1350" b="1" noProof="1">
                <a:solidFill>
                  <a:schemeClr val="tx1"/>
                </a:solidFill>
                <a:latin typeface="Arial" panose="020B0604020202020204" pitchFamily="34" charset="0"/>
                <a:ea typeface="宋体" panose="02010600030101010101" pitchFamily="2" charset="-122"/>
                <a:cs typeface="+mn-cs"/>
              </a:rPr>
              <a:t>posedge</a:t>
            </a:r>
            <a:r>
              <a:rPr lang="en-US" altLang="zh-CN" sz="1350" noProof="1">
                <a:solidFill>
                  <a:schemeClr val="tx1"/>
                </a:solidFill>
                <a:latin typeface="Arial" panose="020B0604020202020204" pitchFamily="34" charset="0"/>
                <a:ea typeface="宋体" panose="02010600030101010101" pitchFamily="2" charset="-122"/>
                <a:cs typeface="+mn-cs"/>
              </a:rPr>
              <a:t> clk) </a:t>
            </a:r>
            <a:r>
              <a:rPr lang="en-US" altLang="zh-CN" sz="1350" b="1" noProof="1">
                <a:solidFill>
                  <a:schemeClr val="tx1"/>
                </a:solidFill>
                <a:latin typeface="Arial" panose="020B0604020202020204" pitchFamily="34" charset="0"/>
                <a:ea typeface="宋体" panose="02010600030101010101" pitchFamily="2" charset="-122"/>
                <a:cs typeface="+mn-cs"/>
              </a:rPr>
              <a:t>begin</a:t>
            </a:r>
            <a:endParaRPr lang="en-US" altLang="zh-CN" sz="1350" noProof="1">
              <a:solidFill>
                <a:schemeClr val="tx1"/>
              </a:solidFill>
              <a:latin typeface="Arial" panose="020B0604020202020204" pitchFamily="34" charset="0"/>
              <a:ea typeface="宋体" panose="02010600030101010101" pitchFamily="2" charset="-122"/>
            </a:endParaRPr>
          </a:p>
          <a:p>
            <a:pPr indent="457200"/>
            <a:r>
              <a:rPr lang="en-US" altLang="zh-CN" sz="1350" b="1" noProof="1">
                <a:solidFill>
                  <a:schemeClr val="tx1"/>
                </a:solidFill>
                <a:latin typeface="Arial" panose="020B0604020202020204" pitchFamily="34" charset="0"/>
                <a:ea typeface="宋体" panose="02010600030101010101" pitchFamily="2" charset="-122"/>
                <a:cs typeface="+mn-cs"/>
              </a:rPr>
              <a:t>if</a:t>
            </a:r>
            <a:r>
              <a:rPr lang="en-US" altLang="zh-CN" sz="1350" noProof="1">
                <a:solidFill>
                  <a:schemeClr val="tx1"/>
                </a:solidFill>
                <a:latin typeface="Arial" panose="020B0604020202020204" pitchFamily="34" charset="0"/>
                <a:ea typeface="宋体" panose="02010600030101010101" pitchFamily="2" charset="-122"/>
                <a:cs typeface="+mn-cs"/>
              </a:rPr>
              <a:t> (reset) q &lt;= 0;    	 </a:t>
            </a:r>
            <a:endParaRPr lang="en-US" altLang="zh-CN" sz="1350" noProof="1">
              <a:solidFill>
                <a:schemeClr val="tx1"/>
              </a:solidFill>
              <a:latin typeface="Arial" panose="020B0604020202020204" pitchFamily="34" charset="0"/>
              <a:ea typeface="宋体" panose="02010600030101010101" pitchFamily="2" charset="-122"/>
            </a:endParaRPr>
          </a:p>
          <a:p>
            <a:pPr indent="457200"/>
            <a:r>
              <a:rPr lang="en-US" altLang="zh-CN" sz="1350" b="1" noProof="1">
                <a:solidFill>
                  <a:schemeClr val="tx1"/>
                </a:solidFill>
                <a:latin typeface="Arial" panose="020B0604020202020204" pitchFamily="34" charset="0"/>
                <a:ea typeface="宋体" panose="02010600030101010101" pitchFamily="2" charset="-122"/>
                <a:cs typeface="+mn-cs"/>
              </a:rPr>
              <a:t>else</a:t>
            </a:r>
            <a:r>
              <a:rPr lang="en-US" altLang="zh-CN" sz="1350" noProof="1">
                <a:solidFill>
                  <a:schemeClr val="tx1"/>
                </a:solidFill>
                <a:latin typeface="Arial" panose="020B0604020202020204" pitchFamily="34" charset="0"/>
                <a:ea typeface="宋体" panose="02010600030101010101" pitchFamily="2" charset="-122"/>
                <a:cs typeface="+mn-cs"/>
              </a:rPr>
              <a:t> </a:t>
            </a:r>
            <a:r>
              <a:rPr lang="en-US" altLang="zh-CN" sz="1350" b="1" noProof="1">
                <a:solidFill>
                  <a:schemeClr val="tx1"/>
                </a:solidFill>
                <a:latin typeface="Arial" panose="020B0604020202020204" pitchFamily="34" charset="0"/>
                <a:ea typeface="宋体" panose="02010600030101010101" pitchFamily="2" charset="-122"/>
                <a:cs typeface="+mn-cs"/>
              </a:rPr>
              <a:t>if</a:t>
            </a:r>
            <a:r>
              <a:rPr lang="en-US" altLang="zh-CN" sz="1350" noProof="1">
                <a:solidFill>
                  <a:schemeClr val="tx1"/>
                </a:solidFill>
                <a:latin typeface="Arial" panose="020B0604020202020204" pitchFamily="34" charset="0"/>
                <a:ea typeface="宋体" panose="02010600030101010101" pitchFamily="2" charset="-122"/>
                <a:cs typeface="+mn-cs"/>
              </a:rPr>
              <a:t> (set) q &lt;= 1;</a:t>
            </a:r>
            <a:endParaRPr lang="en-US" altLang="zh-CN" sz="1350" noProof="1">
              <a:solidFill>
                <a:schemeClr val="tx1"/>
              </a:solidFill>
              <a:latin typeface="Arial" panose="020B0604020202020204" pitchFamily="34" charset="0"/>
              <a:ea typeface="宋体" panose="02010600030101010101" pitchFamily="2" charset="-122"/>
            </a:endParaRPr>
          </a:p>
          <a:p>
            <a:pPr indent="457200"/>
            <a:r>
              <a:rPr lang="en-US" altLang="zh-CN" sz="1350" b="1" noProof="1">
                <a:solidFill>
                  <a:schemeClr val="tx1"/>
                </a:solidFill>
                <a:latin typeface="Arial" panose="020B0604020202020204" pitchFamily="34" charset="0"/>
                <a:ea typeface="宋体" panose="02010600030101010101" pitchFamily="2" charset="-122"/>
                <a:cs typeface="+mn-cs"/>
              </a:rPr>
              <a:t>else</a:t>
            </a:r>
            <a:r>
              <a:rPr lang="en-US" altLang="zh-CN" sz="1350" noProof="1">
                <a:solidFill>
                  <a:schemeClr val="tx1"/>
                </a:solidFill>
                <a:latin typeface="Arial" panose="020B0604020202020204" pitchFamily="34" charset="0"/>
                <a:ea typeface="宋体" panose="02010600030101010101" pitchFamily="2" charset="-122"/>
                <a:cs typeface="+mn-cs"/>
              </a:rPr>
              <a:t> q &lt;= data;</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b="1" noProof="1">
                <a:solidFill>
                  <a:schemeClr val="tx1"/>
                </a:solidFill>
                <a:latin typeface="Arial" panose="020B0604020202020204" pitchFamily="34" charset="0"/>
                <a:ea typeface="宋体" panose="02010600030101010101" pitchFamily="2" charset="-122"/>
                <a:cs typeface="+mn-cs"/>
              </a:rPr>
              <a:t>end</a:t>
            </a:r>
            <a:endParaRPr lang="en-US" altLang="zh-CN" sz="1350" b="1" noProof="1">
              <a:solidFill>
                <a:schemeClr val="tx1"/>
              </a:solidFill>
              <a:latin typeface="Arial" panose="020B0604020202020204" pitchFamily="34" charset="0"/>
              <a:ea typeface="宋体" panose="02010600030101010101" pitchFamily="2" charset="-122"/>
            </a:endParaRPr>
          </a:p>
          <a:p>
            <a:endParaRPr lang="en-US" altLang="zh-CN" sz="1350" noProof="1">
              <a:solidFill>
                <a:schemeClr val="tx1"/>
              </a:solidFill>
              <a:latin typeface="Arial" panose="020B0604020202020204" pitchFamily="34" charset="0"/>
              <a:ea typeface="宋体" panose="02010600030101010101" pitchFamily="2" charset="-122"/>
            </a:endParaRPr>
          </a:p>
        </p:txBody>
      </p:sp>
      <p:sp>
        <p:nvSpPr>
          <p:cNvPr id="53254" name="Text Box 6"/>
          <p:cNvSpPr txBox="1"/>
          <p:nvPr/>
        </p:nvSpPr>
        <p:spPr>
          <a:xfrm>
            <a:off x="4800600" y="3148330"/>
            <a:ext cx="2449830" cy="299085"/>
          </a:xfrm>
          <a:prstGeom prst="rect">
            <a:avLst/>
          </a:prstGeom>
          <a:noFill/>
          <a:ln w="22225" cap="flat" cmpd="sng">
            <a:solidFill>
              <a:schemeClr val="tx1"/>
            </a:solidFill>
            <a:prstDash val="solid"/>
            <a:miter/>
            <a:headEnd type="none" w="med" len="med"/>
            <a:tailEnd type="none" w="med" len="med"/>
          </a:ln>
        </p:spPr>
        <p:txBody>
          <a:bodyPr wrap="squar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What is being coded here?</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53255" name="Text Box 7"/>
          <p:cNvSpPr txBox="1"/>
          <p:nvPr/>
        </p:nvSpPr>
        <p:spPr>
          <a:xfrm>
            <a:off x="4800600" y="3580130"/>
            <a:ext cx="2449830" cy="299085"/>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Is it synchrounous or asynch?</a:t>
            </a:r>
            <a:endParaRPr lang="en-US" altLang="zh-CN" sz="1350" noProof="1">
              <a:solidFill>
                <a:schemeClr val="tx1"/>
              </a:solidFill>
              <a:latin typeface="Arial" panose="020B0604020202020204" pitchFamily="34" charset="0"/>
              <a:ea typeface="宋体" panose="02010600030101010101" pitchFamily="2" charset="-122"/>
            </a:endParaRPr>
          </a:p>
        </p:txBody>
      </p:sp>
      <p:sp>
        <p:nvSpPr>
          <p:cNvPr id="53256" name="Text Box 8"/>
          <p:cNvSpPr txBox="1"/>
          <p:nvPr/>
        </p:nvSpPr>
        <p:spPr>
          <a:xfrm>
            <a:off x="4800600" y="4011930"/>
            <a:ext cx="2478405" cy="506730"/>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Does the reset or the set have</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higher priority?</a:t>
            </a:r>
            <a:endParaRPr lang="en-US" altLang="zh-CN" sz="1350" noProof="1">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blinds(horizontal)">
                                      <p:cBhvr>
                                        <p:cTn id="7" dur="500"/>
                                        <p:tgtEl>
                                          <p:spTgt spid="532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3254"/>
                                        </p:tgtEl>
                                        <p:attrNameLst>
                                          <p:attrName>style.visibility</p:attrName>
                                        </p:attrNameLst>
                                      </p:cBhvr>
                                      <p:to>
                                        <p:strVal val="visible"/>
                                      </p:to>
                                    </p:set>
                                    <p:anim calcmode="lin" valueType="num">
                                      <p:cBhvr>
                                        <p:cTn id="12" dur="500" fill="hold"/>
                                        <p:tgtEl>
                                          <p:spTgt spid="53254"/>
                                        </p:tgtEl>
                                        <p:attrNameLst>
                                          <p:attrName>ppt_x</p:attrName>
                                        </p:attrNameLst>
                                      </p:cBhvr>
                                      <p:tavLst>
                                        <p:tav tm="0">
                                          <p:val>
                                            <p:strVal val="#ppt_x"/>
                                          </p:val>
                                        </p:tav>
                                        <p:tav tm="100000">
                                          <p:val>
                                            <p:strVal val="#ppt_x"/>
                                          </p:val>
                                        </p:tav>
                                      </p:tavLst>
                                    </p:anim>
                                    <p:anim calcmode="lin" valueType="num">
                                      <p:cBhvr>
                                        <p:cTn id="13" dur="500" fill="hold"/>
                                        <p:tgtEl>
                                          <p:spTgt spid="5325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3255"/>
                                        </p:tgtEl>
                                        <p:attrNameLst>
                                          <p:attrName>style.visibility</p:attrName>
                                        </p:attrNameLst>
                                      </p:cBhvr>
                                      <p:to>
                                        <p:strVal val="visible"/>
                                      </p:to>
                                    </p:set>
                                    <p:anim calcmode="lin" valueType="num">
                                      <p:cBhvr>
                                        <p:cTn id="18" dur="500" fill="hold"/>
                                        <p:tgtEl>
                                          <p:spTgt spid="53255"/>
                                        </p:tgtEl>
                                        <p:attrNameLst>
                                          <p:attrName>ppt_x</p:attrName>
                                        </p:attrNameLst>
                                      </p:cBhvr>
                                      <p:tavLst>
                                        <p:tav tm="0">
                                          <p:val>
                                            <p:strVal val="#ppt_x"/>
                                          </p:val>
                                        </p:tav>
                                        <p:tav tm="100000">
                                          <p:val>
                                            <p:strVal val="#ppt_x"/>
                                          </p:val>
                                        </p:tav>
                                      </p:tavLst>
                                    </p:anim>
                                    <p:anim calcmode="lin" valueType="num">
                                      <p:cBhvr>
                                        <p:cTn id="19" dur="500" fill="hold"/>
                                        <p:tgtEl>
                                          <p:spTgt spid="5325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3256"/>
                                        </p:tgtEl>
                                        <p:attrNameLst>
                                          <p:attrName>style.visibility</p:attrName>
                                        </p:attrNameLst>
                                      </p:cBhvr>
                                      <p:to>
                                        <p:strVal val="visible"/>
                                      </p:to>
                                    </p:set>
                                    <p:anim calcmode="lin" valueType="num">
                                      <p:cBhvr>
                                        <p:cTn id="24" dur="500" fill="hold"/>
                                        <p:tgtEl>
                                          <p:spTgt spid="53256"/>
                                        </p:tgtEl>
                                        <p:attrNameLst>
                                          <p:attrName>ppt_x</p:attrName>
                                        </p:attrNameLst>
                                      </p:cBhvr>
                                      <p:tavLst>
                                        <p:tav tm="0">
                                          <p:val>
                                            <p:strVal val="#ppt_x"/>
                                          </p:val>
                                        </p:tav>
                                        <p:tav tm="100000">
                                          <p:val>
                                            <p:strVal val="#ppt_x"/>
                                          </p:val>
                                        </p:tav>
                                      </p:tavLst>
                                    </p:anim>
                                    <p:anim calcmode="lin" valueType="num">
                                      <p:cBhvr>
                                        <p:cTn id="25" dur="500" fill="hold"/>
                                        <p:tgtEl>
                                          <p:spTgt spid="53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ldLvl="0" animBg="1"/>
      <p:bldP spid="53254" grpId="0" bldLvl="0" animBg="1"/>
      <p:bldP spid="53255" grpId="0" bldLvl="0" animBg="1"/>
      <p:bldP spid="53256"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2"/>
          <p:cNvSpPr>
            <a:spLocks noGrp="1"/>
          </p:cNvSpPr>
          <p:nvPr>
            <p:ph type="title"/>
          </p:nvPr>
        </p:nvSpPr>
        <p:spPr/>
        <p:txBody>
          <a:bodyPr wrap="square" anchor="b" anchorCtr="0"/>
          <a:p>
            <a:r>
              <a:rPr lang="zh-CN" altLang="en-US" b="1"/>
              <a:t>case</a:t>
            </a:r>
            <a:r>
              <a:rPr lang="zh-CN" altLang="en-US"/>
              <a:t> Statements</a:t>
            </a:r>
            <a:endParaRPr lang="en-US" altLang="zh-CN"/>
          </a:p>
        </p:txBody>
      </p:sp>
      <p:sp>
        <p:nvSpPr>
          <p:cNvPr id="95234" name="Rectangle 17"/>
          <p:cNvSpPr>
            <a:spLocks noGrp="1"/>
          </p:cNvSpPr>
          <p:nvPr>
            <p:ph idx="1"/>
          </p:nvPr>
        </p:nvSpPr>
        <p:spPr>
          <a:xfrm>
            <a:off x="365867" y="771208"/>
            <a:ext cx="8531222" cy="4227768"/>
          </a:xfrm>
        </p:spPr>
        <p:txBody>
          <a:bodyPr wrap="square" anchor="t" anchorCtr="0"/>
          <a:p>
            <a:pPr>
              <a:lnSpc>
                <a:spcPct val="150000"/>
              </a:lnSpc>
              <a:buClr>
                <a:srgbClr val="000000"/>
              </a:buClr>
              <a:buFont typeface="Wingdings" panose="05000000000000000000" charset="0"/>
              <a:buChar char="Ø"/>
            </a:pPr>
            <a:r>
              <a:rPr lang="en-US" altLang="zh-CN" sz="1800"/>
              <a:t>Verilog has three types of case statements: </a:t>
            </a:r>
            <a:endParaRPr lang="en-US" altLang="zh-CN" sz="1800"/>
          </a:p>
          <a:p>
            <a:pPr lvl="1">
              <a:lnSpc>
                <a:spcPct val="150000"/>
              </a:lnSpc>
              <a:buClr>
                <a:srgbClr val="000000"/>
              </a:buClr>
              <a:buFont typeface="Arial" panose="020B0604020202020204" pitchFamily="34" charset="0"/>
              <a:buChar char="•"/>
            </a:pPr>
            <a:r>
              <a:rPr lang="en-US" altLang="zh-CN" sz="1600" b="1">
                <a:solidFill>
                  <a:schemeClr val="tx1"/>
                </a:solidFill>
              </a:rPr>
              <a:t>case</a:t>
            </a:r>
            <a:r>
              <a:rPr lang="en-US" altLang="zh-CN" sz="1600">
                <a:solidFill>
                  <a:schemeClr val="tx1"/>
                </a:solidFill>
              </a:rPr>
              <a:t>, </a:t>
            </a:r>
            <a:r>
              <a:rPr lang="en-US" altLang="zh-CN" sz="1600" b="1">
                <a:solidFill>
                  <a:schemeClr val="tx1"/>
                </a:solidFill>
              </a:rPr>
              <a:t>casex</a:t>
            </a:r>
            <a:r>
              <a:rPr lang="en-US" altLang="zh-CN" sz="1600">
                <a:solidFill>
                  <a:schemeClr val="tx1"/>
                </a:solidFill>
              </a:rPr>
              <a:t>, and </a:t>
            </a:r>
            <a:r>
              <a:rPr lang="en-US" altLang="zh-CN" sz="1600" b="1">
                <a:solidFill>
                  <a:schemeClr val="tx1"/>
                </a:solidFill>
              </a:rPr>
              <a:t>casez</a:t>
            </a:r>
            <a:endParaRPr lang="en-US" altLang="zh-CN" sz="1600" b="1">
              <a:solidFill>
                <a:schemeClr val="tx1"/>
              </a:solidFill>
            </a:endParaRPr>
          </a:p>
          <a:p>
            <a:pPr marL="257175" lvl="1" indent="-257175" algn="l">
              <a:lnSpc>
                <a:spcPct val="150000"/>
              </a:lnSpc>
              <a:spcBef>
                <a:spcPts val="750"/>
              </a:spcBef>
              <a:buClr>
                <a:srgbClr val="000000"/>
              </a:buClr>
              <a:buSzTx/>
              <a:buFont typeface="Wingdings" panose="05000000000000000000" charset="0"/>
              <a:buChar char="Ø"/>
            </a:pPr>
            <a:r>
              <a:rPr lang="en-US" altLang="zh-CN" sz="1800">
                <a:solidFill>
                  <a:schemeClr val="tx1"/>
                </a:solidFill>
                <a:sym typeface="+mn-ea"/>
              </a:rPr>
              <a:t>General form of </a:t>
            </a:r>
            <a:r>
              <a:rPr lang="en-US" altLang="zh-CN" sz="1800" b="1">
                <a:solidFill>
                  <a:schemeClr val="tx1"/>
                </a:solidFill>
                <a:sym typeface="+mn-ea"/>
              </a:rPr>
              <a:t>case</a:t>
            </a:r>
            <a:r>
              <a:rPr lang="en-US" altLang="zh-CN" sz="1800">
                <a:solidFill>
                  <a:schemeClr val="tx1"/>
                </a:solidFill>
                <a:sym typeface="+mn-ea"/>
              </a:rPr>
              <a:t> </a:t>
            </a:r>
            <a:endParaRPr lang="en-US" altLang="zh-CN" sz="1800">
              <a:solidFill>
                <a:schemeClr val="tx1"/>
              </a:solidFill>
            </a:endParaRPr>
          </a:p>
        </p:txBody>
      </p:sp>
      <p:sp>
        <p:nvSpPr>
          <p:cNvPr id="59394" name="Text Box 4"/>
          <p:cNvSpPr txBox="1"/>
          <p:nvPr>
            <p:custDataLst>
              <p:tags r:id="rId1"/>
            </p:custDataLst>
          </p:nvPr>
        </p:nvSpPr>
        <p:spPr>
          <a:xfrm>
            <a:off x="1762760" y="2428240"/>
            <a:ext cx="5618480" cy="1337945"/>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350" b="1" noProof="1">
                <a:solidFill>
                  <a:schemeClr val="tx1"/>
                </a:solidFill>
                <a:latin typeface="Tahoma" panose="020B0604030504040204" pitchFamily="2" charset="0"/>
                <a:ea typeface="宋体" panose="02010600030101010101" pitchFamily="2" charset="-122"/>
                <a:cs typeface="Arial" panose="020B0604020202020204" pitchFamily="34" charset="0"/>
              </a:rPr>
              <a:t>case</a:t>
            </a:r>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(expression)</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alternative1 : statement1;	// any of these statements could</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alternative2 : statement2;	// be a compound statement using</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alternative3 : statement3;	// begin/end</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a:t>
            </a:r>
            <a:r>
              <a:rPr lang="en-US" altLang="zh-CN" sz="1350" b="1" noProof="1">
                <a:solidFill>
                  <a:schemeClr val="tx1"/>
                </a:solidFill>
                <a:latin typeface="Tahoma" panose="020B0604030504040204" pitchFamily="2" charset="0"/>
                <a:ea typeface="宋体" panose="02010600030101010101" pitchFamily="2" charset="-122"/>
                <a:cs typeface="Arial" panose="020B0604020202020204" pitchFamily="34" charset="0"/>
              </a:rPr>
              <a:t>default</a:t>
            </a:r>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 statement4		// always use default for synth stuff</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Tahoma" panose="020B0604030504040204" pitchFamily="2" charset="0"/>
                <a:ea typeface="宋体" panose="02010600030101010101" pitchFamily="2" charset="-122"/>
                <a:cs typeface="Arial" panose="020B0604020202020204" pitchFamily="34" charset="0"/>
              </a:rPr>
              <a:t>endcase</a:t>
            </a:r>
            <a:endParaRPr lang="en-US" altLang="zh-CN" sz="1350" b="1" noProof="1">
              <a:solidFill>
                <a:schemeClr val="tx1"/>
              </a:solidFill>
              <a:latin typeface="Tahoma" panose="020B0604030504040204" pitchFamily="2" charset="0"/>
              <a:ea typeface="Arial" panose="020B0604020202020204"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2"/>
          <p:cNvSpPr>
            <a:spLocks noGrp="1"/>
          </p:cNvSpPr>
          <p:nvPr>
            <p:ph type="title"/>
          </p:nvPr>
        </p:nvSpPr>
        <p:spPr/>
        <p:txBody>
          <a:bodyPr wrap="square" anchor="b" anchorCtr="0"/>
          <a:p>
            <a:r>
              <a:rPr lang="zh-CN" altLang="en-US" b="1"/>
              <a:t>case</a:t>
            </a:r>
            <a:r>
              <a:rPr lang="zh-CN" altLang="en-US"/>
              <a:t> Statements</a:t>
            </a:r>
            <a:endParaRPr lang="en-US" altLang="zh-CN"/>
          </a:p>
        </p:txBody>
      </p:sp>
      <p:sp>
        <p:nvSpPr>
          <p:cNvPr id="95234" name="Rectangle 17"/>
          <p:cNvSpPr>
            <a:spLocks noGrp="1"/>
          </p:cNvSpPr>
          <p:nvPr>
            <p:ph idx="1"/>
          </p:nvPr>
        </p:nvSpPr>
        <p:spPr>
          <a:xfrm>
            <a:off x="365867" y="771208"/>
            <a:ext cx="8531222" cy="4227768"/>
          </a:xfrm>
        </p:spPr>
        <p:txBody>
          <a:bodyPr wrap="square" anchor="t" anchorCtr="0"/>
          <a:p>
            <a:pPr>
              <a:lnSpc>
                <a:spcPct val="150000"/>
              </a:lnSpc>
              <a:buClr>
                <a:srgbClr val="000000"/>
              </a:buClr>
              <a:buFont typeface="Wingdings" panose="05000000000000000000" charset="0"/>
              <a:buChar char="Ø"/>
            </a:pPr>
            <a:r>
              <a:rPr lang="en-US" altLang="zh-CN" sz="1800"/>
              <a:t>Example</a:t>
            </a:r>
            <a:r>
              <a:rPr lang="en-US" altLang="zh-CN" sz="1800">
                <a:solidFill>
                  <a:schemeClr val="tx1"/>
                </a:solidFill>
                <a:sym typeface="+mn-ea"/>
              </a:rPr>
              <a:t> </a:t>
            </a:r>
            <a:endParaRPr lang="en-US" altLang="zh-CN" sz="1800">
              <a:solidFill>
                <a:schemeClr val="tx1"/>
              </a:solidFill>
            </a:endParaRPr>
          </a:p>
        </p:txBody>
      </p:sp>
      <p:sp>
        <p:nvSpPr>
          <p:cNvPr id="55300" name="Text Box 5"/>
          <p:cNvSpPr txBox="1"/>
          <p:nvPr>
            <p:custDataLst>
              <p:tags r:id="rId1"/>
            </p:custDataLst>
          </p:nvPr>
        </p:nvSpPr>
        <p:spPr>
          <a:xfrm>
            <a:off x="1188085" y="1419860"/>
            <a:ext cx="3491865" cy="2168525"/>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350" b="1" noProof="1">
                <a:solidFill>
                  <a:schemeClr val="tx1"/>
                </a:solidFill>
                <a:latin typeface="Tahoma" panose="020B0604030504040204" pitchFamily="2" charset="0"/>
                <a:ea typeface="宋体" panose="02010600030101010101" pitchFamily="2" charset="-122"/>
                <a:cs typeface="Arial" panose="020B0604020202020204" pitchFamily="34" charset="0"/>
              </a:rPr>
              <a:t>parameter</a:t>
            </a:r>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AND = 2’b00;</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Tahoma" panose="020B0604030504040204" pitchFamily="2" charset="0"/>
                <a:ea typeface="宋体" panose="02010600030101010101" pitchFamily="2" charset="-122"/>
                <a:cs typeface="Arial" panose="020B0604020202020204" pitchFamily="34" charset="0"/>
              </a:rPr>
              <a:t>parameter</a:t>
            </a:r>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OR = 2’b01;</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Tahoma" panose="020B0604030504040204" pitchFamily="2" charset="0"/>
                <a:ea typeface="宋体" panose="02010600030101010101" pitchFamily="2" charset="-122"/>
                <a:cs typeface="Arial" panose="020B0604020202020204" pitchFamily="34" charset="0"/>
              </a:rPr>
              <a:t>parameter</a:t>
            </a:r>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XOR = 2’b10;</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Tahoma" panose="020B0604030504040204" pitchFamily="2" charset="0"/>
                <a:ea typeface="宋体" panose="02010600030101010101" pitchFamily="2" charset="-122"/>
                <a:cs typeface="Arial" panose="020B0604020202020204" pitchFamily="34" charset="0"/>
              </a:rPr>
              <a:t>case</a:t>
            </a:r>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(alu_op)</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AND 		: alu = src1 &amp; src2;</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OR 		: alu = src1 | src2;</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XOR 		: alu = src1 ^ src2;</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a:t>
            </a:r>
            <a:r>
              <a:rPr lang="en-US" altLang="zh-CN" sz="1350" b="1" noProof="1">
                <a:solidFill>
                  <a:schemeClr val="tx1"/>
                </a:solidFill>
                <a:latin typeface="Tahoma" panose="020B0604030504040204" pitchFamily="2" charset="0"/>
                <a:ea typeface="宋体" panose="02010600030101010101" pitchFamily="2" charset="-122"/>
                <a:cs typeface="Arial" panose="020B0604020202020204" pitchFamily="34" charset="0"/>
              </a:rPr>
              <a:t>default	                  :</a:t>
            </a:r>
            <a:r>
              <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rPr>
              <a:t> alu = src1 + src2;</a:t>
            </a:r>
            <a:endParaRPr lang="en-US" altLang="zh-CN" sz="13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Tahoma" panose="020B0604030504040204" pitchFamily="2" charset="0"/>
                <a:ea typeface="宋体" panose="02010600030101010101" pitchFamily="2" charset="-122"/>
                <a:cs typeface="Arial" panose="020B0604020202020204" pitchFamily="34" charset="0"/>
              </a:rPr>
              <a:t>endcase</a:t>
            </a:r>
            <a:endParaRPr lang="en-US" altLang="zh-CN" sz="1350" b="1" noProof="1">
              <a:solidFill>
                <a:schemeClr val="tx1"/>
              </a:solidFill>
              <a:latin typeface="Tahoma" panose="020B0604030504040204" pitchFamily="2" charset="0"/>
              <a:ea typeface="Arial" panose="020B0604020202020204" pitchFamily="34" charset="0"/>
            </a:endParaRPr>
          </a:p>
        </p:txBody>
      </p:sp>
      <p:sp>
        <p:nvSpPr>
          <p:cNvPr id="55301" name="Text Box 6"/>
          <p:cNvSpPr txBox="1"/>
          <p:nvPr>
            <p:custDataLst>
              <p:tags r:id="rId2"/>
            </p:custDataLst>
          </p:nvPr>
        </p:nvSpPr>
        <p:spPr>
          <a:xfrm>
            <a:off x="5085080" y="1419860"/>
            <a:ext cx="2585085" cy="299085"/>
          </a:xfrm>
          <a:prstGeom prst="rect">
            <a:avLst/>
          </a:prstGeom>
          <a:solidFill>
            <a:srgbClr val="33CCCC">
              <a:alpha val="25000"/>
            </a:srgbClr>
          </a:solidFill>
          <a:ln w="22225"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Why always have a default?</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55302" name="Text Box 7"/>
          <p:cNvSpPr txBox="1"/>
          <p:nvPr>
            <p:custDataLst>
              <p:tags r:id="rId3"/>
            </p:custDataLst>
          </p:nvPr>
        </p:nvSpPr>
        <p:spPr>
          <a:xfrm>
            <a:off x="5084763" y="1851343"/>
            <a:ext cx="2582863" cy="1545590"/>
          </a:xfrm>
          <a:prstGeom prst="rect">
            <a:avLst/>
          </a:prstGeom>
          <a:solidFill>
            <a:srgbClr val="00FF00">
              <a:alpha val="34999"/>
            </a:srgbClr>
          </a:solidFill>
          <a:ln w="22225" cap="flat" cmpd="sng">
            <a:solidFill>
              <a:schemeClr val="tx1"/>
            </a:solidFill>
            <a:prstDash val="solid"/>
            <a:miter/>
            <a:headEnd type="none" w="med" len="med"/>
            <a:tailEnd type="none" w="med" len="med"/>
          </a:ln>
        </p:spPr>
        <p:txBody>
          <a:bodyPr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Same reason as always having an else with an if statement.</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All cases are specified, therefore no unintended latches.</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96262" name="Text Box 5"/>
          <p:cNvSpPr txBox="1"/>
          <p:nvPr>
            <p:custDataLst>
              <p:tags r:id="rId4"/>
            </p:custDataLst>
          </p:nvPr>
        </p:nvSpPr>
        <p:spPr>
          <a:xfrm>
            <a:off x="5075873" y="3529648"/>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5301"/>
                                        </p:tgtEl>
                                        <p:attrNameLst>
                                          <p:attrName>style.visibility</p:attrName>
                                        </p:attrNameLst>
                                      </p:cBhvr>
                                      <p:to>
                                        <p:strVal val="visible"/>
                                      </p:to>
                                    </p:set>
                                    <p:anim calcmode="lin" valueType="num">
                                      <p:cBhvr>
                                        <p:cTn id="7" dur="500" fill="hold"/>
                                        <p:tgtEl>
                                          <p:spTgt spid="55301"/>
                                        </p:tgtEl>
                                        <p:attrNameLst>
                                          <p:attrName>ppt_w</p:attrName>
                                        </p:attrNameLst>
                                      </p:cBhvr>
                                      <p:tavLst>
                                        <p:tav tm="0">
                                          <p:val>
                                            <p:fltVal val="0.000000"/>
                                          </p:val>
                                        </p:tav>
                                        <p:tav tm="100000">
                                          <p:val>
                                            <p:strVal val="#ppt_w"/>
                                          </p:val>
                                        </p:tav>
                                      </p:tavLst>
                                    </p:anim>
                                    <p:anim calcmode="lin" valueType="num">
                                      <p:cBhvr>
                                        <p:cTn id="8" dur="500" fill="hold"/>
                                        <p:tgtEl>
                                          <p:spTgt spid="55301"/>
                                        </p:tgtEl>
                                        <p:attrNameLst>
                                          <p:attrName>ppt_h</p:attrName>
                                        </p:attrNameLst>
                                      </p:cBhvr>
                                      <p:tavLst>
                                        <p:tav tm="0">
                                          <p:val>
                                            <p:fltVal val="0.000000"/>
                                          </p:val>
                                        </p:tav>
                                        <p:tav tm="100000">
                                          <p:val>
                                            <p:strVal val="#ppt_h"/>
                                          </p:val>
                                        </p:tav>
                                      </p:tavLst>
                                    </p:anim>
                                    <p:anim calcmode="lin" valueType="num">
                                      <p:cBhvr>
                                        <p:cTn id="9" dur="500" fill="hold"/>
                                        <p:tgtEl>
                                          <p:spTgt spid="55301"/>
                                        </p:tgtEl>
                                        <p:attrNameLst>
                                          <p:attrName>style.rotation</p:attrName>
                                        </p:attrNameLst>
                                      </p:cBhvr>
                                      <p:tavLst>
                                        <p:tav tm="0">
                                          <p:val>
                                            <p:fltVal val="360.000000"/>
                                          </p:val>
                                        </p:tav>
                                        <p:tav tm="100000">
                                          <p:val>
                                            <p:fltVal val="0.000000"/>
                                          </p:val>
                                        </p:tav>
                                      </p:tavLst>
                                    </p:anim>
                                    <p:animEffect transition="in" filter="fade">
                                      <p:cBhvr>
                                        <p:cTn id="10" dur="500"/>
                                        <p:tgtEl>
                                          <p:spTgt spid="55301"/>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55302"/>
                                        </p:tgtEl>
                                        <p:attrNameLst>
                                          <p:attrName>style.visibility</p:attrName>
                                        </p:attrNameLst>
                                      </p:cBhvr>
                                      <p:to>
                                        <p:strVal val="visible"/>
                                      </p:to>
                                    </p:set>
                                    <p:animEffect transition="in" filter="checkerboard(across)">
                                      <p:cBhvr>
                                        <p:cTn id="15" dur="500"/>
                                        <p:tgtEl>
                                          <p:spTgt spid="55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bldLvl="0" animBg="1"/>
      <p:bldP spid="55302"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2"/>
          <p:cNvSpPr>
            <a:spLocks noGrp="1"/>
          </p:cNvSpPr>
          <p:nvPr>
            <p:ph type="title"/>
          </p:nvPr>
        </p:nvSpPr>
        <p:spPr/>
        <p:txBody>
          <a:bodyPr wrap="square" anchor="b" anchorCtr="0"/>
          <a:p>
            <a:r>
              <a:rPr lang="zh-CN" altLang="en-US"/>
              <a:t>Loops in Verilog</a:t>
            </a:r>
            <a:endParaRPr lang="en-US" altLang="zh-CN"/>
          </a:p>
        </p:txBody>
      </p:sp>
      <p:sp>
        <p:nvSpPr>
          <p:cNvPr id="64515" name="Text Box 5"/>
          <p:cNvSpPr txBox="1"/>
          <p:nvPr/>
        </p:nvSpPr>
        <p:spPr>
          <a:xfrm>
            <a:off x="1530350" y="3795713"/>
            <a:ext cx="309880" cy="299085"/>
          </a:xfrm>
          <a:prstGeom prst="rect">
            <a:avLst/>
          </a:prstGeom>
          <a:noFill/>
          <a:ln w="9525">
            <a:noFill/>
          </a:ln>
        </p:spPr>
        <p:txBody>
          <a:bodyPr wrap="none" anchor="t">
            <a:spAutoFit/>
          </a:bodyPr>
          <a:p>
            <a:endParaRPr lang="zh-CN" altLang="en-US" sz="1350" noProof="1">
              <a:solidFill>
                <a:schemeClr val="tx1"/>
              </a:solidFill>
              <a:latin typeface="Verdana" panose="020B0604030504040204" pitchFamily="2" charset="0"/>
              <a:ea typeface="宋体" panose="02010600030101010101" pitchFamily="2" charset="-122"/>
            </a:endParaRPr>
          </a:p>
        </p:txBody>
      </p:sp>
      <p:sp>
        <p:nvSpPr>
          <p:cNvPr id="101380" name="Rectangle 10"/>
          <p:cNvSpPr>
            <a:spLocks noGrp="1"/>
          </p:cNvSpPr>
          <p:nvPr>
            <p:ph idx="1"/>
          </p:nvPr>
        </p:nvSpPr>
        <p:spPr/>
        <p:txBody>
          <a:bodyPr wrap="square" anchor="t" anchorCtr="0"/>
          <a:p>
            <a:pPr>
              <a:lnSpc>
                <a:spcPct val="150000"/>
              </a:lnSpc>
              <a:buClr>
                <a:srgbClr val="000000"/>
              </a:buClr>
              <a:buFont typeface="Wingdings" panose="05000000000000000000" charset="0"/>
              <a:buChar char="Ø"/>
            </a:pPr>
            <a:r>
              <a:rPr lang="en-US" altLang="zh-CN" sz="1800" b="1"/>
              <a:t>for</a:t>
            </a:r>
            <a:r>
              <a:rPr lang="en-US" altLang="zh-CN" sz="1800"/>
              <a:t> loop:</a:t>
            </a:r>
            <a:endParaRPr lang="en-US" altLang="zh-CN" sz="1800"/>
          </a:p>
          <a:p>
            <a:pPr>
              <a:lnSpc>
                <a:spcPct val="150000"/>
              </a:lnSpc>
              <a:buClr>
                <a:srgbClr val="000000"/>
              </a:buClr>
              <a:buFont typeface="Wingdings" panose="05000000000000000000" charset="0"/>
              <a:buChar char="Ø"/>
            </a:pPr>
            <a:endParaRPr lang="en-US" altLang="zh-CN" sz="1800"/>
          </a:p>
          <a:p>
            <a:pPr>
              <a:lnSpc>
                <a:spcPct val="150000"/>
              </a:lnSpc>
              <a:buClr>
                <a:srgbClr val="000000"/>
              </a:buClr>
              <a:buFont typeface="Wingdings" panose="05000000000000000000" charset="0"/>
              <a:buChar char="Ø"/>
            </a:pPr>
            <a:endParaRPr lang="en-US" altLang="zh-CN" sz="1800"/>
          </a:p>
          <a:p>
            <a:pPr>
              <a:lnSpc>
                <a:spcPct val="150000"/>
              </a:lnSpc>
              <a:buClr>
                <a:srgbClr val="000000"/>
              </a:buClr>
              <a:buFont typeface="Wingdings" panose="05000000000000000000" charset="0"/>
              <a:buChar char="Ø"/>
            </a:pPr>
            <a:endParaRPr lang="en-US" altLang="zh-CN" sz="1800"/>
          </a:p>
          <a:p>
            <a:pPr algn="l">
              <a:spcBef>
                <a:spcPts val="750"/>
              </a:spcBef>
              <a:buClr>
                <a:srgbClr val="000000"/>
              </a:buClr>
              <a:buSzTx/>
              <a:buFont typeface="Wingdings" panose="05000000000000000000" charset="0"/>
              <a:buChar char="Ø"/>
            </a:pPr>
            <a:r>
              <a:rPr lang="en-US" altLang="zh-CN" sz="1800">
                <a:sym typeface="+mn-ea"/>
              </a:rPr>
              <a:t>There are 3 other loops available:</a:t>
            </a:r>
            <a:endParaRPr lang="en-US" altLang="zh-CN" sz="1800">
              <a:solidFill>
                <a:schemeClr val="tx1"/>
              </a:solidFill>
            </a:endParaRPr>
          </a:p>
          <a:p>
            <a:pPr marL="742950" lvl="2" indent="-285750" algn="l" eaLnBrk="1" latinLnBrk="0" hangingPunct="1">
              <a:spcBef>
                <a:spcPts val="750"/>
              </a:spcBef>
              <a:buClr>
                <a:srgbClr val="000000"/>
              </a:buClr>
              <a:buSzTx/>
              <a:buFont typeface="Arial" panose="020B0604020202020204" pitchFamily="34" charset="0"/>
              <a:buChar char="•"/>
            </a:pPr>
            <a:r>
              <a:rPr lang="en-US" altLang="zh-CN" sz="1600" b="1">
                <a:solidFill>
                  <a:schemeClr val="tx1"/>
                </a:solidFill>
                <a:sym typeface="+mn-ea"/>
              </a:rPr>
              <a:t>while</a:t>
            </a:r>
            <a:r>
              <a:rPr lang="en-US" altLang="zh-CN" sz="1600">
                <a:solidFill>
                  <a:schemeClr val="tx1"/>
                </a:solidFill>
                <a:sym typeface="+mn-ea"/>
              </a:rPr>
              <a:t> loop</a:t>
            </a:r>
            <a:endParaRPr lang="en-US" altLang="zh-CN" sz="1600" u="none" baseline="0">
              <a:solidFill>
                <a:schemeClr val="tx1"/>
              </a:solidFill>
            </a:endParaRPr>
          </a:p>
          <a:p>
            <a:pPr marL="742950" lvl="2" indent="-285750" algn="l" eaLnBrk="1" latinLnBrk="0" hangingPunct="1">
              <a:spcBef>
                <a:spcPts val="750"/>
              </a:spcBef>
              <a:buClr>
                <a:srgbClr val="000000"/>
              </a:buClr>
              <a:buSzTx/>
              <a:buFont typeface="Arial" panose="020B0604020202020204" pitchFamily="34" charset="0"/>
              <a:buChar char="•"/>
            </a:pPr>
            <a:r>
              <a:rPr lang="en-US" altLang="zh-CN" sz="1600" b="1">
                <a:solidFill>
                  <a:schemeClr val="tx1"/>
                </a:solidFill>
                <a:sym typeface="+mn-ea"/>
              </a:rPr>
              <a:t>repeat</a:t>
            </a:r>
            <a:r>
              <a:rPr lang="en-US" altLang="zh-CN" sz="1600">
                <a:solidFill>
                  <a:schemeClr val="tx1"/>
                </a:solidFill>
                <a:sym typeface="+mn-ea"/>
              </a:rPr>
              <a:t> loop</a:t>
            </a:r>
            <a:endParaRPr lang="en-US" altLang="zh-CN" sz="1600" u="none" baseline="0">
              <a:solidFill>
                <a:schemeClr val="tx1"/>
              </a:solidFill>
            </a:endParaRPr>
          </a:p>
          <a:p>
            <a:pPr marL="742950" lvl="2" indent="-285750" algn="l" eaLnBrk="1" latinLnBrk="0" hangingPunct="1">
              <a:spcBef>
                <a:spcPts val="750"/>
              </a:spcBef>
              <a:buClr>
                <a:srgbClr val="000000"/>
              </a:buClr>
              <a:buSzTx/>
              <a:buFont typeface="Arial" panose="020B0604020202020204" pitchFamily="34" charset="0"/>
              <a:buChar char="•"/>
            </a:pPr>
            <a:r>
              <a:rPr lang="en-US" altLang="zh-CN" sz="1600" b="1">
                <a:solidFill>
                  <a:schemeClr val="tx1"/>
                </a:solidFill>
                <a:sym typeface="+mn-ea"/>
              </a:rPr>
              <a:t>forever</a:t>
            </a:r>
            <a:r>
              <a:rPr lang="en-US" altLang="zh-CN" sz="1600">
                <a:solidFill>
                  <a:schemeClr val="tx1"/>
                </a:solidFill>
                <a:sym typeface="+mn-ea"/>
              </a:rPr>
              <a:t> loop</a:t>
            </a:r>
            <a:endParaRPr lang="en-US" altLang="zh-CN" sz="1600">
              <a:solidFill>
                <a:schemeClr val="tx1"/>
              </a:solidFill>
            </a:endParaRPr>
          </a:p>
        </p:txBody>
      </p:sp>
      <p:sp>
        <p:nvSpPr>
          <p:cNvPr id="64517" name="Text Box 11"/>
          <p:cNvSpPr txBox="1"/>
          <p:nvPr/>
        </p:nvSpPr>
        <p:spPr>
          <a:xfrm>
            <a:off x="1657350" y="1348105"/>
            <a:ext cx="5447030" cy="1129665"/>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350" noProof="1">
                <a:solidFill>
                  <a:schemeClr val="tx1"/>
                </a:solidFill>
                <a:latin typeface="Tahoma" panose="020B0604030504040204" pitchFamily="2" charset="0"/>
                <a:ea typeface="宋体" panose="02010600030101010101" pitchFamily="2" charset="-122"/>
                <a:cs typeface="+mn-cs"/>
              </a:rPr>
              <a:t>reg [15:0] rf[0:15];	// memory structure for modeling register file</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reg [5:0] w_addr;   	// address to write to</a:t>
            </a:r>
            <a:endParaRPr lang="en-US" altLang="zh-CN" sz="1350" noProof="1">
              <a:solidFill>
                <a:schemeClr val="tx1"/>
              </a:solidFill>
              <a:latin typeface="Tahoma" panose="020B0604030504040204" pitchFamily="2" charset="0"/>
              <a:ea typeface="宋体" panose="02010600030101010101" pitchFamily="2" charset="-122"/>
            </a:endParaRPr>
          </a:p>
          <a:p>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for (w_addr=0; w_addr&lt;16; w_addr=w_addr+1)</a:t>
            </a:r>
            <a:endParaRPr lang="en-US" altLang="zh-CN" sz="1350" noProof="1">
              <a:solidFill>
                <a:schemeClr val="tx1"/>
              </a:solidFill>
              <a:latin typeface="Tahoma" panose="020B0604030504040204" pitchFamily="2" charset="0"/>
              <a:ea typeface="宋体" panose="02010600030101010101" pitchFamily="2" charset="-122"/>
            </a:endParaRPr>
          </a:p>
          <a:p>
            <a:r>
              <a:rPr lang="en-US" altLang="zh-CN" sz="1350" noProof="1">
                <a:solidFill>
                  <a:schemeClr val="tx1"/>
                </a:solidFill>
                <a:latin typeface="Tahoma" panose="020B0604030504040204" pitchFamily="2" charset="0"/>
                <a:ea typeface="宋体" panose="02010600030101010101" pitchFamily="2" charset="-122"/>
                <a:cs typeface="+mn-cs"/>
              </a:rPr>
              <a:t>   rf[w_addr[3:0]] = 16’h0000;	// initialize register file memory</a:t>
            </a:r>
            <a:endParaRPr lang="en-US" altLang="zh-CN" sz="1350" noProof="1">
              <a:solidFill>
                <a:schemeClr val="tx1"/>
              </a:solidFill>
              <a:latin typeface="Tahoma" panose="020B0604030504040204" pitchFamily="2" charset="0"/>
              <a:ea typeface="宋体" panose="02010600030101010101" pitchFamily="2" charset="-122"/>
            </a:endParaRPr>
          </a:p>
        </p:txBody>
      </p:sp>
      <p:sp>
        <p:nvSpPr>
          <p:cNvPr id="62469" name="Text Box 4"/>
          <p:cNvSpPr txBox="1"/>
          <p:nvPr>
            <p:custDataLst>
              <p:tags r:id="rId1"/>
            </p:custDataLst>
          </p:nvPr>
        </p:nvSpPr>
        <p:spPr>
          <a:xfrm>
            <a:off x="2915920" y="3437890"/>
            <a:ext cx="2435860" cy="1014730"/>
          </a:xfrm>
          <a:prstGeom prst="rect">
            <a:avLst/>
          </a:prstGeom>
          <a:noFill/>
          <a:ln w="22225" cap="flat" cmpd="sng">
            <a:solidFill>
              <a:schemeClr val="tx1"/>
            </a:solidFill>
            <a:prstDash val="solid"/>
            <a:miter/>
            <a:headEnd type="none" w="med" len="med"/>
            <a:tailEnd type="none" w="med" len="med"/>
          </a:ln>
        </p:spPr>
        <p:txBody>
          <a:bodyPr wrap="none" anchor="t" anchorCtr="0">
            <a:spAutoFit/>
          </a:bodyPr>
          <a:p>
            <a:r>
              <a:rPr lang="en-US" altLang="zh-CN" sz="1500" b="1">
                <a:solidFill>
                  <a:schemeClr val="tx1"/>
                </a:solidFill>
                <a:latin typeface="Tahoma" panose="020B0604030504040204" pitchFamily="2" charset="0"/>
                <a:ea typeface="宋体" panose="02010600030101010101" pitchFamily="2" charset="-122"/>
              </a:rPr>
              <a:t>initial begin</a:t>
            </a:r>
            <a:endParaRPr lang="en-US" altLang="zh-CN" sz="1500" b="1">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clk = 0;</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a:solidFill>
                  <a:schemeClr val="tx1"/>
                </a:solidFill>
                <a:latin typeface="Tahoma" panose="020B0604030504040204" pitchFamily="2" charset="0"/>
                <a:ea typeface="宋体" panose="02010600030101010101" pitchFamily="2" charset="-122"/>
              </a:rPr>
              <a:t>  </a:t>
            </a:r>
            <a:r>
              <a:rPr lang="en-US" altLang="zh-CN" sz="1500" b="1">
                <a:solidFill>
                  <a:schemeClr val="tx1"/>
                </a:solidFill>
                <a:latin typeface="Tahoma" panose="020B0604030504040204" pitchFamily="2" charset="0"/>
                <a:ea typeface="宋体" panose="02010600030101010101" pitchFamily="2" charset="-122"/>
              </a:rPr>
              <a:t>forever</a:t>
            </a:r>
            <a:r>
              <a:rPr lang="en-US" altLang="zh-CN" sz="1500">
                <a:solidFill>
                  <a:schemeClr val="tx1"/>
                </a:solidFill>
                <a:latin typeface="Tahoma" panose="020B0604030504040204" pitchFamily="2" charset="0"/>
                <a:ea typeface="宋体" panose="02010600030101010101" pitchFamily="2" charset="-122"/>
              </a:rPr>
              <a:t> #10 clk = ~ clk;</a:t>
            </a:r>
            <a:endParaRPr lang="en-US" altLang="zh-CN" sz="1500">
              <a:solidFill>
                <a:schemeClr val="tx1"/>
              </a:solidFill>
              <a:latin typeface="Tahoma" panose="020B0604030504040204" pitchFamily="2" charset="0"/>
              <a:ea typeface="宋体" panose="02010600030101010101" pitchFamily="2" charset="-122"/>
            </a:endParaRPr>
          </a:p>
          <a:p>
            <a:r>
              <a:rPr lang="en-US" altLang="zh-CN" sz="1500" b="1">
                <a:solidFill>
                  <a:schemeClr val="tx1"/>
                </a:solidFill>
                <a:latin typeface="Tahoma" panose="020B0604030504040204" pitchFamily="2" charset="0"/>
                <a:ea typeface="宋体" panose="02010600030101010101" pitchFamily="2" charset="-122"/>
              </a:rPr>
              <a:t>end</a:t>
            </a:r>
            <a:endParaRPr lang="en-US" altLang="zh-CN" sz="1500" b="1">
              <a:solidFill>
                <a:schemeClr val="tx1"/>
              </a:solidFill>
              <a:latin typeface="Tahoma" panose="020B0604030504040204" pitchFamily="2" charset="0"/>
              <a:ea typeface="宋体" panose="02010600030101010101" pitchFamily="2" charset="-122"/>
            </a:endParaRPr>
          </a:p>
        </p:txBody>
      </p:sp>
      <p:sp>
        <p:nvSpPr>
          <p:cNvPr id="62470" name="Text Box 5"/>
          <p:cNvSpPr txBox="1"/>
          <p:nvPr>
            <p:custDataLst>
              <p:tags r:id="rId2"/>
            </p:custDataLst>
          </p:nvPr>
        </p:nvSpPr>
        <p:spPr>
          <a:xfrm>
            <a:off x="5652135" y="3437890"/>
            <a:ext cx="3143250" cy="506730"/>
          </a:xfrm>
          <a:prstGeom prst="rect">
            <a:avLst/>
          </a:prstGeom>
          <a:solidFill>
            <a:srgbClr val="CCFFCC">
              <a:alpha val="56999"/>
            </a:srgbClr>
          </a:solidFill>
          <a:ln w="22225" cap="flat" cmpd="sng">
            <a:solidFill>
              <a:schemeClr val="tx1"/>
            </a:solidFill>
            <a:prstDash val="solid"/>
            <a:miter/>
            <a:headEnd type="none" w="med" len="med"/>
            <a:tailEnd type="none" w="med" len="med"/>
          </a:ln>
        </p:spPr>
        <p:txBody>
          <a:bodyPr wrap="square" anchor="t">
            <a:spAutoFit/>
          </a:bodyPr>
          <a:p>
            <a:r>
              <a:rPr lang="en-US" altLang="zh-CN" sz="1350" noProof="1">
                <a:solidFill>
                  <a:schemeClr val="tx1"/>
                </a:solidFill>
                <a:latin typeface="Arial" panose="020B0604020202020204" pitchFamily="34" charset="0"/>
                <a:ea typeface="宋体" panose="02010600030101010101" pitchFamily="2" charset="-122"/>
                <a:cs typeface="+mn-cs"/>
              </a:rPr>
              <a:t>Clock generator is by far the most</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noProof="1">
                <a:solidFill>
                  <a:schemeClr val="tx1"/>
                </a:solidFill>
                <a:latin typeface="Arial" panose="020B0604020202020204" pitchFamily="34" charset="0"/>
                <a:ea typeface="宋体" panose="02010600030101010101" pitchFamily="2" charset="-122"/>
                <a:cs typeface="+mn-cs"/>
              </a:rPr>
              <a:t>common use of a forever loop</a:t>
            </a:r>
            <a:endParaRPr lang="en-US" altLang="zh-CN" sz="1350" noProof="1">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anim calcmode="lin" valueType="num">
                                      <p:cBhvr>
                                        <p:cTn id="7" dur="500" fill="hold"/>
                                        <p:tgtEl>
                                          <p:spTgt spid="62469"/>
                                        </p:tgtEl>
                                        <p:attrNameLst>
                                          <p:attrName>ppt_w</p:attrName>
                                        </p:attrNameLst>
                                      </p:cBhvr>
                                      <p:tavLst>
                                        <p:tav tm="0">
                                          <p:val>
                                            <p:fltVal val="0.000000"/>
                                          </p:val>
                                        </p:tav>
                                        <p:tav tm="100000">
                                          <p:val>
                                            <p:strVal val="#ppt_w"/>
                                          </p:val>
                                        </p:tav>
                                      </p:tavLst>
                                    </p:anim>
                                    <p:anim calcmode="lin" valueType="num">
                                      <p:cBhvr>
                                        <p:cTn id="8" dur="500" fill="hold"/>
                                        <p:tgtEl>
                                          <p:spTgt spid="62469"/>
                                        </p:tgtEl>
                                        <p:attrNameLst>
                                          <p:attrName>ppt_h</p:attrName>
                                        </p:attrNameLst>
                                      </p:cBhvr>
                                      <p:tavLst>
                                        <p:tav tm="0">
                                          <p:val>
                                            <p:fltVal val="0.000000"/>
                                          </p:val>
                                        </p:tav>
                                        <p:tav tm="100000">
                                          <p:val>
                                            <p:strVal val="#ppt_h"/>
                                          </p:val>
                                        </p:tav>
                                      </p:tavLst>
                                    </p:anim>
                                    <p:anim calcmode="lin" valueType="num">
                                      <p:cBhvr>
                                        <p:cTn id="9" dur="500" fill="hold"/>
                                        <p:tgtEl>
                                          <p:spTgt spid="62469"/>
                                        </p:tgtEl>
                                        <p:attrNameLst>
                                          <p:attrName>style.rotation</p:attrName>
                                        </p:attrNameLst>
                                      </p:cBhvr>
                                      <p:tavLst>
                                        <p:tav tm="0">
                                          <p:val>
                                            <p:fltVal val="360.000000"/>
                                          </p:val>
                                        </p:tav>
                                        <p:tav tm="100000">
                                          <p:val>
                                            <p:fltVal val="0.000000"/>
                                          </p:val>
                                        </p:tav>
                                      </p:tavLst>
                                    </p:anim>
                                    <p:animEffect transition="in" filter="fade">
                                      <p:cBhvr>
                                        <p:cTn id="10" dur="500"/>
                                        <p:tgtEl>
                                          <p:spTgt spid="62469"/>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2470"/>
                                        </p:tgtEl>
                                        <p:attrNameLst>
                                          <p:attrName>style.visibility</p:attrName>
                                        </p:attrNameLst>
                                      </p:cBhvr>
                                      <p:to>
                                        <p:strVal val="visible"/>
                                      </p:to>
                                    </p:set>
                                    <p:anim calcmode="lin" valueType="num">
                                      <p:cBhvr>
                                        <p:cTn id="13" dur="500" fill="hold"/>
                                        <p:tgtEl>
                                          <p:spTgt spid="62470"/>
                                        </p:tgtEl>
                                        <p:attrNameLst>
                                          <p:attrName>ppt_w</p:attrName>
                                        </p:attrNameLst>
                                      </p:cBhvr>
                                      <p:tavLst>
                                        <p:tav tm="0">
                                          <p:val>
                                            <p:fltVal val="0.000000"/>
                                          </p:val>
                                        </p:tav>
                                        <p:tav tm="100000">
                                          <p:val>
                                            <p:strVal val="#ppt_w"/>
                                          </p:val>
                                        </p:tav>
                                      </p:tavLst>
                                    </p:anim>
                                    <p:anim calcmode="lin" valueType="num">
                                      <p:cBhvr>
                                        <p:cTn id="14" dur="500" fill="hold"/>
                                        <p:tgtEl>
                                          <p:spTgt spid="62470"/>
                                        </p:tgtEl>
                                        <p:attrNameLst>
                                          <p:attrName>ppt_h</p:attrName>
                                        </p:attrNameLst>
                                      </p:cBhvr>
                                      <p:tavLst>
                                        <p:tav tm="0">
                                          <p:val>
                                            <p:fltVal val="0.000000"/>
                                          </p:val>
                                        </p:tav>
                                        <p:tav tm="100000">
                                          <p:val>
                                            <p:strVal val="#ppt_h"/>
                                          </p:val>
                                        </p:tav>
                                      </p:tavLst>
                                    </p:anim>
                                    <p:anim calcmode="lin" valueType="num">
                                      <p:cBhvr>
                                        <p:cTn id="15" dur="500" fill="hold"/>
                                        <p:tgtEl>
                                          <p:spTgt spid="62470"/>
                                        </p:tgtEl>
                                        <p:attrNameLst>
                                          <p:attrName>style.rotation</p:attrName>
                                        </p:attrNameLst>
                                      </p:cBhvr>
                                      <p:tavLst>
                                        <p:tav tm="0">
                                          <p:val>
                                            <p:fltVal val="360.000000"/>
                                          </p:val>
                                        </p:tav>
                                        <p:tav tm="100000">
                                          <p:val>
                                            <p:fltVal val="0.000000"/>
                                          </p:val>
                                        </p:tav>
                                      </p:tavLst>
                                    </p:anim>
                                    <p:animEffect transition="in" filter="fade">
                                      <p:cBhvr>
                                        <p:cTn id="16" dur="500"/>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bldLvl="0" animBg="1"/>
      <p:bldP spid="62470"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Loops in Verilog</a:t>
            </a:r>
            <a:endParaRPr lang="zh-CN" altLang="en-US"/>
          </a:p>
        </p:txBody>
      </p:sp>
      <p:sp>
        <p:nvSpPr>
          <p:cNvPr id="105474" name="文本框 1"/>
          <p:cNvSpPr txBox="1"/>
          <p:nvPr/>
        </p:nvSpPr>
        <p:spPr>
          <a:xfrm>
            <a:off x="1831340" y="843915"/>
            <a:ext cx="5480685" cy="2168525"/>
          </a:xfrm>
          <a:prstGeom prst="rect">
            <a:avLst/>
          </a:prstGeom>
          <a:noFill/>
          <a:ln w="19050" cmpd="sng">
            <a:solidFill>
              <a:schemeClr val="tx1"/>
            </a:solidFill>
            <a:prstDash val="solid"/>
          </a:ln>
        </p:spPr>
        <p:txBody>
          <a:bodyPr wrap="square" anchor="t" anchorCtr="0">
            <a:spAutoFit/>
          </a:bodyPr>
          <a:p>
            <a:r>
              <a:rPr lang="zh-CN" altLang="en-US" sz="1500">
                <a:solidFill>
                  <a:schemeClr val="tx1"/>
                </a:solidFill>
                <a:latin typeface="Arial" panose="020B0604020202020204" pitchFamily="34" charset="0"/>
                <a:ea typeface="宋体" panose="02010600030101010101" pitchFamily="2" charset="-122"/>
              </a:rPr>
              <a:t>module mult4b(</a:t>
            </a:r>
            <a:r>
              <a:rPr lang="zh-CN" altLang="en-US" sz="1500">
                <a:solidFill>
                  <a:schemeClr val="tx1"/>
                </a:solidFill>
                <a:latin typeface="Arial" panose="020B0604020202020204" pitchFamily="34" charset="0"/>
                <a:ea typeface="宋体" panose="02010600030101010101" pitchFamily="2" charset="-122"/>
                <a:sym typeface="Arial" panose="020B0604020202020204" pitchFamily="34" charset="0"/>
              </a:rPr>
              <a:t>output reg [7:0] </a:t>
            </a:r>
            <a:r>
              <a:rPr lang="zh-CN" altLang="en-US" sz="1500">
                <a:solidFill>
                  <a:schemeClr val="tx1"/>
                </a:solidFill>
                <a:latin typeface="Arial" panose="020B0604020202020204" pitchFamily="34" charset="0"/>
                <a:ea typeface="宋体" panose="02010600030101010101" pitchFamily="2" charset="-122"/>
              </a:rPr>
              <a:t>R, </a:t>
            </a:r>
            <a:r>
              <a:rPr lang="zh-CN" altLang="en-US" sz="1500">
                <a:solidFill>
                  <a:schemeClr val="tx1"/>
                </a:solidFill>
                <a:latin typeface="Arial" panose="020B0604020202020204" pitchFamily="34" charset="0"/>
                <a:ea typeface="宋体" panose="02010600030101010101" pitchFamily="2" charset="-122"/>
                <a:sym typeface="Arial" panose="020B0604020202020204" pitchFamily="34" charset="0"/>
              </a:rPr>
              <a:t>input [3:0] A</a:t>
            </a:r>
            <a:r>
              <a:rPr lang="zh-CN" altLang="en-US" sz="1500">
                <a:solidFill>
                  <a:schemeClr val="tx1"/>
                </a:solidFill>
                <a:latin typeface="Arial" panose="020B0604020202020204" pitchFamily="34" charset="0"/>
                <a:ea typeface="宋体" panose="02010600030101010101" pitchFamily="2" charset="-122"/>
              </a:rPr>
              <a:t>, </a:t>
            </a:r>
            <a:r>
              <a:rPr lang="zh-CN" altLang="en-US" sz="1500">
                <a:solidFill>
                  <a:schemeClr val="tx1"/>
                </a:solidFill>
                <a:latin typeface="Arial" panose="020B0604020202020204" pitchFamily="34" charset="0"/>
                <a:ea typeface="宋体" panose="02010600030101010101" pitchFamily="2" charset="-122"/>
                <a:sym typeface="宋体" panose="02010600030101010101" pitchFamily="2" charset="-122"/>
              </a:rPr>
              <a:t>input [3:0] </a:t>
            </a:r>
            <a:r>
              <a:rPr lang="zh-CN" altLang="en-US" sz="1500">
                <a:solidFill>
                  <a:schemeClr val="tx1"/>
                </a:solidFill>
                <a:latin typeface="Arial" panose="020B0604020202020204" pitchFamily="34" charset="0"/>
                <a:ea typeface="宋体" panose="02010600030101010101" pitchFamily="2" charset="-122"/>
              </a:rPr>
              <a:t>B);</a:t>
            </a:r>
            <a:endParaRPr lang="zh-CN" altLang="en-US" sz="1500">
              <a:solidFill>
                <a:schemeClr val="tx1"/>
              </a:solidFill>
              <a:latin typeface="Arial" panose="020B0604020202020204" pitchFamily="34" charset="0"/>
              <a:ea typeface="宋体" panose="02010600030101010101" pitchFamily="2" charset="-122"/>
            </a:endParaRPr>
          </a:p>
          <a:p>
            <a:r>
              <a:rPr lang="zh-CN" altLang="en-US" sz="1500">
                <a:solidFill>
                  <a:schemeClr val="tx1"/>
                </a:solidFill>
                <a:latin typeface="Arial" panose="020B0604020202020204" pitchFamily="34" charset="0"/>
                <a:ea typeface="宋体" panose="02010600030101010101" pitchFamily="2" charset="-122"/>
              </a:rPr>
              <a:t>    integer i;</a:t>
            </a:r>
            <a:endParaRPr lang="zh-CN" altLang="en-US" sz="1500">
              <a:solidFill>
                <a:schemeClr val="tx1"/>
              </a:solidFill>
              <a:latin typeface="Arial" panose="020B0604020202020204" pitchFamily="34" charset="0"/>
              <a:ea typeface="宋体" panose="02010600030101010101" pitchFamily="2" charset="-122"/>
            </a:endParaRPr>
          </a:p>
          <a:p>
            <a:endParaRPr lang="zh-CN" altLang="en-US" sz="1500">
              <a:solidFill>
                <a:schemeClr val="tx1"/>
              </a:solidFill>
              <a:latin typeface="Arial" panose="020B0604020202020204" pitchFamily="34" charset="0"/>
              <a:ea typeface="宋体" panose="02010600030101010101" pitchFamily="2" charset="-122"/>
            </a:endParaRPr>
          </a:p>
          <a:p>
            <a:r>
              <a:rPr lang="zh-CN" altLang="en-US" sz="1500">
                <a:solidFill>
                  <a:schemeClr val="tx1"/>
                </a:solidFill>
                <a:latin typeface="Arial" panose="020B0604020202020204" pitchFamily="34" charset="0"/>
                <a:ea typeface="宋体" panose="02010600030101010101" pitchFamily="2" charset="-122"/>
              </a:rPr>
              <a:t>    always @(A, B) begin</a:t>
            </a:r>
            <a:endParaRPr lang="zh-CN" altLang="en-US" sz="1500">
              <a:solidFill>
                <a:schemeClr val="tx1"/>
              </a:solidFill>
              <a:latin typeface="Arial" panose="020B0604020202020204" pitchFamily="34" charset="0"/>
              <a:ea typeface="宋体" panose="02010600030101010101" pitchFamily="2" charset="-122"/>
            </a:endParaRPr>
          </a:p>
          <a:p>
            <a:r>
              <a:rPr lang="zh-CN" altLang="en-US" sz="1500">
                <a:solidFill>
                  <a:schemeClr val="tx1"/>
                </a:solidFill>
                <a:latin typeface="Arial" panose="020B0604020202020204" pitchFamily="34" charset="0"/>
                <a:ea typeface="宋体" panose="02010600030101010101" pitchFamily="2" charset="-122"/>
              </a:rPr>
              <a:t>        R = 0;</a:t>
            </a:r>
            <a:endParaRPr lang="zh-CN" altLang="en-US" sz="1500">
              <a:solidFill>
                <a:schemeClr val="tx1"/>
              </a:solidFill>
              <a:latin typeface="Arial" panose="020B0604020202020204" pitchFamily="34" charset="0"/>
              <a:ea typeface="宋体" panose="02010600030101010101" pitchFamily="2" charset="-122"/>
            </a:endParaRPr>
          </a:p>
          <a:p>
            <a:r>
              <a:rPr lang="zh-CN" altLang="en-US" sz="1500">
                <a:solidFill>
                  <a:schemeClr val="tx1"/>
                </a:solidFill>
                <a:latin typeface="Arial" panose="020B0604020202020204" pitchFamily="34" charset="0"/>
                <a:ea typeface="宋体" panose="02010600030101010101" pitchFamily="2" charset="-122"/>
              </a:rPr>
              <a:t>        for(i=1; i&lt;=4; i=i+1)</a:t>
            </a:r>
            <a:endParaRPr lang="zh-CN" altLang="en-US" sz="1500">
              <a:solidFill>
                <a:schemeClr val="tx1"/>
              </a:solidFill>
              <a:latin typeface="Arial" panose="020B0604020202020204" pitchFamily="34" charset="0"/>
              <a:ea typeface="宋体" panose="02010600030101010101" pitchFamily="2" charset="-122"/>
            </a:endParaRPr>
          </a:p>
          <a:p>
            <a:r>
              <a:rPr lang="zh-CN" altLang="en-US" sz="1500">
                <a:solidFill>
                  <a:schemeClr val="tx1"/>
                </a:solidFill>
                <a:latin typeface="Arial" panose="020B0604020202020204" pitchFamily="34" charset="0"/>
                <a:ea typeface="宋体" panose="02010600030101010101" pitchFamily="2" charset="-122"/>
              </a:rPr>
              <a:t>            if(B[i-1]) R = R + (A&lt;&lt;i);</a:t>
            </a:r>
            <a:endParaRPr lang="zh-CN" altLang="en-US" sz="1500">
              <a:solidFill>
                <a:schemeClr val="tx1"/>
              </a:solidFill>
              <a:latin typeface="Arial" panose="020B0604020202020204" pitchFamily="34" charset="0"/>
              <a:ea typeface="宋体" panose="02010600030101010101" pitchFamily="2" charset="-122"/>
            </a:endParaRPr>
          </a:p>
          <a:p>
            <a:r>
              <a:rPr lang="zh-CN" altLang="en-US" sz="1500">
                <a:solidFill>
                  <a:schemeClr val="tx1"/>
                </a:solidFill>
                <a:latin typeface="Arial" panose="020B0604020202020204" pitchFamily="34" charset="0"/>
                <a:ea typeface="宋体" panose="02010600030101010101" pitchFamily="2" charset="-122"/>
              </a:rPr>
              <a:t>        end</a:t>
            </a:r>
            <a:endParaRPr lang="zh-CN" altLang="en-US" sz="1500">
              <a:solidFill>
                <a:schemeClr val="tx1"/>
              </a:solidFill>
              <a:latin typeface="Arial" panose="020B0604020202020204" pitchFamily="34" charset="0"/>
              <a:ea typeface="宋体" panose="02010600030101010101" pitchFamily="2" charset="-122"/>
            </a:endParaRPr>
          </a:p>
          <a:p>
            <a:r>
              <a:rPr lang="zh-CN" altLang="en-US" sz="1500">
                <a:solidFill>
                  <a:schemeClr val="tx1"/>
                </a:solidFill>
                <a:latin typeface="Arial" panose="020B0604020202020204" pitchFamily="34" charset="0"/>
                <a:ea typeface="宋体" panose="02010600030101010101" pitchFamily="2" charset="-122"/>
              </a:rPr>
              <a:t>endmodule</a:t>
            </a:r>
            <a:endParaRPr lang="zh-CN" altLang="en-US" sz="1500">
              <a:solidFill>
                <a:schemeClr val="tx1"/>
              </a:solidFill>
              <a:latin typeface="Arial" panose="020B0604020202020204" pitchFamily="34" charset="0"/>
              <a:ea typeface="宋体" panose="02010600030101010101" pitchFamily="2" charset="-122"/>
            </a:endParaRPr>
          </a:p>
        </p:txBody>
      </p:sp>
      <p:pic>
        <p:nvPicPr>
          <p:cNvPr id="105475" name="图片 3"/>
          <p:cNvPicPr>
            <a:picLocks noChangeAspect="1"/>
          </p:cNvPicPr>
          <p:nvPr/>
        </p:nvPicPr>
        <p:blipFill>
          <a:blip r:embed="rId1"/>
          <a:stretch>
            <a:fillRect/>
          </a:stretch>
        </p:blipFill>
        <p:spPr>
          <a:xfrm>
            <a:off x="109220" y="3199765"/>
            <a:ext cx="8926195" cy="146558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475"/>
                                        </p:tgtEl>
                                        <p:attrNameLst>
                                          <p:attrName>style.visibility</p:attrName>
                                        </p:attrNameLst>
                                      </p:cBhvr>
                                      <p:to>
                                        <p:strVal val="visible"/>
                                      </p:to>
                                    </p:set>
                                    <p:anim calcmode="lin" valueType="num">
                                      <p:cBhvr additive="base">
                                        <p:cTn id="7" dur="500" fill="hold"/>
                                        <p:tgtEl>
                                          <p:spTgt spid="105475"/>
                                        </p:tgtEl>
                                        <p:attrNameLst>
                                          <p:attrName>ppt_x</p:attrName>
                                        </p:attrNameLst>
                                      </p:cBhvr>
                                      <p:tavLst>
                                        <p:tav tm="0">
                                          <p:val>
                                            <p:strVal val="#ppt_x"/>
                                          </p:val>
                                        </p:tav>
                                        <p:tav tm="100000">
                                          <p:val>
                                            <p:strVal val="#ppt_x"/>
                                          </p:val>
                                        </p:tav>
                                      </p:tavLst>
                                    </p:anim>
                                    <p:anim calcmode="lin" valueType="num">
                                      <p:cBhvr additive="base">
                                        <p:cTn id="8" dur="500" fill="hold"/>
                                        <p:tgtEl>
                                          <p:spTgt spid="1054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赋值语句</a:t>
            </a:r>
            <a:endParaRPr lang="zh-CN" altLang="en-US"/>
          </a:p>
        </p:txBody>
      </p:sp>
      <p:sp>
        <p:nvSpPr>
          <p:cNvPr id="106497" name="矩形 63489"/>
          <p:cNvSpPr/>
          <p:nvPr/>
        </p:nvSpPr>
        <p:spPr>
          <a:xfrm>
            <a:off x="365760" y="699770"/>
            <a:ext cx="8369935" cy="4051300"/>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赋值语句的基本形式：</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92125" indent="-492125" algn="just" defTabSz="958850">
              <a:lnSpc>
                <a:spcPct val="150000"/>
              </a:lnSpc>
              <a:buClr>
                <a:srgbClr val="000000"/>
              </a:buClr>
              <a:buSzPct val="100000"/>
              <a:buFont typeface="Wingdings" panose="05000000000000000000" charset="0"/>
              <a:buChar char="Ø"/>
            </a:pP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92125" indent="-492125" algn="just" defTabSz="958850">
              <a:lnSpc>
                <a:spcPct val="150000"/>
              </a:lnSpc>
              <a:buClr>
                <a:srgbClr val="000000"/>
              </a:buClr>
              <a:buSzPct val="100000"/>
              <a:buFont typeface="Wingdings" panose="05000000000000000000" charset="0"/>
              <a:buChar char="Ø"/>
            </a:pP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92125" indent="-492125" algn="just" defTabSz="958850">
              <a:lnSpc>
                <a:spcPct val="150000"/>
              </a:lnSpc>
              <a:buClr>
                <a:srgbClr val="000000"/>
              </a:buClr>
              <a:buSzPct val="100000"/>
              <a:buFont typeface="Wingdings" panose="05000000000000000000" charset="0"/>
              <a:buChar char="Ø"/>
            </a:pP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三种赋值语句</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951230" lvl="1" indent="-457200" algn="just" defTabSz="958850">
              <a:lnSpc>
                <a:spcPct val="130000"/>
              </a:lnSpc>
              <a:buClr>
                <a:srgbClr val="000000"/>
              </a:buClr>
              <a:buSzTx/>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sym typeface="+mn-ea"/>
              </a:rPr>
              <a:t>连续赋值语句</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1408430" lvl="2" indent="-457200" algn="just" defTabSz="958850" eaLnBrk="1" fontAlgn="base" latinLnBrk="0" hangingPunct="1">
              <a:lnSpc>
                <a:spcPct val="130000"/>
              </a:lnSpc>
              <a:spcBef>
                <a:spcPct val="0"/>
              </a:spcBef>
              <a:spcAft>
                <a:spcPct val="0"/>
              </a:spcAft>
              <a:buClr>
                <a:srgbClr val="000000"/>
              </a:buClr>
              <a:buSzPct val="100000"/>
              <a:buFont typeface="Wingdings" panose="05000000000000000000" charset="0"/>
              <a:buChar char="ü"/>
            </a:pPr>
            <a:r>
              <a:rPr lang="zh-CN" altLang="en-US" sz="1400">
                <a:solidFill>
                  <a:schemeClr val="tx1"/>
                </a:solidFill>
                <a:latin typeface="微软雅黑" panose="020B0503020204020204" charset="-122"/>
                <a:ea typeface="微软雅黑" panose="020B0503020204020204" charset="-122"/>
                <a:cs typeface="微软雅黑" panose="020B0503020204020204" charset="-122"/>
                <a:sym typeface="+mn-ea"/>
              </a:rPr>
              <a:t>只要输入端操作数的值发生变化，该语句就重新计算并刷新赋值结果。用关键词</a:t>
            </a:r>
            <a:r>
              <a:rPr lang="en-US" altLang="zh-CN" sz="1400" b="1">
                <a:solidFill>
                  <a:srgbClr val="FF0000"/>
                </a:solidFill>
                <a:latin typeface="微软雅黑" panose="020B0503020204020204" charset="-122"/>
                <a:ea typeface="微软雅黑" panose="020B0503020204020204" charset="-122"/>
                <a:cs typeface="微软雅黑" panose="020B0503020204020204" charset="-122"/>
                <a:sym typeface="+mn-ea"/>
              </a:rPr>
              <a:t>assign</a:t>
            </a:r>
            <a:r>
              <a:rPr lang="zh-CN" altLang="en-US" sz="1400">
                <a:solidFill>
                  <a:schemeClr val="tx1"/>
                </a:solidFill>
                <a:latin typeface="微软雅黑" panose="020B0503020204020204" charset="-122"/>
                <a:ea typeface="微软雅黑" panose="020B0503020204020204" charset="-122"/>
                <a:cs typeface="微软雅黑" panose="020B0503020204020204" charset="-122"/>
                <a:sym typeface="+mn-ea"/>
              </a:rPr>
              <a:t>来区分。</a:t>
            </a:r>
            <a:endParaRPr lang="zh-CN" altLang="en-US" sz="1400" u="none" baseline="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30000"/>
              </a:lnSpc>
              <a:buClr>
                <a:srgbClr val="000000"/>
              </a:buClr>
              <a:buSzTx/>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阻塞型过程赋值</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1408430" lvl="2" indent="-457200" algn="just" defTabSz="958850" eaLnBrk="1" fontAlgn="base" latinLnBrk="0" hangingPunct="1">
              <a:lnSpc>
                <a:spcPct val="130000"/>
              </a:lnSpc>
              <a:buClr>
                <a:srgbClr val="000000"/>
              </a:buClr>
              <a:buSzTx/>
              <a:buFont typeface="Wingdings" panose="05000000000000000000" charset="0"/>
              <a:buChar char="ü"/>
            </a:pPr>
            <a:r>
              <a:rPr lang="zh-CN" altLang="en-US" sz="1400" u="none" baseline="0">
                <a:solidFill>
                  <a:schemeClr val="tx1"/>
                </a:solidFill>
                <a:latin typeface="微软雅黑" panose="020B0503020204020204" charset="-122"/>
                <a:ea typeface="微软雅黑" panose="020B0503020204020204" charset="-122"/>
                <a:cs typeface="微软雅黑" panose="020B0503020204020204" charset="-122"/>
              </a:rPr>
              <a:t>赋值算符“</a:t>
            </a:r>
            <a:r>
              <a:rPr lang="zh-CN" altLang="en-US" sz="1400" b="1" u="none" baseline="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400" u="none" baseline="0">
                <a:solidFill>
                  <a:schemeClr val="tx1"/>
                </a:solidFill>
                <a:latin typeface="微软雅黑" panose="020B0503020204020204" charset="-122"/>
                <a:ea typeface="微软雅黑" panose="020B0503020204020204" charset="-122"/>
                <a:cs typeface="微软雅黑" panose="020B0503020204020204" charset="-122"/>
              </a:rPr>
              <a:t>” ：前一条语句没有完成赋值过程之前，后面的语句不可能被执行。</a:t>
            </a:r>
            <a:endParaRPr lang="zh-CN" altLang="en-US" sz="1400" u="none" baseline="0">
              <a:solidFill>
                <a:schemeClr val="tx1"/>
              </a:solidFill>
              <a:latin typeface="微软雅黑" panose="020B0503020204020204" charset="-122"/>
              <a:ea typeface="微软雅黑" panose="020B0503020204020204" charset="-122"/>
              <a:cs typeface="微软雅黑" panose="020B0503020204020204" charset="-122"/>
            </a:endParaRPr>
          </a:p>
          <a:p>
            <a:pPr marL="951230" lvl="1" indent="-457200" algn="just" defTabSz="958850">
              <a:lnSpc>
                <a:spcPct val="130000"/>
              </a:lnSpc>
              <a:buClr>
                <a:srgbClr val="000000"/>
              </a:buClr>
              <a:buSzTx/>
              <a:buChar char="•"/>
            </a:pPr>
            <a:r>
              <a:rPr lang="zh-CN" altLang="en-US" sz="1600">
                <a:solidFill>
                  <a:schemeClr val="tx1"/>
                </a:solidFill>
                <a:latin typeface="微软雅黑" panose="020B0503020204020204" charset="-122"/>
                <a:ea typeface="微软雅黑" panose="020B0503020204020204" charset="-122"/>
                <a:cs typeface="微软雅黑" panose="020B0503020204020204" charset="-122"/>
              </a:rPr>
              <a:t>非阻塞型过程赋值</a:t>
            </a:r>
            <a:endParaRPr lang="zh-CN" altLang="en-US" sz="1600">
              <a:solidFill>
                <a:schemeClr val="tx1"/>
              </a:solidFill>
              <a:latin typeface="微软雅黑" panose="020B0503020204020204" charset="-122"/>
              <a:ea typeface="微软雅黑" panose="020B0503020204020204" charset="-122"/>
              <a:cs typeface="微软雅黑" panose="020B0503020204020204" charset="-122"/>
            </a:endParaRPr>
          </a:p>
          <a:p>
            <a:pPr marL="1408430" lvl="2" indent="-457200" algn="just" defTabSz="958850" eaLnBrk="1" fontAlgn="base" latinLnBrk="0" hangingPunct="1">
              <a:lnSpc>
                <a:spcPct val="130000"/>
              </a:lnSpc>
              <a:buClr>
                <a:srgbClr val="000000"/>
              </a:buClr>
              <a:buSzTx/>
              <a:buFont typeface="Wingdings" panose="05000000000000000000" charset="0"/>
              <a:buChar char="ü"/>
            </a:pPr>
            <a:r>
              <a:rPr lang="zh-CN" altLang="en-US" sz="1400" u="none" baseline="0">
                <a:solidFill>
                  <a:schemeClr val="tx1"/>
                </a:solidFill>
                <a:latin typeface="微软雅黑" panose="020B0503020204020204" charset="-122"/>
                <a:ea typeface="微软雅黑" panose="020B0503020204020204" charset="-122"/>
                <a:cs typeface="微软雅黑" panose="020B0503020204020204" charset="-122"/>
              </a:rPr>
              <a:t>赋值算符“</a:t>
            </a:r>
            <a:r>
              <a:rPr lang="zh-CN" altLang="en-US" sz="1400" b="1" u="none" baseline="0">
                <a:solidFill>
                  <a:srgbClr val="FF0000"/>
                </a:solidFill>
                <a:latin typeface="微软雅黑" panose="020B0503020204020204" charset="-122"/>
                <a:ea typeface="微软雅黑" panose="020B0503020204020204" charset="-122"/>
                <a:cs typeface="微软雅黑" panose="020B0503020204020204" charset="-122"/>
              </a:rPr>
              <a:t>&lt;＝</a:t>
            </a:r>
            <a:r>
              <a:rPr lang="zh-CN" altLang="en-US" sz="1400" u="none" baseline="0">
                <a:solidFill>
                  <a:schemeClr val="tx1"/>
                </a:solidFill>
                <a:latin typeface="微软雅黑" panose="020B0503020204020204" charset="-122"/>
                <a:ea typeface="微软雅黑" panose="020B0503020204020204" charset="-122"/>
                <a:cs typeface="微软雅黑" panose="020B0503020204020204" charset="-122"/>
              </a:rPr>
              <a:t>” ：一条非阻塞型赋值语句的执行，并不会影响块中其它语句的执行。</a:t>
            </a:r>
            <a:endParaRPr lang="zh-CN" altLang="en-US" sz="1600" u="none" baseline="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endParaRPr lang="zh-CN" altLang="en-US" sz="1800" u="none" baseline="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9634" name="矩形 63490"/>
          <p:cNvSpPr/>
          <p:nvPr/>
        </p:nvSpPr>
        <p:spPr>
          <a:xfrm>
            <a:off x="2464753" y="1275398"/>
            <a:ext cx="4213225" cy="1133475"/>
          </a:xfrm>
          <a:prstGeom prst="rect">
            <a:avLst/>
          </a:prstGeom>
          <a:noFill/>
          <a:ln w="19050" cap="flat" cmpd="sng">
            <a:solidFill>
              <a:srgbClr val="000000"/>
            </a:solidFill>
            <a:prstDash val="solid"/>
            <a:miter/>
            <a:headEnd type="none" w="med" len="med"/>
            <a:tailEnd type="none" w="med" len="med"/>
          </a:ln>
        </p:spPr>
        <p:txBody>
          <a:bodyPr anchor="t"/>
          <a:p>
            <a:pPr marL="342900" indent="-342900" fontAlgn="base"/>
            <a:r>
              <a:rPr lang="zh-CN" altLang="en-US" sz="1350" b="1" strike="noStrike" noProof="1">
                <a:solidFill>
                  <a:srgbClr val="FF0000"/>
                </a:solidFill>
                <a:latin typeface="Times New Roman" panose="02020603050405020304" pitchFamily="2" charset="0"/>
                <a:ea typeface="宋体" panose="02010600030101010101" pitchFamily="2" charset="-122"/>
                <a:cs typeface="+mn-cs"/>
              </a:rPr>
              <a:t>基本形式：</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&lt;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寄存器变量</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&gt;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&lt;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表达式</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&gt;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a:t>
            </a:r>
            <a:endParaRPr lang="zh-CN" altLang="en-US"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r>
              <a:rPr lang="zh-CN" altLang="en-US" sz="1350" b="1" strike="noStrike" noProof="1">
                <a:solidFill>
                  <a:srgbClr val="FF0000"/>
                </a:solidFill>
                <a:latin typeface="Times New Roman" panose="02020603050405020304" pitchFamily="2" charset="0"/>
                <a:ea typeface="宋体" panose="02010600030101010101" pitchFamily="2" charset="-122"/>
                <a:cs typeface="+mn-cs"/>
              </a:rPr>
              <a:t>外部模式：</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&lt;</a:t>
            </a:r>
            <a:r>
              <a:rPr lang="zh-CN" altLang="en-US" sz="1350" b="1"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mn-cs"/>
              </a:rPr>
              <a:t>定时控制</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&gt; &lt;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寄存器变量</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&gt;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&lt;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表达式</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&gt;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a:t>
            </a:r>
            <a:endParaRPr lang="zh-CN" altLang="en-US"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r>
              <a:rPr lang="zh-CN" altLang="en-US" sz="1350" b="1" strike="noStrike" noProof="1">
                <a:solidFill>
                  <a:srgbClr val="FF0000"/>
                </a:solidFill>
                <a:latin typeface="Times New Roman" panose="02020603050405020304" pitchFamily="2" charset="0"/>
                <a:ea typeface="宋体" panose="02010600030101010101" pitchFamily="2" charset="-122"/>
                <a:cs typeface="+mn-cs"/>
              </a:rPr>
              <a:t>内部模式：</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&lt;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寄存器变量</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&gt;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 </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&lt;</a:t>
            </a:r>
            <a:r>
              <a:rPr lang="zh-CN" altLang="en-US" sz="1350" b="1"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mn-cs"/>
              </a:rPr>
              <a:t>定时控制</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&gt; &lt;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表达式</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&gt;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a:t>
            </a:r>
            <a:endParaRPr lang="zh-CN" altLang="en-US"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r>
              <a:rPr lang="zh-CN" altLang="en-US" sz="1350" b="1" strike="noStrike" noProof="1">
                <a:gradFill>
                  <a:gsLst>
                    <a:gs pos="0">
                      <a:srgbClr val="012D86"/>
                    </a:gs>
                    <a:gs pos="100000">
                      <a:srgbClr val="0E2557"/>
                    </a:gs>
                  </a:gsLst>
                  <a:lin scaled="0"/>
                </a:gradFill>
                <a:latin typeface="Times New Roman" panose="02020603050405020304" pitchFamily="2" charset="0"/>
                <a:ea typeface="宋体" panose="02010600030101010101" pitchFamily="2" charset="-122"/>
                <a:cs typeface="+mn-cs"/>
              </a:rPr>
              <a:t>定时控制分为两类：</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延时控制</a:t>
            </a:r>
            <a:endParaRPr lang="zh-CN" altLang="en-US" sz="1350" b="1" strike="noStrike" noProof="1">
              <a:solidFill>
                <a:srgbClr val="000000"/>
              </a:solidFill>
              <a:latin typeface="Times New Roman" panose="02020603050405020304" pitchFamily="2" charset="0"/>
              <a:ea typeface="宋体" panose="02010600030101010101" pitchFamily="2" charset="-122"/>
            </a:endParaRPr>
          </a:p>
          <a:p>
            <a:pPr marL="342900" indent="-342900" fontAlgn="base"/>
            <a:r>
              <a:rPr lang="zh-CN" altLang="en-US" sz="1350" b="1" strike="noStrike" noProof="1">
                <a:solidFill>
                  <a:srgbClr val="000000"/>
                </a:solidFill>
                <a:latin typeface="Times New Roman" panose="02020603050405020304" pitchFamily="2" charset="0"/>
                <a:ea typeface="宋体" panose="02010600030101010101" pitchFamily="2" charset="-122"/>
                <a:cs typeface="+mn-cs"/>
              </a:rPr>
              <a:t>                                    事件控制 </a:t>
            </a:r>
            <a:r>
              <a:rPr lang="en-US" altLang="zh-CN" sz="1350" b="1" strike="noStrike" noProof="1">
                <a:solidFill>
                  <a:srgbClr val="000000"/>
                </a:solidFill>
                <a:latin typeface="Times New Roman" panose="02020603050405020304" pitchFamily="2" charset="0"/>
                <a:ea typeface="宋体" panose="02010600030101010101" pitchFamily="2" charset="-122"/>
                <a:cs typeface="+mn-cs"/>
              </a:rPr>
              <a:t>@(</a:t>
            </a:r>
            <a:r>
              <a:rPr lang="zh-CN" altLang="en-US" sz="1350" b="1" strike="noStrike" noProof="1">
                <a:solidFill>
                  <a:srgbClr val="000000"/>
                </a:solidFill>
                <a:latin typeface="Times New Roman" panose="02020603050405020304" pitchFamily="2" charset="0"/>
                <a:ea typeface="宋体" panose="02010600030101010101" pitchFamily="2" charset="-122"/>
                <a:cs typeface="+mn-cs"/>
              </a:rPr>
              <a:t>事件控制敏感表）</a:t>
            </a:r>
            <a:endParaRPr lang="zh-CN" altLang="en-US" sz="1350" b="1" strike="noStrike" noProof="1">
              <a:solidFill>
                <a:srgbClr val="000000"/>
              </a:solidFill>
              <a:latin typeface="Times New Roman" panose="02020603050405020304" pitchFamily="2" charset="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4"/>
          <p:cNvSpPr>
            <a:spLocks noGrp="1"/>
          </p:cNvSpPr>
          <p:nvPr>
            <p:ph idx="1"/>
          </p:nvPr>
        </p:nvSpPr>
        <p:spPr>
          <a:xfrm>
            <a:off x="365867" y="707073"/>
            <a:ext cx="8531222" cy="4227768"/>
          </a:xfrm>
        </p:spPr>
        <p:txBody>
          <a:bodyPr wrap="square" anchor="t" anchorCtr="0"/>
          <a:p>
            <a:pPr>
              <a:buClr>
                <a:srgbClr val="000000"/>
              </a:buClr>
              <a:buFont typeface="Wingdings" panose="05000000000000000000" charset="0"/>
              <a:buChar char="Ø"/>
            </a:pPr>
            <a:r>
              <a:rPr lang="en-US" altLang="zh-CN" sz="1800"/>
              <a:t>Blocking“Evaluated”</a:t>
            </a:r>
            <a:r>
              <a:rPr lang="en-US" altLang="zh-CN" sz="1800" u="sng"/>
              <a:t>sequentially</a:t>
            </a:r>
            <a:r>
              <a:rPr lang="en-US" altLang="zh-CN" sz="1800"/>
              <a:t> </a:t>
            </a:r>
            <a:endParaRPr lang="en-US" altLang="zh-CN" sz="1800"/>
          </a:p>
          <a:p>
            <a:pPr>
              <a:buClr>
                <a:srgbClr val="000000"/>
              </a:buClr>
              <a:buFont typeface="Wingdings" panose="05000000000000000000" charset="0"/>
              <a:buChar char="Ø"/>
            </a:pPr>
            <a:r>
              <a:rPr lang="en-US" altLang="zh-CN" sz="1800"/>
              <a:t>Works a lot like software </a:t>
            </a:r>
            <a:r>
              <a:rPr lang="en-US" altLang="zh-CN" sz="1800">
                <a:solidFill>
                  <a:srgbClr val="CC0000"/>
                </a:solidFill>
              </a:rPr>
              <a:t>(</a:t>
            </a:r>
            <a:r>
              <a:rPr lang="en-US" altLang="zh-CN" sz="1800" b="1">
                <a:solidFill>
                  <a:srgbClr val="CC0000"/>
                </a:solidFill>
              </a:rPr>
              <a:t>danger!</a:t>
            </a:r>
            <a:r>
              <a:rPr lang="en-US" altLang="zh-CN" sz="1800">
                <a:solidFill>
                  <a:srgbClr val="CC0000"/>
                </a:solidFill>
              </a:rPr>
              <a:t>)</a:t>
            </a:r>
            <a:endParaRPr lang="en-US" altLang="zh-CN" sz="1800">
              <a:solidFill>
                <a:srgbClr val="CC0000"/>
              </a:solidFill>
            </a:endParaRPr>
          </a:p>
          <a:p>
            <a:pPr>
              <a:buClr>
                <a:srgbClr val="000000"/>
              </a:buClr>
              <a:buFont typeface="Wingdings" panose="05000000000000000000" charset="0"/>
              <a:buChar char="Ø"/>
            </a:pPr>
            <a:r>
              <a:rPr lang="en-US" altLang="zh-CN" sz="1800"/>
              <a:t>Used for </a:t>
            </a:r>
            <a:r>
              <a:rPr lang="en-US" altLang="zh-CN" sz="1800" u="sng"/>
              <a:t>combinational</a:t>
            </a:r>
            <a:r>
              <a:rPr lang="en-US" altLang="zh-CN" sz="1800"/>
              <a:t> logic</a:t>
            </a:r>
            <a:br>
              <a:rPr lang="en-US" altLang="zh-CN" sz="1800"/>
            </a:br>
            <a:endParaRPr lang="en-US" altLang="zh-CN" sz="1800"/>
          </a:p>
        </p:txBody>
      </p:sp>
      <p:sp>
        <p:nvSpPr>
          <p:cNvPr id="107522" name="Rectangle 2"/>
          <p:cNvSpPr>
            <a:spLocks noGrp="1"/>
          </p:cNvSpPr>
          <p:nvPr>
            <p:ph type="title"/>
          </p:nvPr>
        </p:nvSpPr>
        <p:spPr/>
        <p:txBody>
          <a:bodyPr wrap="square" anchor="b" anchorCtr="0">
            <a:normAutofit/>
          </a:bodyPr>
          <a:p>
            <a:r>
              <a:rPr lang="zh-CN" altLang="en-US" sz="2100"/>
              <a:t>Blocking vs non-Blocking</a:t>
            </a:r>
            <a:endParaRPr lang="en-US" altLang="zh-CN" sz="3200"/>
          </a:p>
        </p:txBody>
      </p:sp>
      <p:sp>
        <p:nvSpPr>
          <p:cNvPr id="70660" name="Text Box 5"/>
          <p:cNvSpPr txBox="1"/>
          <p:nvPr/>
        </p:nvSpPr>
        <p:spPr>
          <a:xfrm>
            <a:off x="179705" y="2406015"/>
            <a:ext cx="6464935" cy="2430145"/>
          </a:xfrm>
          <a:prstGeom prst="rect">
            <a:avLst/>
          </a:prstGeom>
          <a:noFill/>
          <a:ln w="12700" cap="flat" cmpd="sng">
            <a:solidFill>
              <a:schemeClr val="tx1"/>
            </a:solidFill>
            <a:prstDash val="solid"/>
            <a:miter/>
            <a:headEnd type="none" w="med" len="med"/>
            <a:tailEnd type="none" w="med" len="med"/>
          </a:ln>
        </p:spPr>
        <p:txBody>
          <a:bodyPr wrap="square" anchor="t">
            <a:noAutofit/>
          </a:bodyPr>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module</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addtree(</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output reg</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[9:0] out,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input</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[7:0] in1, in2, in3, in4);</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reg</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[8:0] part1, part2;</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always @</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(in1, in2, in3, in4)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begin</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a:t>
            </a:r>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part1 = in1 + in2;</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	part2 = in3 + in4;</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	out = part1 + part2;</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end</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endmodule</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b="1" noProof="1">
              <a:solidFill>
                <a:schemeClr val="tx1"/>
              </a:solidFill>
              <a:latin typeface="Verdana" panose="020B0604030504040204" pitchFamily="2" charset="0"/>
              <a:ea typeface="Arial" panose="020B0604020202020204" pitchFamily="34" charset="0"/>
            </a:endParaRPr>
          </a:p>
        </p:txBody>
      </p:sp>
      <p:grpSp>
        <p:nvGrpSpPr>
          <p:cNvPr id="2" name="组合 1"/>
          <p:cNvGrpSpPr/>
          <p:nvPr/>
        </p:nvGrpSpPr>
        <p:grpSpPr>
          <a:xfrm>
            <a:off x="7030720" y="2406015"/>
            <a:ext cx="1857375" cy="2093595"/>
            <a:chOff x="8358" y="4710"/>
            <a:chExt cx="2925" cy="3297"/>
          </a:xfrm>
        </p:grpSpPr>
        <p:sp>
          <p:nvSpPr>
            <p:cNvPr id="70661" name="Rectangle 23"/>
            <p:cNvSpPr/>
            <p:nvPr/>
          </p:nvSpPr>
          <p:spPr>
            <a:xfrm>
              <a:off x="8358" y="4710"/>
              <a:ext cx="2904" cy="3297"/>
            </a:xfrm>
            <a:prstGeom prst="rect">
              <a:avLst/>
            </a:prstGeom>
            <a:solidFill>
              <a:schemeClr val="bg1"/>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70662" name="Rectangle 6"/>
            <p:cNvSpPr/>
            <p:nvPr/>
          </p:nvSpPr>
          <p:spPr>
            <a:xfrm>
              <a:off x="8921" y="5340"/>
              <a:ext cx="720" cy="630"/>
            </a:xfrm>
            <a:prstGeom prst="rect">
              <a:avLst/>
            </a:prstGeom>
            <a:solidFill>
              <a:srgbClr val="99CCFF"/>
            </a:solidFill>
            <a:ln w="19050" cap="flat" cmpd="sng">
              <a:solidFill>
                <a:schemeClr val="tx1"/>
              </a:solidFill>
              <a:prstDash val="solid"/>
              <a:miter/>
              <a:headEnd type="none" w="med" len="med"/>
              <a:tailEnd type="none" w="med" len="med"/>
            </a:ln>
          </p:spPr>
          <p:txBody>
            <a:bodyPr wrap="none" anchor="ctr"/>
            <a:p>
              <a:pPr algn="ctr" fontAlgn="base"/>
              <a:r>
                <a:rPr lang="en-US" altLang="zh-CN" sz="1350" strike="noStrike" noProof="1">
                  <a:solidFill>
                    <a:schemeClr val="tx1"/>
                  </a:solidFill>
                  <a:latin typeface="Verdana" panose="020B0604030504040204" pitchFamily="2" charset="0"/>
                  <a:ea typeface="宋体" panose="02010600030101010101" pitchFamily="2" charset="-122"/>
                  <a:cs typeface="Arial" panose="020B0604020202020204" pitchFamily="34" charset="0"/>
                </a:rPr>
                <a:t>+</a:t>
              </a:r>
              <a:endParaRPr lang="en-US" altLang="zh-CN" sz="1350" strike="noStrike" noProof="1">
                <a:solidFill>
                  <a:schemeClr val="tx1"/>
                </a:solidFill>
                <a:latin typeface="Verdana" panose="020B0604030504040204" pitchFamily="2" charset="0"/>
                <a:ea typeface="Arial" panose="020B0604020202020204" pitchFamily="34" charset="0"/>
              </a:endParaRPr>
            </a:p>
          </p:txBody>
        </p:sp>
        <p:sp>
          <p:nvSpPr>
            <p:cNvPr id="70663" name="Rectangle 7"/>
            <p:cNvSpPr/>
            <p:nvPr/>
          </p:nvSpPr>
          <p:spPr>
            <a:xfrm>
              <a:off x="10002" y="5340"/>
              <a:ext cx="720" cy="630"/>
            </a:xfrm>
            <a:prstGeom prst="rect">
              <a:avLst/>
            </a:prstGeom>
            <a:solidFill>
              <a:srgbClr val="99CCFF"/>
            </a:solidFill>
            <a:ln w="19050" cap="flat" cmpd="sng">
              <a:solidFill>
                <a:schemeClr val="tx1"/>
              </a:solidFill>
              <a:prstDash val="solid"/>
              <a:miter/>
              <a:headEnd type="none" w="med" len="med"/>
              <a:tailEnd type="none" w="med" len="med"/>
            </a:ln>
          </p:spPr>
          <p:txBody>
            <a:bodyPr wrap="none" anchor="ctr"/>
            <a:p>
              <a:pPr algn="ctr" fontAlgn="base"/>
              <a:r>
                <a:rPr lang="en-US" altLang="zh-CN" sz="1350" strike="noStrike" noProof="1">
                  <a:solidFill>
                    <a:schemeClr val="tx1"/>
                  </a:solidFill>
                  <a:latin typeface="Verdana" panose="020B0604030504040204" pitchFamily="2" charset="0"/>
                  <a:ea typeface="宋体" panose="02010600030101010101" pitchFamily="2" charset="-122"/>
                  <a:cs typeface="Arial" panose="020B0604020202020204" pitchFamily="34" charset="0"/>
                </a:rPr>
                <a:t>+</a:t>
              </a:r>
              <a:endParaRPr lang="en-US" altLang="zh-CN" sz="1350" strike="noStrike" noProof="1">
                <a:solidFill>
                  <a:schemeClr val="tx1"/>
                </a:solidFill>
                <a:latin typeface="Verdana" panose="020B0604030504040204" pitchFamily="2" charset="0"/>
                <a:ea typeface="Arial" panose="020B0604020202020204" pitchFamily="34" charset="0"/>
              </a:endParaRPr>
            </a:p>
          </p:txBody>
        </p:sp>
        <p:sp>
          <p:nvSpPr>
            <p:cNvPr id="70664" name="Rectangle 8"/>
            <p:cNvSpPr/>
            <p:nvPr/>
          </p:nvSpPr>
          <p:spPr>
            <a:xfrm>
              <a:off x="9462" y="6670"/>
              <a:ext cx="720" cy="630"/>
            </a:xfrm>
            <a:prstGeom prst="rect">
              <a:avLst/>
            </a:prstGeom>
            <a:solidFill>
              <a:srgbClr val="99CCFF"/>
            </a:solidFill>
            <a:ln w="19050" cap="flat" cmpd="sng">
              <a:solidFill>
                <a:schemeClr val="tx1"/>
              </a:solidFill>
              <a:prstDash val="solid"/>
              <a:miter/>
              <a:headEnd type="none" w="med" len="med"/>
              <a:tailEnd type="none" w="med" len="med"/>
            </a:ln>
          </p:spPr>
          <p:txBody>
            <a:bodyPr wrap="none" anchor="ctr"/>
            <a:p>
              <a:pPr algn="ctr" fontAlgn="base"/>
              <a:r>
                <a:rPr lang="en-US" altLang="zh-CN" sz="1350" strike="noStrike" noProof="1">
                  <a:solidFill>
                    <a:schemeClr val="tx1"/>
                  </a:solidFill>
                  <a:latin typeface="Verdana" panose="020B0604030504040204" pitchFamily="2" charset="0"/>
                  <a:ea typeface="宋体" panose="02010600030101010101" pitchFamily="2" charset="-122"/>
                  <a:cs typeface="Arial" panose="020B0604020202020204" pitchFamily="34" charset="0"/>
                </a:rPr>
                <a:t>+</a:t>
              </a:r>
              <a:endParaRPr lang="en-US" altLang="zh-CN" sz="1350" strike="noStrike" noProof="1">
                <a:solidFill>
                  <a:schemeClr val="tx1"/>
                </a:solidFill>
                <a:latin typeface="Verdana" panose="020B0604030504040204" pitchFamily="2" charset="0"/>
                <a:ea typeface="Arial" panose="020B0604020202020204" pitchFamily="34" charset="0"/>
              </a:endParaRPr>
            </a:p>
          </p:txBody>
        </p:sp>
        <p:sp>
          <p:nvSpPr>
            <p:cNvPr id="107529" name="Freeform 9"/>
            <p:cNvSpPr/>
            <p:nvPr/>
          </p:nvSpPr>
          <p:spPr>
            <a:xfrm>
              <a:off x="9282" y="5971"/>
              <a:ext cx="360" cy="683"/>
            </a:xfrm>
            <a:custGeom>
              <a:avLst/>
              <a:gdLst/>
              <a:ahLst/>
              <a:cxnLst>
                <a:cxn ang="0">
                  <a:pos x="0" y="0"/>
                </a:cxn>
                <a:cxn ang="0">
                  <a:pos x="0" y="96"/>
                </a:cxn>
                <a:cxn ang="0">
                  <a:pos x="192" y="96"/>
                </a:cxn>
                <a:cxn ang="0">
                  <a:pos x="192" y="192"/>
                </a:cxn>
              </a:cxnLst>
              <a:pathLst>
                <a:path w="192" h="192">
                  <a:moveTo>
                    <a:pt x="0" y="0"/>
                  </a:moveTo>
                  <a:lnTo>
                    <a:pt x="0" y="96"/>
                  </a:lnTo>
                  <a:lnTo>
                    <a:pt x="192" y="96"/>
                  </a:lnTo>
                  <a:lnTo>
                    <a:pt x="192" y="192"/>
                  </a:lnTo>
                </a:path>
              </a:pathLst>
            </a:custGeom>
            <a:noFill/>
            <a:ln w="19050" cap="flat" cmpd="sng">
              <a:solidFill>
                <a:schemeClr val="tx1"/>
              </a:solidFill>
              <a:prstDash val="solid"/>
              <a:round/>
              <a:headEnd type="none" w="med" len="med"/>
              <a:tailEnd type="triangle" w="lg" len="lg"/>
            </a:ln>
          </p:spPr>
          <p:txBody>
            <a:bodyPr/>
            <a:p>
              <a:endParaRPr lang="zh-CN" altLang="en-US"/>
            </a:p>
          </p:txBody>
        </p:sp>
        <p:sp>
          <p:nvSpPr>
            <p:cNvPr id="107530" name="Freeform 10"/>
            <p:cNvSpPr/>
            <p:nvPr/>
          </p:nvSpPr>
          <p:spPr>
            <a:xfrm flipH="1">
              <a:off x="10002" y="5971"/>
              <a:ext cx="360" cy="704"/>
            </a:xfrm>
            <a:custGeom>
              <a:avLst/>
              <a:gdLst/>
              <a:ahLst/>
              <a:cxnLst>
                <a:cxn ang="0">
                  <a:pos x="0" y="0"/>
                </a:cxn>
                <a:cxn ang="0">
                  <a:pos x="0" y="96"/>
                </a:cxn>
                <a:cxn ang="0">
                  <a:pos x="192" y="96"/>
                </a:cxn>
                <a:cxn ang="0">
                  <a:pos x="192" y="192"/>
                </a:cxn>
              </a:cxnLst>
              <a:pathLst>
                <a:path w="192" h="192">
                  <a:moveTo>
                    <a:pt x="0" y="0"/>
                  </a:moveTo>
                  <a:lnTo>
                    <a:pt x="0" y="96"/>
                  </a:lnTo>
                  <a:lnTo>
                    <a:pt x="192" y="96"/>
                  </a:lnTo>
                  <a:lnTo>
                    <a:pt x="192" y="192"/>
                  </a:lnTo>
                </a:path>
              </a:pathLst>
            </a:custGeom>
            <a:noFill/>
            <a:ln w="19050" cap="flat" cmpd="sng">
              <a:solidFill>
                <a:schemeClr val="tx1"/>
              </a:solidFill>
              <a:prstDash val="solid"/>
              <a:round/>
              <a:headEnd type="none" w="med" len="med"/>
              <a:tailEnd type="triangle" w="lg" len="lg"/>
            </a:ln>
          </p:spPr>
          <p:txBody>
            <a:bodyPr/>
            <a:p>
              <a:endParaRPr lang="zh-CN" altLang="en-US"/>
            </a:p>
          </p:txBody>
        </p:sp>
        <p:sp>
          <p:nvSpPr>
            <p:cNvPr id="70667" name="Line 11"/>
            <p:cNvSpPr/>
            <p:nvPr/>
          </p:nvSpPr>
          <p:spPr>
            <a:xfrm>
              <a:off x="9102" y="5070"/>
              <a:ext cx="0" cy="27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68" name="Line 12"/>
            <p:cNvSpPr/>
            <p:nvPr/>
          </p:nvSpPr>
          <p:spPr>
            <a:xfrm>
              <a:off x="9462" y="5070"/>
              <a:ext cx="0" cy="27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69" name="Line 13"/>
            <p:cNvSpPr/>
            <p:nvPr/>
          </p:nvSpPr>
          <p:spPr>
            <a:xfrm>
              <a:off x="10182" y="5070"/>
              <a:ext cx="0" cy="27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70" name="Line 14"/>
            <p:cNvSpPr/>
            <p:nvPr/>
          </p:nvSpPr>
          <p:spPr>
            <a:xfrm>
              <a:off x="10542" y="5070"/>
              <a:ext cx="0" cy="27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71" name="Line 15"/>
            <p:cNvSpPr/>
            <p:nvPr/>
          </p:nvSpPr>
          <p:spPr>
            <a:xfrm>
              <a:off x="9822" y="7300"/>
              <a:ext cx="0" cy="27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0672" name="Text Box 16"/>
            <p:cNvSpPr txBox="1"/>
            <p:nvPr/>
          </p:nvSpPr>
          <p:spPr>
            <a:xfrm>
              <a:off x="9524" y="7481"/>
              <a:ext cx="730"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out</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70673" name="Text Box 17"/>
            <p:cNvSpPr txBox="1"/>
            <p:nvPr/>
          </p:nvSpPr>
          <p:spPr>
            <a:xfrm>
              <a:off x="8736" y="4710"/>
              <a:ext cx="705"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in1</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70674" name="Text Box 18"/>
            <p:cNvSpPr txBox="1"/>
            <p:nvPr/>
          </p:nvSpPr>
          <p:spPr>
            <a:xfrm>
              <a:off x="9192" y="4710"/>
              <a:ext cx="705"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in2</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70675" name="Text Box 19"/>
            <p:cNvSpPr txBox="1"/>
            <p:nvPr/>
          </p:nvSpPr>
          <p:spPr>
            <a:xfrm>
              <a:off x="9816" y="4710"/>
              <a:ext cx="705"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in3</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70676" name="Text Box 20"/>
            <p:cNvSpPr txBox="1"/>
            <p:nvPr/>
          </p:nvSpPr>
          <p:spPr>
            <a:xfrm>
              <a:off x="10272" y="4710"/>
              <a:ext cx="705"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in4</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70677" name="Text Box 21"/>
            <p:cNvSpPr txBox="1"/>
            <p:nvPr/>
          </p:nvSpPr>
          <p:spPr>
            <a:xfrm>
              <a:off x="8358" y="6061"/>
              <a:ext cx="1011"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part1</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70678" name="Text Box 22"/>
            <p:cNvSpPr txBox="1"/>
            <p:nvPr/>
          </p:nvSpPr>
          <p:spPr>
            <a:xfrm>
              <a:off x="10272" y="6061"/>
              <a:ext cx="1011"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part2</a:t>
              </a:r>
              <a:endParaRPr lang="en-US" altLang="zh-CN" sz="1350" noProof="1">
                <a:solidFill>
                  <a:schemeClr val="tx1"/>
                </a:solidFill>
                <a:latin typeface="Verdana" panose="020B0604030504040204" pitchFamily="2" charset="0"/>
                <a:ea typeface="Arial" panose="020B0604020202020204" pitchFamily="34" charset="0"/>
              </a:endParaRPr>
            </a:p>
          </p:txBody>
        </p:sp>
      </p:grpSp>
      <p:sp>
        <p:nvSpPr>
          <p:cNvPr id="107543" name="Text Box 5"/>
          <p:cNvSpPr txBox="1"/>
          <p:nvPr/>
        </p:nvSpPr>
        <p:spPr>
          <a:xfrm>
            <a:off x="6732270" y="4605973"/>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anim calcmode="lin" valueType="num">
                                      <p:cBhvr additive="base">
                                        <p:cTn id="7" dur="500" fill="hold"/>
                                        <p:tgtEl>
                                          <p:spTgt spid="70660"/>
                                        </p:tgtEl>
                                        <p:attrNameLst>
                                          <p:attrName>ppt_x</p:attrName>
                                        </p:attrNameLst>
                                      </p:cBhvr>
                                      <p:tavLst>
                                        <p:tav tm="0">
                                          <p:val>
                                            <p:strVal val="#ppt_x"/>
                                          </p:val>
                                        </p:tav>
                                        <p:tav tm="100000">
                                          <p:val>
                                            <p:strVal val="#ppt_x"/>
                                          </p:val>
                                        </p:tav>
                                      </p:tavLst>
                                    </p:anim>
                                    <p:anim calcmode="lin" valueType="num">
                                      <p:cBhvr additive="base">
                                        <p:cTn id="8" dur="500" fill="hold"/>
                                        <p:tgtEl>
                                          <p:spTgt spid="706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7543"/>
                                        </p:tgtEl>
                                        <p:attrNameLst>
                                          <p:attrName>style.visibility</p:attrName>
                                        </p:attrNameLst>
                                      </p:cBhvr>
                                      <p:to>
                                        <p:strVal val="visible"/>
                                      </p:to>
                                    </p:set>
                                    <p:anim calcmode="lin" valueType="num">
                                      <p:cBhvr additive="base">
                                        <p:cTn id="11" dur="500" fill="hold"/>
                                        <p:tgtEl>
                                          <p:spTgt spid="107543"/>
                                        </p:tgtEl>
                                        <p:attrNameLst>
                                          <p:attrName>ppt_x</p:attrName>
                                        </p:attrNameLst>
                                      </p:cBhvr>
                                      <p:tavLst>
                                        <p:tav tm="0">
                                          <p:val>
                                            <p:strVal val="#ppt_x"/>
                                          </p:val>
                                        </p:tav>
                                        <p:tav tm="100000">
                                          <p:val>
                                            <p:strVal val="#ppt_x"/>
                                          </p:val>
                                        </p:tav>
                                      </p:tavLst>
                                    </p:anim>
                                    <p:anim calcmode="lin" valueType="num">
                                      <p:cBhvr additive="base">
                                        <p:cTn id="12" dur="500" fill="hold"/>
                                        <p:tgtEl>
                                          <p:spTgt spid="10754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p:bldP spid="1075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2"/>
          <p:cNvSpPr>
            <a:spLocks noGrp="1"/>
          </p:cNvSpPr>
          <p:nvPr>
            <p:ph type="title"/>
          </p:nvPr>
        </p:nvSpPr>
        <p:spPr/>
        <p:txBody>
          <a:bodyPr wrap="square" anchor="b" anchorCtr="0">
            <a:normAutofit/>
          </a:bodyPr>
          <a:p>
            <a:r>
              <a:rPr lang="zh-CN" altLang="en-US" sz="2100"/>
              <a:t>Non-Blocking Assignments</a:t>
            </a:r>
            <a:endParaRPr lang="en-US" altLang="zh-CN" sz="3200"/>
          </a:p>
        </p:txBody>
      </p:sp>
      <p:sp>
        <p:nvSpPr>
          <p:cNvPr id="108546" name="Rectangle 4"/>
          <p:cNvSpPr>
            <a:spLocks noGrp="1"/>
          </p:cNvSpPr>
          <p:nvPr>
            <p:ph idx="1"/>
          </p:nvPr>
        </p:nvSpPr>
        <p:spPr>
          <a:xfrm>
            <a:off x="365867" y="707073"/>
            <a:ext cx="8531222" cy="4227768"/>
          </a:xfrm>
        </p:spPr>
        <p:txBody>
          <a:bodyPr wrap="square" anchor="t" anchorCtr="0"/>
          <a:p>
            <a:pPr>
              <a:buClr>
                <a:srgbClr val="000000"/>
              </a:buClr>
              <a:buFont typeface="Wingdings" panose="05000000000000000000" charset="0"/>
              <a:buChar char="Ø"/>
            </a:pPr>
            <a:r>
              <a:rPr lang="en-US" altLang="zh-CN" sz="1800"/>
              <a:t>“Updated”</a:t>
            </a:r>
            <a:r>
              <a:rPr lang="en-US" altLang="zh-CN" sz="1800" u="sng"/>
              <a:t>simultaneously</a:t>
            </a:r>
            <a:r>
              <a:rPr lang="en-US" altLang="zh-CN" sz="1800"/>
              <a:t> if no delays given</a:t>
            </a:r>
            <a:endParaRPr lang="en-US" altLang="zh-CN" sz="1800"/>
          </a:p>
          <a:p>
            <a:pPr>
              <a:buClr>
                <a:srgbClr val="000000"/>
              </a:buClr>
              <a:buFont typeface="Wingdings" panose="05000000000000000000" charset="0"/>
              <a:buChar char="Ø"/>
            </a:pPr>
            <a:r>
              <a:rPr lang="en-US" altLang="zh-CN" sz="1800"/>
              <a:t>Used for </a:t>
            </a:r>
            <a:r>
              <a:rPr lang="en-US" altLang="zh-CN" sz="1800" u="sng"/>
              <a:t>sequential</a:t>
            </a:r>
            <a:r>
              <a:rPr lang="en-US" altLang="zh-CN" sz="1800"/>
              <a:t> logic</a:t>
            </a:r>
            <a:br>
              <a:rPr lang="en-US" altLang="zh-CN" sz="1800"/>
            </a:br>
            <a:endParaRPr lang="en-US" altLang="zh-CN" sz="1800"/>
          </a:p>
        </p:txBody>
      </p:sp>
      <p:sp>
        <p:nvSpPr>
          <p:cNvPr id="71684" name="Text Box 5"/>
          <p:cNvSpPr txBox="1"/>
          <p:nvPr/>
        </p:nvSpPr>
        <p:spPr>
          <a:xfrm>
            <a:off x="755650" y="1858645"/>
            <a:ext cx="4842510" cy="2999105"/>
          </a:xfrm>
          <a:prstGeom prst="rect">
            <a:avLst/>
          </a:prstGeom>
          <a:noFill/>
          <a:ln w="12700" cap="flat" cmpd="sng">
            <a:solidFill>
              <a:schemeClr val="tx1"/>
            </a:solidFill>
            <a:prstDash val="solid"/>
            <a:miter/>
            <a:headEnd type="none" w="med" len="med"/>
            <a:tailEnd type="none" w="med" len="med"/>
          </a:ln>
        </p:spPr>
        <p:txBody>
          <a:bodyPr anchor="t">
            <a:spAutoFit/>
          </a:bodyPr>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module</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swap(</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output reg</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out0, out1,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input</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rst, clk);</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always @</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(posedge clk)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begin</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if </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(rst)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begin</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a:t>
            </a:r>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out0 &lt;= 1’b0;</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        out1 &lt;= 1’b1;</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end</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else begin</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a:t>
            </a:r>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out0 &lt;= out1;</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        out1 &lt;= out0;</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end</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end</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endmodule</a:t>
            </a:r>
            <a:endParaRPr lang="en-US" altLang="zh-CN" sz="1350" b="1" noProof="1">
              <a:solidFill>
                <a:schemeClr val="tx1"/>
              </a:solidFill>
              <a:latin typeface="Verdana" panose="020B0604030504040204" pitchFamily="2" charset="0"/>
              <a:ea typeface="Arial" panose="020B0604020202020204" pitchFamily="34" charset="0"/>
            </a:endParaRPr>
          </a:p>
        </p:txBody>
      </p:sp>
      <p:grpSp>
        <p:nvGrpSpPr>
          <p:cNvPr id="2" name="组合 1"/>
          <p:cNvGrpSpPr/>
          <p:nvPr/>
        </p:nvGrpSpPr>
        <p:grpSpPr>
          <a:xfrm>
            <a:off x="5984240" y="1884045"/>
            <a:ext cx="2457450" cy="2153920"/>
            <a:chOff x="9429" y="3928"/>
            <a:chExt cx="3870" cy="3392"/>
          </a:xfrm>
        </p:grpSpPr>
        <p:sp>
          <p:nvSpPr>
            <p:cNvPr id="71685" name="Rectangle 24"/>
            <p:cNvSpPr/>
            <p:nvPr/>
          </p:nvSpPr>
          <p:spPr>
            <a:xfrm>
              <a:off x="9429" y="3928"/>
              <a:ext cx="3870" cy="3392"/>
            </a:xfrm>
            <a:prstGeom prst="rect">
              <a:avLst/>
            </a:prstGeom>
            <a:solidFill>
              <a:schemeClr val="bg1"/>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108550" name="Rectangle 6"/>
            <p:cNvSpPr/>
            <p:nvPr/>
          </p:nvSpPr>
          <p:spPr>
            <a:xfrm>
              <a:off x="11011" y="6060"/>
              <a:ext cx="1080" cy="1170"/>
            </a:xfrm>
            <a:prstGeom prst="rect">
              <a:avLst/>
            </a:prstGeom>
            <a:solidFill>
              <a:srgbClr val="99CCFF"/>
            </a:solidFill>
            <a:ln w="19050" cap="flat" cmpd="sng">
              <a:solidFill>
                <a:schemeClr val="tx1"/>
              </a:solidFill>
              <a:prstDash val="solid"/>
              <a:miter/>
              <a:headEnd type="none" w="med" len="med"/>
              <a:tailEnd type="none" w="med" len="med"/>
            </a:ln>
          </p:spPr>
          <p:txBody>
            <a:bodyPr wrap="none" anchor="ctr" anchorCtr="0"/>
            <a:p>
              <a:r>
                <a:rPr lang="en-US" altLang="zh-CN" sz="1200">
                  <a:solidFill>
                    <a:schemeClr val="tx1"/>
                  </a:solidFill>
                  <a:latin typeface="Verdana" panose="020B0604030504040204" pitchFamily="2" charset="0"/>
                  <a:ea typeface="宋体" panose="02010600030101010101" pitchFamily="2" charset="-122"/>
                </a:rPr>
                <a:t>D      Q</a:t>
              </a:r>
              <a:endParaRPr lang="en-US" altLang="zh-CN" sz="1200">
                <a:solidFill>
                  <a:schemeClr val="tx1"/>
                </a:solidFill>
                <a:latin typeface="Verdana" panose="020B0604030504040204" pitchFamily="2" charset="0"/>
                <a:ea typeface="宋体" panose="02010600030101010101" pitchFamily="2" charset="-122"/>
              </a:endParaRPr>
            </a:p>
            <a:p>
              <a:endParaRPr lang="en-US" altLang="zh-CN" sz="1200">
                <a:solidFill>
                  <a:schemeClr val="tx1"/>
                </a:solidFill>
                <a:latin typeface="Verdana" panose="020B0604030504040204" pitchFamily="2" charset="0"/>
                <a:ea typeface="宋体" panose="02010600030101010101" pitchFamily="2" charset="-122"/>
              </a:endParaRPr>
            </a:p>
            <a:p>
              <a:r>
                <a:rPr lang="en-US" altLang="zh-CN" sz="1200">
                  <a:solidFill>
                    <a:schemeClr val="tx1"/>
                  </a:solidFill>
                  <a:latin typeface="Verdana" panose="020B0604030504040204" pitchFamily="2" charset="0"/>
                  <a:ea typeface="宋体" panose="02010600030101010101" pitchFamily="2" charset="-122"/>
                </a:rPr>
                <a:t>rst to 1</a:t>
              </a:r>
              <a:endParaRPr lang="en-US" altLang="zh-CN" sz="1200">
                <a:solidFill>
                  <a:schemeClr val="tx1"/>
                </a:solidFill>
                <a:latin typeface="Verdana" panose="020B0604030504040204" pitchFamily="2" charset="0"/>
                <a:ea typeface="宋体" panose="02010600030101010101" pitchFamily="2" charset="-122"/>
              </a:endParaRPr>
            </a:p>
            <a:p>
              <a:endParaRPr lang="en-US" altLang="zh-CN" sz="1200">
                <a:solidFill>
                  <a:schemeClr val="tx1"/>
                </a:solidFill>
                <a:latin typeface="Verdana" panose="020B0604030504040204" pitchFamily="2" charset="0"/>
                <a:ea typeface="Arial" panose="020B0604020202020204" pitchFamily="34" charset="0"/>
              </a:endParaRPr>
            </a:p>
          </p:txBody>
        </p:sp>
        <p:sp>
          <p:nvSpPr>
            <p:cNvPr id="108551" name="Rectangle 7"/>
            <p:cNvSpPr/>
            <p:nvPr/>
          </p:nvSpPr>
          <p:spPr>
            <a:xfrm>
              <a:off x="11011" y="4080"/>
              <a:ext cx="1080" cy="1170"/>
            </a:xfrm>
            <a:prstGeom prst="rect">
              <a:avLst/>
            </a:prstGeom>
            <a:solidFill>
              <a:srgbClr val="99CCFF"/>
            </a:solidFill>
            <a:ln w="19050" cap="flat" cmpd="sng">
              <a:solidFill>
                <a:schemeClr val="tx1"/>
              </a:solidFill>
              <a:prstDash val="solid"/>
              <a:miter/>
              <a:headEnd type="none" w="med" len="med"/>
              <a:tailEnd type="none" w="med" len="med"/>
            </a:ln>
          </p:spPr>
          <p:txBody>
            <a:bodyPr wrap="none" anchor="ctr" anchorCtr="0"/>
            <a:p>
              <a:r>
                <a:rPr lang="en-US" altLang="zh-CN" sz="1200">
                  <a:solidFill>
                    <a:schemeClr val="tx1"/>
                  </a:solidFill>
                  <a:latin typeface="Verdana" panose="020B0604030504040204" pitchFamily="2" charset="0"/>
                  <a:ea typeface="宋体" panose="02010600030101010101" pitchFamily="2" charset="-122"/>
                </a:rPr>
                <a:t>D      Q</a:t>
              </a:r>
              <a:br>
                <a:rPr lang="en-US" altLang="zh-CN" sz="1200">
                  <a:solidFill>
                    <a:schemeClr val="tx1"/>
                  </a:solidFill>
                  <a:latin typeface="Verdana" panose="020B0604030504040204" pitchFamily="2" charset="0"/>
                  <a:ea typeface="宋体" panose="02010600030101010101" pitchFamily="2" charset="-122"/>
                </a:rPr>
              </a:br>
              <a:endParaRPr lang="en-US" altLang="zh-CN" sz="1200">
                <a:solidFill>
                  <a:schemeClr val="tx1"/>
                </a:solidFill>
                <a:latin typeface="Verdana" panose="020B0604030504040204" pitchFamily="2" charset="0"/>
                <a:ea typeface="宋体" panose="02010600030101010101" pitchFamily="2" charset="-122"/>
              </a:endParaRPr>
            </a:p>
            <a:p>
              <a:r>
                <a:rPr lang="en-US" altLang="zh-CN" sz="1200">
                  <a:solidFill>
                    <a:schemeClr val="tx1"/>
                  </a:solidFill>
                  <a:latin typeface="Verdana" panose="020B0604030504040204" pitchFamily="2" charset="0"/>
                  <a:ea typeface="宋体" panose="02010600030101010101" pitchFamily="2" charset="-122"/>
                </a:rPr>
                <a:t>rst to 0</a:t>
              </a:r>
              <a:endParaRPr lang="en-US" altLang="zh-CN" sz="1200">
                <a:solidFill>
                  <a:schemeClr val="tx1"/>
                </a:solidFill>
                <a:latin typeface="Verdana" panose="020B0604030504040204" pitchFamily="2" charset="0"/>
                <a:ea typeface="宋体" panose="02010600030101010101" pitchFamily="2" charset="-122"/>
              </a:endParaRPr>
            </a:p>
            <a:p>
              <a:endParaRPr lang="en-US" altLang="zh-CN" sz="1200">
                <a:solidFill>
                  <a:schemeClr val="tx1"/>
                </a:solidFill>
                <a:latin typeface="Verdana" panose="020B0604030504040204" pitchFamily="2" charset="0"/>
                <a:ea typeface="Arial" panose="020B0604020202020204" pitchFamily="34" charset="0"/>
              </a:endParaRPr>
            </a:p>
          </p:txBody>
        </p:sp>
        <p:sp>
          <p:nvSpPr>
            <p:cNvPr id="71688" name="Line 8"/>
            <p:cNvSpPr/>
            <p:nvPr/>
          </p:nvSpPr>
          <p:spPr>
            <a:xfrm>
              <a:off x="10111" y="5070"/>
              <a:ext cx="900" cy="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1689" name="Text Box 9"/>
            <p:cNvSpPr txBox="1"/>
            <p:nvPr/>
          </p:nvSpPr>
          <p:spPr>
            <a:xfrm>
              <a:off x="9519" y="4890"/>
              <a:ext cx="664" cy="471"/>
            </a:xfrm>
            <a:prstGeom prst="rect">
              <a:avLst/>
            </a:prstGeom>
            <a:noFill/>
            <a:ln w="9525">
              <a:noFill/>
            </a:ln>
          </p:spPr>
          <p:txBody>
            <a:bodyPr wrap="squar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clk</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71690" name="Line 10"/>
            <p:cNvSpPr/>
            <p:nvPr/>
          </p:nvSpPr>
          <p:spPr>
            <a:xfrm flipV="1">
              <a:off x="11011" y="5070"/>
              <a:ext cx="180" cy="90"/>
            </a:xfrm>
            <a:prstGeom prst="line">
              <a:avLst/>
            </a:prstGeom>
            <a:ln w="12700"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1691" name="Line 11"/>
            <p:cNvSpPr/>
            <p:nvPr/>
          </p:nvSpPr>
          <p:spPr>
            <a:xfrm flipH="1" flipV="1">
              <a:off x="11011" y="4980"/>
              <a:ext cx="180" cy="90"/>
            </a:xfrm>
            <a:prstGeom prst="line">
              <a:avLst/>
            </a:prstGeom>
            <a:ln w="12700"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1692" name="Line 12"/>
            <p:cNvSpPr/>
            <p:nvPr/>
          </p:nvSpPr>
          <p:spPr>
            <a:xfrm flipV="1">
              <a:off x="11011" y="7050"/>
              <a:ext cx="180" cy="90"/>
            </a:xfrm>
            <a:prstGeom prst="line">
              <a:avLst/>
            </a:prstGeom>
            <a:ln w="12700"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1693" name="Line 13"/>
            <p:cNvSpPr/>
            <p:nvPr/>
          </p:nvSpPr>
          <p:spPr>
            <a:xfrm flipH="1" flipV="1">
              <a:off x="11011" y="6960"/>
              <a:ext cx="180" cy="90"/>
            </a:xfrm>
            <a:prstGeom prst="line">
              <a:avLst/>
            </a:prstGeom>
            <a:ln w="12700"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108558" name="Freeform 14"/>
            <p:cNvSpPr/>
            <p:nvPr/>
          </p:nvSpPr>
          <p:spPr>
            <a:xfrm>
              <a:off x="10291" y="5070"/>
              <a:ext cx="720" cy="1980"/>
            </a:xfrm>
            <a:custGeom>
              <a:avLst/>
              <a:gdLst/>
              <a:ahLst/>
              <a:cxnLst>
                <a:cxn ang="0">
                  <a:pos x="0" y="0"/>
                </a:cxn>
                <a:cxn ang="0">
                  <a:pos x="0" y="1056"/>
                </a:cxn>
                <a:cxn ang="0">
                  <a:pos x="384" y="1056"/>
                </a:cxn>
              </a:cxnLst>
              <a:pathLst>
                <a:path w="384" h="1056">
                  <a:moveTo>
                    <a:pt x="0" y="0"/>
                  </a:moveTo>
                  <a:lnTo>
                    <a:pt x="0" y="1056"/>
                  </a:lnTo>
                  <a:lnTo>
                    <a:pt x="384" y="1056"/>
                  </a:lnTo>
                </a:path>
              </a:pathLst>
            </a:custGeom>
            <a:noFill/>
            <a:ln w="19050" cap="flat" cmpd="sng">
              <a:solidFill>
                <a:schemeClr val="tx1"/>
              </a:solidFill>
              <a:prstDash val="solid"/>
              <a:round/>
              <a:headEnd type="oval" w="med" len="med"/>
              <a:tailEnd type="triangle" w="lg" len="lg"/>
            </a:ln>
          </p:spPr>
          <p:txBody>
            <a:bodyPr/>
            <a:p>
              <a:endParaRPr lang="zh-CN" altLang="en-US"/>
            </a:p>
          </p:txBody>
        </p:sp>
        <p:sp>
          <p:nvSpPr>
            <p:cNvPr id="71695" name="Line 15"/>
            <p:cNvSpPr/>
            <p:nvPr/>
          </p:nvSpPr>
          <p:spPr>
            <a:xfrm>
              <a:off x="10111" y="4800"/>
              <a:ext cx="900" cy="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1696" name="Text Box 16"/>
            <p:cNvSpPr txBox="1"/>
            <p:nvPr/>
          </p:nvSpPr>
          <p:spPr>
            <a:xfrm>
              <a:off x="9519" y="4547"/>
              <a:ext cx="651" cy="471"/>
            </a:xfrm>
            <a:prstGeom prst="rect">
              <a:avLst/>
            </a:prstGeom>
            <a:noFill/>
            <a:ln w="9525">
              <a:noFill/>
            </a:ln>
          </p:spPr>
          <p:txBody>
            <a:bodyPr wrap="squar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rst</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108561" name="Freeform 17"/>
            <p:cNvSpPr/>
            <p:nvPr/>
          </p:nvSpPr>
          <p:spPr>
            <a:xfrm>
              <a:off x="10381" y="4800"/>
              <a:ext cx="630" cy="1980"/>
            </a:xfrm>
            <a:custGeom>
              <a:avLst/>
              <a:gdLst/>
              <a:ahLst/>
              <a:cxnLst>
                <a:cxn ang="0">
                  <a:pos x="0" y="0"/>
                </a:cxn>
                <a:cxn ang="0">
                  <a:pos x="0" y="1056"/>
                </a:cxn>
                <a:cxn ang="0">
                  <a:pos x="336" y="1056"/>
                </a:cxn>
              </a:cxnLst>
              <a:pathLst>
                <a:path w="336" h="1056">
                  <a:moveTo>
                    <a:pt x="0" y="0"/>
                  </a:moveTo>
                  <a:lnTo>
                    <a:pt x="0" y="1056"/>
                  </a:lnTo>
                  <a:lnTo>
                    <a:pt x="336" y="1056"/>
                  </a:lnTo>
                </a:path>
              </a:pathLst>
            </a:custGeom>
            <a:noFill/>
            <a:ln w="19050" cap="flat" cmpd="sng">
              <a:solidFill>
                <a:schemeClr val="tx1"/>
              </a:solidFill>
              <a:prstDash val="solid"/>
              <a:round/>
              <a:headEnd type="oval" w="med" len="med"/>
              <a:tailEnd type="triangle" w="lg" len="lg"/>
            </a:ln>
          </p:spPr>
          <p:txBody>
            <a:bodyPr/>
            <a:p>
              <a:endParaRPr lang="zh-CN" altLang="en-US"/>
            </a:p>
          </p:txBody>
        </p:sp>
        <p:sp>
          <p:nvSpPr>
            <p:cNvPr id="108562" name="Freeform 18"/>
            <p:cNvSpPr/>
            <p:nvPr/>
          </p:nvSpPr>
          <p:spPr>
            <a:xfrm>
              <a:off x="10561" y="4260"/>
              <a:ext cx="1710" cy="1980"/>
            </a:xfrm>
            <a:custGeom>
              <a:avLst/>
              <a:gdLst/>
              <a:ahLst/>
              <a:cxnLst>
                <a:cxn ang="0">
                  <a:pos x="816" y="0"/>
                </a:cxn>
                <a:cxn ang="0">
                  <a:pos x="912" y="0"/>
                </a:cxn>
                <a:cxn ang="0">
                  <a:pos x="912" y="816"/>
                </a:cxn>
                <a:cxn ang="0">
                  <a:pos x="0" y="816"/>
                </a:cxn>
                <a:cxn ang="0">
                  <a:pos x="0" y="1056"/>
                </a:cxn>
                <a:cxn ang="0">
                  <a:pos x="240" y="1056"/>
                </a:cxn>
              </a:cxnLst>
              <a:pathLst>
                <a:path w="912" h="1056">
                  <a:moveTo>
                    <a:pt x="816" y="0"/>
                  </a:moveTo>
                  <a:lnTo>
                    <a:pt x="912" y="0"/>
                  </a:lnTo>
                  <a:lnTo>
                    <a:pt x="912" y="816"/>
                  </a:lnTo>
                  <a:lnTo>
                    <a:pt x="0" y="816"/>
                  </a:lnTo>
                  <a:lnTo>
                    <a:pt x="0" y="1056"/>
                  </a:lnTo>
                  <a:lnTo>
                    <a:pt x="240" y="1056"/>
                  </a:lnTo>
                </a:path>
              </a:pathLst>
            </a:custGeom>
            <a:noFill/>
            <a:ln w="19050" cap="flat" cmpd="sng">
              <a:solidFill>
                <a:schemeClr val="tx1"/>
              </a:solidFill>
              <a:prstDash val="solid"/>
              <a:round/>
              <a:headEnd type="none" w="med" len="med"/>
              <a:tailEnd type="triangle" w="lg" len="lg"/>
            </a:ln>
          </p:spPr>
          <p:txBody>
            <a:bodyPr/>
            <a:p>
              <a:endParaRPr lang="zh-CN" altLang="en-US"/>
            </a:p>
          </p:txBody>
        </p:sp>
        <p:sp>
          <p:nvSpPr>
            <p:cNvPr id="108563" name="Freeform 19"/>
            <p:cNvSpPr/>
            <p:nvPr/>
          </p:nvSpPr>
          <p:spPr>
            <a:xfrm>
              <a:off x="10561" y="4260"/>
              <a:ext cx="1890" cy="1980"/>
            </a:xfrm>
            <a:custGeom>
              <a:avLst/>
              <a:gdLst/>
              <a:ahLst/>
              <a:cxnLst>
                <a:cxn ang="0">
                  <a:pos x="816" y="1056"/>
                </a:cxn>
                <a:cxn ang="0">
                  <a:pos x="1008" y="1056"/>
                </a:cxn>
                <a:cxn ang="0">
                  <a:pos x="1008" y="672"/>
                </a:cxn>
                <a:cxn ang="0">
                  <a:pos x="0" y="672"/>
                </a:cxn>
                <a:cxn ang="0">
                  <a:pos x="0" y="0"/>
                </a:cxn>
                <a:cxn ang="0">
                  <a:pos x="240" y="0"/>
                </a:cxn>
              </a:cxnLst>
              <a:pathLst>
                <a:path w="1008" h="1056">
                  <a:moveTo>
                    <a:pt x="816" y="1056"/>
                  </a:moveTo>
                  <a:lnTo>
                    <a:pt x="1008" y="1056"/>
                  </a:lnTo>
                  <a:lnTo>
                    <a:pt x="1008" y="672"/>
                  </a:lnTo>
                  <a:lnTo>
                    <a:pt x="0" y="672"/>
                  </a:lnTo>
                  <a:lnTo>
                    <a:pt x="0" y="0"/>
                  </a:lnTo>
                  <a:lnTo>
                    <a:pt x="240" y="0"/>
                  </a:lnTo>
                </a:path>
              </a:pathLst>
            </a:custGeom>
            <a:noFill/>
            <a:ln w="19050" cap="flat" cmpd="sng">
              <a:solidFill>
                <a:schemeClr val="tx1"/>
              </a:solidFill>
              <a:prstDash val="solid"/>
              <a:round/>
              <a:headEnd type="none" w="med" len="med"/>
              <a:tailEnd type="triangle" w="lg" len="lg"/>
            </a:ln>
          </p:spPr>
          <p:txBody>
            <a:bodyPr/>
            <a:p>
              <a:endParaRPr lang="zh-CN" altLang="en-US"/>
            </a:p>
          </p:txBody>
        </p:sp>
        <p:sp>
          <p:nvSpPr>
            <p:cNvPr id="71700" name="Line 20"/>
            <p:cNvSpPr/>
            <p:nvPr/>
          </p:nvSpPr>
          <p:spPr>
            <a:xfrm>
              <a:off x="12271" y="4260"/>
              <a:ext cx="450" cy="0"/>
            </a:xfrm>
            <a:prstGeom prst="line">
              <a:avLst/>
            </a:prstGeom>
            <a:ln w="19050" cap="flat" cmpd="sng">
              <a:solidFill>
                <a:schemeClr val="tx1"/>
              </a:solidFill>
              <a:prstDash val="solid"/>
              <a:round/>
              <a:headEnd type="oval"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1701" name="Line 21"/>
            <p:cNvSpPr/>
            <p:nvPr/>
          </p:nvSpPr>
          <p:spPr>
            <a:xfrm>
              <a:off x="12451" y="6240"/>
              <a:ext cx="270" cy="0"/>
            </a:xfrm>
            <a:prstGeom prst="line">
              <a:avLst/>
            </a:prstGeom>
            <a:ln w="19050" cap="flat" cmpd="sng">
              <a:solidFill>
                <a:schemeClr val="tx1"/>
              </a:solidFill>
              <a:prstDash val="solid"/>
              <a:round/>
              <a:headEnd type="oval"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1702" name="Text Box 22"/>
            <p:cNvSpPr txBox="1"/>
            <p:nvPr/>
          </p:nvSpPr>
          <p:spPr>
            <a:xfrm>
              <a:off x="12288" y="6167"/>
              <a:ext cx="900" cy="471"/>
            </a:xfrm>
            <a:prstGeom prst="rect">
              <a:avLst/>
            </a:prstGeom>
            <a:noFill/>
            <a:ln w="9525">
              <a:noFill/>
            </a:ln>
          </p:spPr>
          <p:txBody>
            <a:bodyPr wrap="squar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out1</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71703" name="Text Box 23"/>
            <p:cNvSpPr txBox="1"/>
            <p:nvPr/>
          </p:nvSpPr>
          <p:spPr>
            <a:xfrm>
              <a:off x="12288" y="4187"/>
              <a:ext cx="900" cy="471"/>
            </a:xfrm>
            <a:prstGeom prst="rect">
              <a:avLst/>
            </a:prstGeom>
            <a:noFill/>
            <a:ln w="9525">
              <a:noFill/>
            </a:ln>
          </p:spPr>
          <p:txBody>
            <a:bodyPr wrap="squar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out0</a:t>
              </a:r>
              <a:endParaRPr lang="en-US" altLang="zh-CN" sz="1350" noProof="1">
                <a:solidFill>
                  <a:schemeClr val="tx1"/>
                </a:solidFill>
                <a:latin typeface="Verdana" panose="020B0604030504040204" pitchFamily="2" charset="0"/>
                <a:ea typeface="Arial" panose="020B0604020202020204" pitchFamily="34" charset="0"/>
              </a:endParaRPr>
            </a:p>
          </p:txBody>
        </p:sp>
      </p:grpSp>
      <p:sp>
        <p:nvSpPr>
          <p:cNvPr id="108568" name="Text Box 5"/>
          <p:cNvSpPr txBox="1"/>
          <p:nvPr/>
        </p:nvSpPr>
        <p:spPr>
          <a:xfrm>
            <a:off x="5976620" y="4618673"/>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anim calcmode="lin" valueType="num">
                                      <p:cBhvr additive="base">
                                        <p:cTn id="7" dur="500" fill="hold"/>
                                        <p:tgtEl>
                                          <p:spTgt spid="71684"/>
                                        </p:tgtEl>
                                        <p:attrNameLst>
                                          <p:attrName>ppt_x</p:attrName>
                                        </p:attrNameLst>
                                      </p:cBhvr>
                                      <p:tavLst>
                                        <p:tav tm="0">
                                          <p:val>
                                            <p:strVal val="#ppt_x"/>
                                          </p:val>
                                        </p:tav>
                                        <p:tav tm="100000">
                                          <p:val>
                                            <p:strVal val="#ppt_x"/>
                                          </p:val>
                                        </p:tav>
                                      </p:tavLst>
                                    </p:anim>
                                    <p:anim calcmode="lin" valueType="num">
                                      <p:cBhvr additive="base">
                                        <p:cTn id="8" dur="500" fill="hold"/>
                                        <p:tgtEl>
                                          <p:spTgt spid="7168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8568"/>
                                        </p:tgtEl>
                                        <p:attrNameLst>
                                          <p:attrName>style.visibility</p:attrName>
                                        </p:attrNameLst>
                                      </p:cBhvr>
                                      <p:to>
                                        <p:strVal val="visible"/>
                                      </p:to>
                                    </p:set>
                                    <p:anim calcmode="lin" valueType="num">
                                      <p:cBhvr additive="base">
                                        <p:cTn id="11" dur="500" fill="hold"/>
                                        <p:tgtEl>
                                          <p:spTgt spid="108568"/>
                                        </p:tgtEl>
                                        <p:attrNameLst>
                                          <p:attrName>ppt_x</p:attrName>
                                        </p:attrNameLst>
                                      </p:cBhvr>
                                      <p:tavLst>
                                        <p:tav tm="0">
                                          <p:val>
                                            <p:strVal val="#ppt_x"/>
                                          </p:val>
                                        </p:tav>
                                        <p:tav tm="100000">
                                          <p:val>
                                            <p:strVal val="#ppt_x"/>
                                          </p:val>
                                        </p:tav>
                                      </p:tavLst>
                                    </p:anim>
                                    <p:anim calcmode="lin" valueType="num">
                                      <p:cBhvr additive="base">
                                        <p:cTn id="12" dur="500" fill="hold"/>
                                        <p:tgtEl>
                                          <p:spTgt spid="10856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nimBg="1"/>
      <p:bldP spid="10856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Rectangle 2"/>
          <p:cNvSpPr>
            <a:spLocks noGrp="1"/>
          </p:cNvSpPr>
          <p:nvPr>
            <p:ph type="title"/>
          </p:nvPr>
        </p:nvSpPr>
        <p:spPr/>
        <p:txBody>
          <a:bodyPr wrap="square" anchor="b" anchorCtr="0">
            <a:normAutofit/>
          </a:bodyPr>
          <a:p>
            <a:r>
              <a:rPr lang="zh-CN" altLang="en-US" sz="2100"/>
              <a:t>Swapping if done in Blocking</a:t>
            </a:r>
            <a:endParaRPr lang="en-US" altLang="zh-CN" sz="3200"/>
          </a:p>
        </p:txBody>
      </p:sp>
      <p:sp>
        <p:nvSpPr>
          <p:cNvPr id="109570" name="Rectangle 4"/>
          <p:cNvSpPr>
            <a:spLocks noGrp="1"/>
          </p:cNvSpPr>
          <p:nvPr>
            <p:ph idx="1"/>
          </p:nvPr>
        </p:nvSpPr>
        <p:spPr>
          <a:xfrm>
            <a:off x="365867" y="707073"/>
            <a:ext cx="8531222" cy="4227768"/>
          </a:xfrm>
        </p:spPr>
        <p:txBody>
          <a:bodyPr wrap="square" anchor="t" anchorCtr="0"/>
          <a:p>
            <a:pPr>
              <a:buClr>
                <a:srgbClr val="000000"/>
              </a:buClr>
              <a:buFont typeface="Wingdings" panose="05000000000000000000" charset="0"/>
              <a:buChar char="Ø"/>
            </a:pPr>
            <a:r>
              <a:rPr lang="en-US" altLang="zh-CN" sz="1800"/>
              <a:t>In blocking, need a“temp”variable</a:t>
            </a:r>
            <a:endParaRPr lang="en-US" altLang="zh-CN" sz="1800"/>
          </a:p>
        </p:txBody>
      </p:sp>
      <p:sp>
        <p:nvSpPr>
          <p:cNvPr id="72707" name="Text Box 5"/>
          <p:cNvSpPr txBox="1"/>
          <p:nvPr/>
        </p:nvSpPr>
        <p:spPr>
          <a:xfrm>
            <a:off x="395605" y="1348105"/>
            <a:ext cx="5943600" cy="3622675"/>
          </a:xfrm>
          <a:prstGeom prst="rect">
            <a:avLst/>
          </a:prstGeom>
          <a:noFill/>
          <a:ln w="12700" cap="flat" cmpd="sng">
            <a:solidFill>
              <a:schemeClr val="tx1"/>
            </a:solidFill>
            <a:prstDash val="solid"/>
            <a:miter/>
            <a:headEnd type="none" w="med" len="med"/>
            <a:tailEnd type="none" w="med" len="med"/>
          </a:ln>
        </p:spPr>
        <p:txBody>
          <a:bodyPr anchor="t">
            <a:spAutoFit/>
          </a:bodyPr>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module</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swap(</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output reg</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out0, out1,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input</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in0, in1, swap);</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reg</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temp;</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always @</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begin</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indent="457200"/>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out0 = in0;</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indent="457200"/>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out1 = in1;</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indent="457200"/>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if </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(swap)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begin</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a:t>
            </a:r>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temp = out0;</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	out0  = out1;</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	out1  = temp;</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pPr indent="457200"/>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end</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end</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endmodule</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b="1" noProof="1">
                <a:gradFill>
                  <a:gsLst>
                    <a:gs pos="0">
                      <a:srgbClr val="012D86"/>
                    </a:gs>
                    <a:gs pos="100000">
                      <a:srgbClr val="0E2557"/>
                    </a:gs>
                  </a:gsLst>
                  <a:lin scaled="0"/>
                </a:gradFill>
                <a:latin typeface="Verdana" panose="020B0604030504040204" pitchFamily="2" charset="0"/>
                <a:ea typeface="宋体" panose="02010600030101010101" pitchFamily="2" charset="-122"/>
                <a:cs typeface="Arial" panose="020B0604020202020204" pitchFamily="34" charset="0"/>
              </a:rPr>
              <a:t>Which values get included on the sensitivity list from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a:t>
            </a:r>
            <a:endParaRPr lang="en-US" altLang="zh-CN" sz="1350" b="1" noProof="1">
              <a:solidFill>
                <a:schemeClr val="tx1"/>
              </a:solidFill>
              <a:latin typeface="Verdana" panose="020B0604030504040204" pitchFamily="2" charset="0"/>
              <a:ea typeface="Arial" panose="020B0604020202020204" pitchFamily="34" charset="0"/>
            </a:endParaRPr>
          </a:p>
        </p:txBody>
      </p:sp>
      <p:sp>
        <p:nvSpPr>
          <p:cNvPr id="109587" name="Text Box 5"/>
          <p:cNvSpPr txBox="1"/>
          <p:nvPr/>
        </p:nvSpPr>
        <p:spPr>
          <a:xfrm>
            <a:off x="6457633" y="4731703"/>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grpSp>
        <p:nvGrpSpPr>
          <p:cNvPr id="19" name="组合 18"/>
          <p:cNvGrpSpPr/>
          <p:nvPr/>
        </p:nvGrpSpPr>
        <p:grpSpPr>
          <a:xfrm>
            <a:off x="6588125" y="1348105"/>
            <a:ext cx="2131060" cy="1656080"/>
            <a:chOff x="10375" y="2123"/>
            <a:chExt cx="3356" cy="2608"/>
          </a:xfrm>
        </p:grpSpPr>
        <p:sp>
          <p:nvSpPr>
            <p:cNvPr id="3" name="矩形 2"/>
            <p:cNvSpPr/>
            <p:nvPr/>
          </p:nvSpPr>
          <p:spPr>
            <a:xfrm>
              <a:off x="10375" y="2123"/>
              <a:ext cx="3289" cy="2609"/>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AutoShape 6"/>
            <p:cNvSpPr/>
            <p:nvPr>
              <p:custDataLst>
                <p:tags r:id="rId1"/>
              </p:custDataLst>
            </p:nvPr>
          </p:nvSpPr>
          <p:spPr>
            <a:xfrm rot="-5400000">
              <a:off x="12266" y="2589"/>
              <a:ext cx="810" cy="360"/>
            </a:xfrm>
            <a:custGeom>
              <a:avLst/>
              <a:gdLst/>
              <a:ahLst/>
              <a:cxnLst>
                <a:cxn ang="0">
                  <a:pos x="600075" y="152400"/>
                </a:cxn>
                <a:cxn ang="0">
                  <a:pos x="342900" y="304800"/>
                </a:cxn>
                <a:cxn ang="0">
                  <a:pos x="85725" y="152400"/>
                </a:cxn>
                <a:cxn ang="0">
                  <a:pos x="342900" y="0"/>
                </a:cxn>
              </a:cxnLst>
              <a:pathLst>
                <a:path w="21600" h="21600">
                  <a:moveTo>
                    <a:pt x="0" y="0"/>
                  </a:moveTo>
                  <a:lnTo>
                    <a:pt x="5400" y="21600"/>
                  </a:lnTo>
                  <a:lnTo>
                    <a:pt x="16200" y="21600"/>
                  </a:lnTo>
                  <a:lnTo>
                    <a:pt x="21600" y="0"/>
                  </a:lnTo>
                  <a:close/>
                </a:path>
              </a:pathLst>
            </a:custGeom>
            <a:solidFill>
              <a:srgbClr val="99CCFF"/>
            </a:solidFill>
            <a:ln w="19050" cap="flat" cmpd="sng">
              <a:solidFill>
                <a:schemeClr val="tx1"/>
              </a:solidFill>
              <a:prstDash val="solid"/>
              <a:round/>
              <a:headEnd type="none" w="med" len="med"/>
              <a:tailEnd type="none" w="med" len="med"/>
            </a:ln>
          </p:spPr>
          <p:txBody>
            <a:bodyPr/>
            <a:p>
              <a:endParaRPr lang="zh-CN" altLang="en-US"/>
            </a:p>
          </p:txBody>
        </p:sp>
        <p:sp>
          <p:nvSpPr>
            <p:cNvPr id="5" name="AutoShape 7"/>
            <p:cNvSpPr/>
            <p:nvPr>
              <p:custDataLst>
                <p:tags r:id="rId2"/>
              </p:custDataLst>
            </p:nvPr>
          </p:nvSpPr>
          <p:spPr>
            <a:xfrm rot="-5400000">
              <a:off x="12221" y="3987"/>
              <a:ext cx="900" cy="360"/>
            </a:xfrm>
            <a:custGeom>
              <a:avLst/>
              <a:gdLst/>
              <a:ahLst/>
              <a:cxnLst>
                <a:cxn ang="0">
                  <a:pos x="666750" y="152400"/>
                </a:cxn>
                <a:cxn ang="0">
                  <a:pos x="381000" y="304800"/>
                </a:cxn>
                <a:cxn ang="0">
                  <a:pos x="95250" y="152400"/>
                </a:cxn>
                <a:cxn ang="0">
                  <a:pos x="381000" y="0"/>
                </a:cxn>
              </a:cxnLst>
              <a:pathLst>
                <a:path w="21600" h="21600">
                  <a:moveTo>
                    <a:pt x="0" y="0"/>
                  </a:moveTo>
                  <a:lnTo>
                    <a:pt x="5400" y="21600"/>
                  </a:lnTo>
                  <a:lnTo>
                    <a:pt x="16200" y="21600"/>
                  </a:lnTo>
                  <a:lnTo>
                    <a:pt x="21600" y="0"/>
                  </a:lnTo>
                  <a:close/>
                </a:path>
              </a:pathLst>
            </a:custGeom>
            <a:solidFill>
              <a:srgbClr val="99CCFF"/>
            </a:solidFill>
            <a:ln w="19050" cap="flat" cmpd="sng">
              <a:solidFill>
                <a:schemeClr val="tx1"/>
              </a:solidFill>
              <a:prstDash val="solid"/>
              <a:round/>
              <a:headEnd type="none" w="med" len="med"/>
              <a:tailEnd type="none" w="med" len="med"/>
            </a:ln>
          </p:spPr>
          <p:txBody>
            <a:bodyPr/>
            <a:p>
              <a:endParaRPr lang="zh-CN" altLang="en-US"/>
            </a:p>
          </p:txBody>
        </p:sp>
        <p:sp>
          <p:nvSpPr>
            <p:cNvPr id="6" name="Freeform 8"/>
            <p:cNvSpPr/>
            <p:nvPr>
              <p:custDataLst>
                <p:tags r:id="rId3"/>
              </p:custDataLst>
            </p:nvPr>
          </p:nvSpPr>
          <p:spPr>
            <a:xfrm>
              <a:off x="11321" y="3084"/>
              <a:ext cx="1350" cy="360"/>
            </a:xfrm>
            <a:custGeom>
              <a:avLst/>
              <a:gdLst/>
              <a:ahLst/>
              <a:cxnLst>
                <a:cxn ang="0">
                  <a:pos x="720" y="0"/>
                </a:cxn>
                <a:cxn ang="0">
                  <a:pos x="720" y="144"/>
                </a:cxn>
                <a:cxn ang="0">
                  <a:pos x="0" y="144"/>
                </a:cxn>
              </a:cxnLst>
              <a:pathLst>
                <a:path w="720" h="144">
                  <a:moveTo>
                    <a:pt x="720" y="0"/>
                  </a:moveTo>
                  <a:lnTo>
                    <a:pt x="720" y="144"/>
                  </a:lnTo>
                  <a:lnTo>
                    <a:pt x="0" y="144"/>
                  </a:lnTo>
                </a:path>
              </a:pathLst>
            </a:custGeom>
            <a:noFill/>
            <a:ln w="19050" cap="flat" cmpd="sng">
              <a:solidFill>
                <a:schemeClr val="tx1"/>
              </a:solidFill>
              <a:prstDash val="solid"/>
              <a:round/>
              <a:headEnd type="triangle" w="lg" len="lg"/>
              <a:tailEnd type="none" w="med" len="med"/>
            </a:ln>
          </p:spPr>
          <p:txBody>
            <a:bodyPr/>
            <a:p>
              <a:endParaRPr lang="zh-CN" altLang="en-US"/>
            </a:p>
          </p:txBody>
        </p:sp>
        <p:sp>
          <p:nvSpPr>
            <p:cNvPr id="7" name="Line 9"/>
            <p:cNvSpPr/>
            <p:nvPr>
              <p:custDataLst>
                <p:tags r:id="rId4"/>
              </p:custDataLst>
            </p:nvPr>
          </p:nvSpPr>
          <p:spPr>
            <a:xfrm>
              <a:off x="12671" y="3444"/>
              <a:ext cx="0" cy="363"/>
            </a:xfrm>
            <a:prstGeom prst="line">
              <a:avLst/>
            </a:prstGeom>
            <a:ln w="19050" cap="flat" cmpd="sng">
              <a:solidFill>
                <a:schemeClr val="tx1"/>
              </a:solidFill>
              <a:prstDash val="solid"/>
              <a:round/>
              <a:headEnd type="oval"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8" name="Text Box 10"/>
            <p:cNvSpPr txBox="1"/>
            <p:nvPr>
              <p:custDataLst>
                <p:tags r:id="rId5"/>
              </p:custDataLst>
            </p:nvPr>
          </p:nvSpPr>
          <p:spPr>
            <a:xfrm>
              <a:off x="10411" y="3192"/>
              <a:ext cx="977"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swap</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9" name="Text Box 11"/>
            <p:cNvSpPr txBox="1"/>
            <p:nvPr>
              <p:custDataLst>
                <p:tags r:id="rId6"/>
              </p:custDataLst>
            </p:nvPr>
          </p:nvSpPr>
          <p:spPr>
            <a:xfrm>
              <a:off x="10416" y="2742"/>
              <a:ext cx="705"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in1</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10" name="Text Box 12"/>
            <p:cNvSpPr txBox="1"/>
            <p:nvPr>
              <p:custDataLst>
                <p:tags r:id="rId7"/>
              </p:custDataLst>
            </p:nvPr>
          </p:nvSpPr>
          <p:spPr>
            <a:xfrm>
              <a:off x="10416" y="2274"/>
              <a:ext cx="705"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in0</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11" name="Line 13"/>
            <p:cNvSpPr/>
            <p:nvPr>
              <p:custDataLst>
                <p:tags r:id="rId8"/>
              </p:custDataLst>
            </p:nvPr>
          </p:nvSpPr>
          <p:spPr>
            <a:xfrm>
              <a:off x="11051" y="2544"/>
              <a:ext cx="1440" cy="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12" name="Line 14"/>
            <p:cNvSpPr/>
            <p:nvPr>
              <p:custDataLst>
                <p:tags r:id="rId9"/>
              </p:custDataLst>
            </p:nvPr>
          </p:nvSpPr>
          <p:spPr>
            <a:xfrm>
              <a:off x="11051" y="2994"/>
              <a:ext cx="1440" cy="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13" name="Freeform 15"/>
            <p:cNvSpPr/>
            <p:nvPr>
              <p:custDataLst>
                <p:tags r:id="rId10"/>
              </p:custDataLst>
            </p:nvPr>
          </p:nvSpPr>
          <p:spPr>
            <a:xfrm>
              <a:off x="11771" y="2544"/>
              <a:ext cx="720" cy="1803"/>
            </a:xfrm>
            <a:custGeom>
              <a:avLst/>
              <a:gdLst/>
              <a:ahLst/>
              <a:cxnLst>
                <a:cxn ang="0">
                  <a:pos x="0" y="0"/>
                </a:cxn>
                <a:cxn ang="0">
                  <a:pos x="0" y="960"/>
                </a:cxn>
                <a:cxn ang="0">
                  <a:pos x="384" y="960"/>
                </a:cxn>
              </a:cxnLst>
              <a:pathLst>
                <a:path w="384" h="960">
                  <a:moveTo>
                    <a:pt x="0" y="0"/>
                  </a:moveTo>
                  <a:lnTo>
                    <a:pt x="0" y="960"/>
                  </a:lnTo>
                  <a:lnTo>
                    <a:pt x="384" y="960"/>
                  </a:lnTo>
                </a:path>
              </a:pathLst>
            </a:custGeom>
            <a:noFill/>
            <a:ln w="19050" cap="flat" cmpd="sng">
              <a:solidFill>
                <a:schemeClr val="tx1"/>
              </a:solidFill>
              <a:prstDash val="solid"/>
              <a:round/>
              <a:headEnd type="oval" w="med" len="med"/>
              <a:tailEnd type="triangle" w="lg" len="lg"/>
            </a:ln>
          </p:spPr>
          <p:txBody>
            <a:bodyPr/>
            <a:p>
              <a:endParaRPr lang="zh-CN" altLang="en-US"/>
            </a:p>
          </p:txBody>
        </p:sp>
        <p:sp>
          <p:nvSpPr>
            <p:cNvPr id="14" name="Freeform 16"/>
            <p:cNvSpPr/>
            <p:nvPr>
              <p:custDataLst>
                <p:tags r:id="rId11"/>
              </p:custDataLst>
            </p:nvPr>
          </p:nvSpPr>
          <p:spPr>
            <a:xfrm>
              <a:off x="11951" y="2994"/>
              <a:ext cx="540" cy="903"/>
            </a:xfrm>
            <a:custGeom>
              <a:avLst/>
              <a:gdLst/>
              <a:ahLst/>
              <a:cxnLst>
                <a:cxn ang="0">
                  <a:pos x="0" y="0"/>
                </a:cxn>
                <a:cxn ang="0">
                  <a:pos x="0" y="480"/>
                </a:cxn>
                <a:cxn ang="0">
                  <a:pos x="288" y="480"/>
                </a:cxn>
              </a:cxnLst>
              <a:pathLst>
                <a:path w="288" h="480">
                  <a:moveTo>
                    <a:pt x="0" y="0"/>
                  </a:moveTo>
                  <a:lnTo>
                    <a:pt x="0" y="480"/>
                  </a:lnTo>
                  <a:lnTo>
                    <a:pt x="288" y="480"/>
                  </a:lnTo>
                </a:path>
              </a:pathLst>
            </a:custGeom>
            <a:noFill/>
            <a:ln w="19050" cap="flat" cmpd="sng">
              <a:solidFill>
                <a:schemeClr val="tx1"/>
              </a:solidFill>
              <a:prstDash val="solid"/>
              <a:round/>
              <a:headEnd type="oval" w="med" len="med"/>
              <a:tailEnd type="triangle" w="lg" len="lg"/>
            </a:ln>
          </p:spPr>
          <p:txBody>
            <a:bodyPr/>
            <a:p>
              <a:endParaRPr lang="zh-CN" altLang="en-US"/>
            </a:p>
          </p:txBody>
        </p:sp>
        <p:sp>
          <p:nvSpPr>
            <p:cNvPr id="15" name="Line 17"/>
            <p:cNvSpPr/>
            <p:nvPr>
              <p:custDataLst>
                <p:tags r:id="rId12"/>
              </p:custDataLst>
            </p:nvPr>
          </p:nvSpPr>
          <p:spPr>
            <a:xfrm>
              <a:off x="12851" y="2724"/>
              <a:ext cx="360" cy="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16" name="Line 18"/>
            <p:cNvSpPr/>
            <p:nvPr>
              <p:custDataLst>
                <p:tags r:id="rId13"/>
              </p:custDataLst>
            </p:nvPr>
          </p:nvSpPr>
          <p:spPr>
            <a:xfrm>
              <a:off x="12851" y="4167"/>
              <a:ext cx="360" cy="0"/>
            </a:xfrm>
            <a:prstGeom prst="line">
              <a:avLst/>
            </a:prstGeom>
            <a:ln w="19050" cap="flat" cmpd="sng">
              <a:solidFill>
                <a:schemeClr val="tx1"/>
              </a:solidFill>
              <a:prstDash val="solid"/>
              <a:round/>
              <a:headEnd type="none" w="med" len="med"/>
              <a:tailEnd type="triangle" w="lg" len="lg"/>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17" name="Text Box 19"/>
            <p:cNvSpPr txBox="1"/>
            <p:nvPr>
              <p:custDataLst>
                <p:tags r:id="rId14"/>
              </p:custDataLst>
            </p:nvPr>
          </p:nvSpPr>
          <p:spPr>
            <a:xfrm>
              <a:off x="12831" y="2652"/>
              <a:ext cx="901"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out0</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18" name="Text Box 20"/>
            <p:cNvSpPr txBox="1"/>
            <p:nvPr>
              <p:custDataLst>
                <p:tags r:id="rId15"/>
              </p:custDataLst>
            </p:nvPr>
          </p:nvSpPr>
          <p:spPr>
            <a:xfrm>
              <a:off x="12831" y="4092"/>
              <a:ext cx="901" cy="47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out1</a:t>
              </a:r>
              <a:endParaRPr lang="en-US" altLang="zh-CN" sz="1350" noProof="1">
                <a:solidFill>
                  <a:schemeClr val="tx1"/>
                </a:solidFill>
                <a:latin typeface="Verdana" panose="020B0604030504040204" pitchFamily="2" charset="0"/>
                <a:ea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 calcmode="lin" valueType="num">
                                      <p:cBhvr additive="base">
                                        <p:cTn id="7" dur="500" fill="hold"/>
                                        <p:tgtEl>
                                          <p:spTgt spid="72707"/>
                                        </p:tgtEl>
                                        <p:attrNameLst>
                                          <p:attrName>ppt_x</p:attrName>
                                        </p:attrNameLst>
                                      </p:cBhvr>
                                      <p:tavLst>
                                        <p:tav tm="0">
                                          <p:val>
                                            <p:strVal val="#ppt_x"/>
                                          </p:val>
                                        </p:tav>
                                        <p:tav tm="100000">
                                          <p:val>
                                            <p:strVal val="#ppt_x"/>
                                          </p:val>
                                        </p:tav>
                                      </p:tavLst>
                                    </p:anim>
                                    <p:anim calcmode="lin" valueType="num">
                                      <p:cBhvr additive="base">
                                        <p:cTn id="8" dur="500" fill="hold"/>
                                        <p:tgtEl>
                                          <p:spTgt spid="7270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9587"/>
                                        </p:tgtEl>
                                        <p:attrNameLst>
                                          <p:attrName>style.visibility</p:attrName>
                                        </p:attrNameLst>
                                      </p:cBhvr>
                                      <p:to>
                                        <p:strVal val="visible"/>
                                      </p:to>
                                    </p:set>
                                    <p:anim calcmode="lin" valueType="num">
                                      <p:cBhvr additive="base">
                                        <p:cTn id="11" dur="500" fill="hold"/>
                                        <p:tgtEl>
                                          <p:spTgt spid="109587"/>
                                        </p:tgtEl>
                                        <p:attrNameLst>
                                          <p:attrName>ppt_x</p:attrName>
                                        </p:attrNameLst>
                                      </p:cBhvr>
                                      <p:tavLst>
                                        <p:tav tm="0">
                                          <p:val>
                                            <p:strVal val="#ppt_x"/>
                                          </p:val>
                                        </p:tav>
                                        <p:tav tm="100000">
                                          <p:val>
                                            <p:strVal val="#ppt_x"/>
                                          </p:val>
                                        </p:tav>
                                      </p:tavLst>
                                    </p:anim>
                                    <p:anim calcmode="lin" valueType="num">
                                      <p:cBhvr additive="base">
                                        <p:cTn id="12" dur="500" fill="hold"/>
                                        <p:tgtEl>
                                          <p:spTgt spid="1095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nimBg="1"/>
      <p:bldP spid="10958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硬件描述语言概述</a:t>
            </a:r>
            <a:endParaRPr lang="zh-CN" altLang="en-US"/>
          </a:p>
        </p:txBody>
      </p:sp>
      <p:sp>
        <p:nvSpPr>
          <p:cNvPr id="17410" name="矩形 11266"/>
          <p:cNvSpPr/>
          <p:nvPr/>
        </p:nvSpPr>
        <p:spPr>
          <a:xfrm>
            <a:off x="467995" y="789305"/>
            <a:ext cx="8196580" cy="4050665"/>
          </a:xfrm>
          <a:prstGeom prst="rect">
            <a:avLst/>
          </a:prstGeom>
          <a:noFill/>
          <a:ln w="9525">
            <a:noFill/>
          </a:ln>
        </p:spPr>
        <p:txBody>
          <a:bodyPr lIns="71834" tIns="35917" rIns="71834" bIns="35917" anchor="t" anchorCtr="0"/>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硬件描述语言（</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Hardware Description Language</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HDL</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）是硬件设计人员和电子设计自动化（</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EDA</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）工具之间的</a:t>
            </a:r>
            <a:r>
              <a:rPr lang="zh-CN" altLang="en-US" sz="2000" b="1">
                <a:solidFill>
                  <a:srgbClr val="FF0000"/>
                </a:solidFill>
                <a:latin typeface="微软雅黑" panose="020B0503020204020204" charset="-122"/>
                <a:ea typeface="微软雅黑" panose="020B0503020204020204" charset="-122"/>
                <a:cs typeface="微软雅黑" panose="020B0503020204020204" charset="-122"/>
              </a:rPr>
              <a:t>界面</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accent2"/>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主要目的是用来编写设计文件，建立电子系统的</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仿真模型</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accent2"/>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通过仿真，然后再自动综合以生成符合要求且在电路结构上可以实现的数字</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逻辑网表</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（Netlist）。</a:t>
            </a:r>
            <a:endParaRPr lang="zh-CN" altLang="en-US" sz="1800">
              <a:solidFill>
                <a:schemeClr val="accent2"/>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根据网表和某种工艺的器件自动生成具体</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电路</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，然后生成该工艺条件下这种具体电路的</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延时模型</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仿真验证无误后，用于制造</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ASIC</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芯片或写入</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CPLD</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和</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FPGA</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等可编程器件中。</a:t>
            </a:r>
            <a:endParaRPr lang="zh-CN" altLang="en-US" sz="1800">
              <a:solidFill>
                <a:schemeClr val="accent2"/>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2"/>
          <p:cNvSpPr>
            <a:spLocks noGrp="1"/>
          </p:cNvSpPr>
          <p:nvPr>
            <p:ph type="title"/>
          </p:nvPr>
        </p:nvSpPr>
        <p:spPr/>
        <p:txBody>
          <a:bodyPr wrap="square" anchor="b" anchorCtr="0"/>
          <a:p>
            <a:r>
              <a:rPr lang="zh-CN" altLang="en-US"/>
              <a:t>Swapping if done in Non-Blocking</a:t>
            </a:r>
            <a:endParaRPr lang="en-US" altLang="zh-CN"/>
          </a:p>
        </p:txBody>
      </p:sp>
      <p:sp>
        <p:nvSpPr>
          <p:cNvPr id="73730" name="Text Box 5"/>
          <p:cNvSpPr txBox="1"/>
          <p:nvPr/>
        </p:nvSpPr>
        <p:spPr>
          <a:xfrm>
            <a:off x="1598930" y="771525"/>
            <a:ext cx="5945188" cy="2416175"/>
          </a:xfrm>
          <a:prstGeom prst="rect">
            <a:avLst/>
          </a:prstGeom>
          <a:noFill/>
          <a:ln w="12700" cap="flat" cmpd="sng">
            <a:solidFill>
              <a:schemeClr val="tx1"/>
            </a:solidFill>
            <a:prstDash val="solid"/>
            <a:miter/>
            <a:headEnd type="none" w="med" len="med"/>
            <a:tailEnd type="none" w="med" len="med"/>
          </a:ln>
        </p:spPr>
        <p:txBody>
          <a:bodyPr anchor="t">
            <a:spAutoFit/>
          </a:bodyPr>
          <a:p>
            <a:pPr>
              <a:lnSpc>
                <a:spcPct val="80000"/>
              </a:lnSpc>
            </a:pP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module</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swap(</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output reg</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out0, out1,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input</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in0, in1, swap);</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a:lnSpc>
                <a:spcPct val="80000"/>
              </a:lnSpc>
            </a:pP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reg</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temp;</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a:lnSpc>
                <a:spcPct val="80000"/>
              </a:lnSpc>
            </a:pP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a:lnSpc>
                <a:spcPct val="80000"/>
              </a:lnSpc>
            </a:pP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always @</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begin</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indent="457200">
              <a:lnSpc>
                <a:spcPct val="80000"/>
              </a:lnSpc>
            </a:pP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out0 &lt;= in0;</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indent="457200">
              <a:lnSpc>
                <a:spcPct val="80000"/>
              </a:lnSpc>
            </a:pP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out1 &lt;= in1;</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indent="457200">
              <a:lnSpc>
                <a:spcPct val="80000"/>
              </a:lnSpc>
            </a:pP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if </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(swap)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begin</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a:lnSpc>
                <a:spcPct val="80000"/>
              </a:lnSpc>
            </a:pP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a:t>
            </a:r>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temp &lt;= out0;</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pPr>
              <a:lnSpc>
                <a:spcPct val="80000"/>
              </a:lnSpc>
            </a:pPr>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	out0  &lt;= out1;</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pPr>
              <a:lnSpc>
                <a:spcPct val="80000"/>
              </a:lnSpc>
            </a:pPr>
            <a:r>
              <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rPr>
              <a:t>	out1  &lt;= temp;</a:t>
            </a:r>
            <a:endParaRPr lang="en-US" altLang="zh-CN" sz="1350" noProof="1">
              <a:solidFill>
                <a:srgbClr val="FF0000"/>
              </a:solidFill>
              <a:latin typeface="Verdana" panose="020B0604030504040204" pitchFamily="2" charset="0"/>
              <a:ea typeface="宋体" panose="02010600030101010101" pitchFamily="2" charset="-122"/>
              <a:cs typeface="Arial" panose="020B0604020202020204" pitchFamily="34" charset="0"/>
            </a:endParaRPr>
          </a:p>
          <a:p>
            <a:pPr indent="457200">
              <a:lnSpc>
                <a:spcPct val="80000"/>
              </a:lnSpc>
            </a:pP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end</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a:lnSpc>
                <a:spcPct val="80000"/>
              </a:lnSpc>
            </a:pP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    end</a:t>
            </a: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a:lnSpc>
                <a:spcPct val="80000"/>
              </a:lnSpc>
            </a:pPr>
            <a:endPar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endParaRPr>
          </a:p>
          <a:p>
            <a:pPr>
              <a:lnSpc>
                <a:spcPct val="80000"/>
              </a:lnSpc>
            </a:pP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endmodule</a:t>
            </a:r>
            <a:endParaRPr lang="en-US" altLang="zh-CN" sz="1350" b="1" noProof="1">
              <a:solidFill>
                <a:schemeClr val="tx1"/>
              </a:solidFill>
              <a:latin typeface="Verdana" panose="020B0604030504040204" pitchFamily="2" charset="0"/>
              <a:ea typeface="Arial" panose="020B0604020202020204" pitchFamily="34" charset="0"/>
            </a:endParaRPr>
          </a:p>
        </p:txBody>
      </p:sp>
      <p:pic>
        <p:nvPicPr>
          <p:cNvPr id="110596" name="图片 1"/>
          <p:cNvPicPr>
            <a:picLocks noChangeAspect="1"/>
          </p:cNvPicPr>
          <p:nvPr/>
        </p:nvPicPr>
        <p:blipFill>
          <a:blip r:embed="rId1"/>
          <a:stretch>
            <a:fillRect/>
          </a:stretch>
        </p:blipFill>
        <p:spPr>
          <a:xfrm>
            <a:off x="688975" y="3220085"/>
            <a:ext cx="7766050" cy="17570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596"/>
                                        </p:tgtEl>
                                        <p:attrNameLst>
                                          <p:attrName>style.visibility</p:attrName>
                                        </p:attrNameLst>
                                      </p:cBhvr>
                                      <p:to>
                                        <p:strVal val="visible"/>
                                      </p:to>
                                    </p:set>
                                    <p:anim calcmode="lin" valueType="num">
                                      <p:cBhvr additive="base">
                                        <p:cTn id="7" dur="500" fill="hold"/>
                                        <p:tgtEl>
                                          <p:spTgt spid="110596"/>
                                        </p:tgtEl>
                                        <p:attrNameLst>
                                          <p:attrName>ppt_x</p:attrName>
                                        </p:attrNameLst>
                                      </p:cBhvr>
                                      <p:tavLst>
                                        <p:tav tm="0">
                                          <p:val>
                                            <p:strVal val="#ppt_x"/>
                                          </p:val>
                                        </p:tav>
                                        <p:tav tm="100000">
                                          <p:val>
                                            <p:strVal val="#ppt_x"/>
                                          </p:val>
                                        </p:tav>
                                      </p:tavLst>
                                    </p:anim>
                                    <p:anim calcmode="lin" valueType="num">
                                      <p:cBhvr additive="base">
                                        <p:cTn id="8" dur="500" fill="hold"/>
                                        <p:tgtEl>
                                          <p:spTgt spid="1105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Rectangle 2"/>
          <p:cNvSpPr>
            <a:spLocks noGrp="1"/>
          </p:cNvSpPr>
          <p:nvPr>
            <p:ph type="title"/>
          </p:nvPr>
        </p:nvSpPr>
        <p:spPr/>
        <p:txBody>
          <a:bodyPr wrap="square" anchor="b" anchorCtr="0"/>
          <a:p>
            <a:r>
              <a:rPr lang="zh-CN" altLang="en-US"/>
              <a:t>More on Blocking</a:t>
            </a:r>
            <a:endParaRPr lang="en-US" altLang="zh-CN"/>
          </a:p>
        </p:txBody>
      </p:sp>
      <p:sp>
        <p:nvSpPr>
          <p:cNvPr id="111618" name="Rectangle 3"/>
          <p:cNvSpPr>
            <a:spLocks noGrp="1"/>
          </p:cNvSpPr>
          <p:nvPr>
            <p:ph idx="1"/>
          </p:nvPr>
        </p:nvSpPr>
        <p:spPr>
          <a:xfrm>
            <a:off x="365867" y="707073"/>
            <a:ext cx="8531222" cy="4227768"/>
          </a:xfrm>
        </p:spPr>
        <p:txBody>
          <a:bodyPr wrap="square" anchor="t" anchorCtr="0"/>
          <a:p>
            <a:pPr>
              <a:buClr>
                <a:srgbClr val="000000"/>
              </a:buClr>
              <a:buFont typeface="Wingdings" panose="05000000000000000000" charset="0"/>
              <a:buChar char="Ø"/>
            </a:pPr>
            <a:r>
              <a:rPr lang="en-US" altLang="zh-CN" sz="1800">
                <a:solidFill>
                  <a:schemeClr val="tx1"/>
                </a:solidFill>
              </a:rPr>
              <a:t>Called blocking because….</a:t>
            </a:r>
            <a:endParaRPr lang="en-US" altLang="zh-CN" sz="1800">
              <a:solidFill>
                <a:schemeClr val="tx1"/>
              </a:solidFill>
            </a:endParaRPr>
          </a:p>
          <a:p>
            <a:pPr lvl="1">
              <a:buClr>
                <a:srgbClr val="000000"/>
              </a:buClr>
              <a:buFont typeface="Arial" panose="020B0604020202020204" pitchFamily="34" charset="0"/>
              <a:buChar char="•"/>
            </a:pPr>
            <a:r>
              <a:rPr lang="en-US" altLang="zh-CN" sz="1600">
                <a:solidFill>
                  <a:schemeClr val="tx1"/>
                </a:solidFill>
              </a:rPr>
              <a:t>The evaluation of subsequent statements &lt;RHS&gt; are </a:t>
            </a:r>
            <a:r>
              <a:rPr lang="en-US" altLang="zh-CN" sz="1600" b="1">
                <a:solidFill>
                  <a:schemeClr val="tx1"/>
                </a:solidFill>
              </a:rPr>
              <a:t>blocked</a:t>
            </a:r>
            <a:r>
              <a:rPr lang="en-US" altLang="zh-CN" sz="1600">
                <a:solidFill>
                  <a:schemeClr val="tx1"/>
                </a:solidFill>
              </a:rPr>
              <a:t>, until the &lt;LHS&gt; assignment of the current statement is completed.</a:t>
            </a:r>
            <a:endParaRPr lang="en-US" altLang="zh-CN" sz="1600">
              <a:solidFill>
                <a:schemeClr val="tx1"/>
              </a:solidFill>
            </a:endParaRPr>
          </a:p>
        </p:txBody>
      </p:sp>
      <p:grpSp>
        <p:nvGrpSpPr>
          <p:cNvPr id="67588" name="组合 67587"/>
          <p:cNvGrpSpPr/>
          <p:nvPr/>
        </p:nvGrpSpPr>
        <p:grpSpPr>
          <a:xfrm>
            <a:off x="4572000" y="2057400"/>
            <a:ext cx="2343150" cy="1385888"/>
            <a:chOff x="0" y="0"/>
            <a:chExt cx="1968" cy="1163"/>
          </a:xfrm>
        </p:grpSpPr>
        <p:sp>
          <p:nvSpPr>
            <p:cNvPr id="74756" name="Rectangle 4"/>
            <p:cNvSpPr/>
            <p:nvPr/>
          </p:nvSpPr>
          <p:spPr>
            <a:xfrm>
              <a:off x="624" y="96"/>
              <a:ext cx="192" cy="480"/>
            </a:xfrm>
            <a:prstGeom prst="rect">
              <a:avLst/>
            </a:prstGeom>
            <a:solidFill>
              <a:srgbClr val="6969FF">
                <a:alpha val="39999"/>
              </a:srgbClr>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74757" name="Line 5"/>
            <p:cNvSpPr/>
            <p:nvPr/>
          </p:nvSpPr>
          <p:spPr>
            <a:xfrm flipH="1">
              <a:off x="672"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58" name="Line 6"/>
            <p:cNvSpPr/>
            <p:nvPr/>
          </p:nvSpPr>
          <p:spPr>
            <a:xfrm>
              <a:off x="720"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59" name="Line 7"/>
            <p:cNvSpPr/>
            <p:nvPr/>
          </p:nvSpPr>
          <p:spPr>
            <a:xfrm>
              <a:off x="432" y="336"/>
              <a:ext cx="192"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60" name="Rectangle 8"/>
            <p:cNvSpPr/>
            <p:nvPr/>
          </p:nvSpPr>
          <p:spPr>
            <a:xfrm>
              <a:off x="1056" y="96"/>
              <a:ext cx="192" cy="480"/>
            </a:xfrm>
            <a:prstGeom prst="rect">
              <a:avLst/>
            </a:prstGeom>
            <a:solidFill>
              <a:srgbClr val="6969FF">
                <a:alpha val="39999"/>
              </a:srgbClr>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74761" name="Line 9"/>
            <p:cNvSpPr/>
            <p:nvPr/>
          </p:nvSpPr>
          <p:spPr>
            <a:xfrm flipH="1">
              <a:off x="1104"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62" name="Line 10"/>
            <p:cNvSpPr/>
            <p:nvPr/>
          </p:nvSpPr>
          <p:spPr>
            <a:xfrm>
              <a:off x="1152"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63" name="Line 11"/>
            <p:cNvSpPr/>
            <p:nvPr/>
          </p:nvSpPr>
          <p:spPr>
            <a:xfrm>
              <a:off x="816" y="336"/>
              <a:ext cx="240"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64" name="Rectangle 15"/>
            <p:cNvSpPr/>
            <p:nvPr/>
          </p:nvSpPr>
          <p:spPr>
            <a:xfrm>
              <a:off x="1488" y="96"/>
              <a:ext cx="192" cy="480"/>
            </a:xfrm>
            <a:prstGeom prst="rect">
              <a:avLst/>
            </a:prstGeom>
            <a:solidFill>
              <a:srgbClr val="6969FF">
                <a:alpha val="39999"/>
              </a:srgbClr>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74765" name="Line 16"/>
            <p:cNvSpPr/>
            <p:nvPr/>
          </p:nvSpPr>
          <p:spPr>
            <a:xfrm flipH="1">
              <a:off x="1536"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66" name="Line 17"/>
            <p:cNvSpPr/>
            <p:nvPr/>
          </p:nvSpPr>
          <p:spPr>
            <a:xfrm>
              <a:off x="1584"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67" name="Line 18"/>
            <p:cNvSpPr/>
            <p:nvPr/>
          </p:nvSpPr>
          <p:spPr>
            <a:xfrm>
              <a:off x="1248" y="336"/>
              <a:ext cx="240"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68" name="Line 19"/>
            <p:cNvSpPr/>
            <p:nvPr/>
          </p:nvSpPr>
          <p:spPr>
            <a:xfrm>
              <a:off x="1680" y="336"/>
              <a:ext cx="192"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69" name="Text Box 20"/>
            <p:cNvSpPr txBox="1"/>
            <p:nvPr/>
          </p:nvSpPr>
          <p:spPr>
            <a:xfrm>
              <a:off x="240" y="240"/>
              <a:ext cx="254" cy="251"/>
            </a:xfrm>
            <a:prstGeom prst="rect">
              <a:avLst/>
            </a:prstGeom>
            <a:noFill/>
            <a:ln w="9525">
              <a:noFill/>
            </a:ln>
          </p:spPr>
          <p:txBody>
            <a:bodyPr wrap="none" anchor="t">
              <a:spAutoFit/>
            </a:bodyPr>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d</a:t>
              </a:r>
              <a:endParaRPr lang="en-US" altLang="zh-CN" sz="1350" b="1" noProof="1">
                <a:solidFill>
                  <a:schemeClr val="tx1"/>
                </a:solidFill>
                <a:latin typeface="Verdana" panose="020B0604030504040204" pitchFamily="2" charset="0"/>
                <a:ea typeface="Arial" panose="020B0604020202020204" pitchFamily="34" charset="0"/>
              </a:endParaRPr>
            </a:p>
          </p:txBody>
        </p:sp>
        <p:sp>
          <p:nvSpPr>
            <p:cNvPr id="74770" name="Line 21"/>
            <p:cNvSpPr/>
            <p:nvPr/>
          </p:nvSpPr>
          <p:spPr>
            <a:xfrm>
              <a:off x="720" y="576"/>
              <a:ext cx="0" cy="192"/>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71" name="Line 22"/>
            <p:cNvSpPr/>
            <p:nvPr/>
          </p:nvSpPr>
          <p:spPr>
            <a:xfrm>
              <a:off x="1152" y="576"/>
              <a:ext cx="0" cy="192"/>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72" name="Line 23"/>
            <p:cNvSpPr/>
            <p:nvPr/>
          </p:nvSpPr>
          <p:spPr>
            <a:xfrm>
              <a:off x="1584" y="576"/>
              <a:ext cx="0" cy="192"/>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73" name="Line 24"/>
            <p:cNvSpPr/>
            <p:nvPr/>
          </p:nvSpPr>
          <p:spPr>
            <a:xfrm flipH="1">
              <a:off x="432" y="768"/>
              <a:ext cx="1152"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4774" name="Text Box 25"/>
            <p:cNvSpPr txBox="1"/>
            <p:nvPr/>
          </p:nvSpPr>
          <p:spPr>
            <a:xfrm>
              <a:off x="96" y="624"/>
              <a:ext cx="384" cy="251"/>
            </a:xfrm>
            <a:prstGeom prst="rect">
              <a:avLst/>
            </a:prstGeom>
            <a:noFill/>
            <a:ln w="9525">
              <a:noFill/>
            </a:ln>
          </p:spPr>
          <p:txBody>
            <a:bodyPr wrap="none" anchor="t">
              <a:spAutoFit/>
            </a:bodyPr>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clk</a:t>
              </a:r>
              <a:endParaRPr lang="en-US" altLang="zh-CN" sz="1350" b="1" noProof="1">
                <a:solidFill>
                  <a:schemeClr val="tx1"/>
                </a:solidFill>
                <a:latin typeface="Verdana" panose="020B0604030504040204" pitchFamily="2" charset="0"/>
                <a:ea typeface="Arial" panose="020B0604020202020204" pitchFamily="34" charset="0"/>
              </a:endParaRPr>
            </a:p>
          </p:txBody>
        </p:sp>
        <p:sp>
          <p:nvSpPr>
            <p:cNvPr id="111639" name="Text Box 26"/>
            <p:cNvSpPr txBox="1"/>
            <p:nvPr/>
          </p:nvSpPr>
          <p:spPr>
            <a:xfrm>
              <a:off x="768" y="160"/>
              <a:ext cx="334" cy="231"/>
            </a:xfrm>
            <a:prstGeom prst="rect">
              <a:avLst/>
            </a:prstGeom>
            <a:noFill/>
            <a:ln w="9525">
              <a:noFill/>
            </a:ln>
          </p:spPr>
          <p:txBody>
            <a:bodyPr wrap="none" anchor="t" anchorCtr="0">
              <a:spAutoFit/>
            </a:bodyPr>
            <a:p>
              <a:r>
                <a:rPr lang="en-US" altLang="zh-CN" sz="1200" b="1">
                  <a:solidFill>
                    <a:schemeClr val="tx1"/>
                  </a:solidFill>
                  <a:latin typeface="Verdana" panose="020B0604030504040204" pitchFamily="2" charset="0"/>
                  <a:ea typeface="宋体" panose="02010600030101010101" pitchFamily="2" charset="-122"/>
                </a:rPr>
                <a:t>q1</a:t>
              </a:r>
              <a:endParaRPr lang="en-US" altLang="zh-CN" sz="1200" b="1">
                <a:solidFill>
                  <a:schemeClr val="tx1"/>
                </a:solidFill>
                <a:latin typeface="Verdana" panose="020B0604030504040204" pitchFamily="2" charset="0"/>
                <a:ea typeface="Arial" panose="020B0604020202020204" pitchFamily="34" charset="0"/>
              </a:endParaRPr>
            </a:p>
          </p:txBody>
        </p:sp>
        <p:sp>
          <p:nvSpPr>
            <p:cNvPr id="111640" name="Text Box 27"/>
            <p:cNvSpPr txBox="1"/>
            <p:nvPr/>
          </p:nvSpPr>
          <p:spPr>
            <a:xfrm>
              <a:off x="1200" y="144"/>
              <a:ext cx="334" cy="231"/>
            </a:xfrm>
            <a:prstGeom prst="rect">
              <a:avLst/>
            </a:prstGeom>
            <a:noFill/>
            <a:ln w="9525">
              <a:noFill/>
            </a:ln>
          </p:spPr>
          <p:txBody>
            <a:bodyPr wrap="none" anchor="t" anchorCtr="0">
              <a:spAutoFit/>
            </a:bodyPr>
            <a:p>
              <a:r>
                <a:rPr lang="en-US" altLang="zh-CN" sz="1200" b="1">
                  <a:solidFill>
                    <a:schemeClr val="tx1"/>
                  </a:solidFill>
                  <a:latin typeface="Verdana" panose="020B0604030504040204" pitchFamily="2" charset="0"/>
                  <a:ea typeface="宋体" panose="02010600030101010101" pitchFamily="2" charset="-122"/>
                </a:rPr>
                <a:t>q2</a:t>
              </a:r>
              <a:endParaRPr lang="en-US" altLang="zh-CN" sz="1200" b="1">
                <a:solidFill>
                  <a:schemeClr val="tx1"/>
                </a:solidFill>
                <a:latin typeface="Verdana" panose="020B0604030504040204" pitchFamily="2" charset="0"/>
                <a:ea typeface="Arial" panose="020B0604020202020204" pitchFamily="34" charset="0"/>
              </a:endParaRPr>
            </a:p>
          </p:txBody>
        </p:sp>
        <p:sp>
          <p:nvSpPr>
            <p:cNvPr id="111641" name="Text Box 28"/>
            <p:cNvSpPr txBox="1"/>
            <p:nvPr/>
          </p:nvSpPr>
          <p:spPr>
            <a:xfrm>
              <a:off x="1632" y="144"/>
              <a:ext cx="334" cy="231"/>
            </a:xfrm>
            <a:prstGeom prst="rect">
              <a:avLst/>
            </a:prstGeom>
            <a:noFill/>
            <a:ln w="9525">
              <a:noFill/>
            </a:ln>
          </p:spPr>
          <p:txBody>
            <a:bodyPr wrap="none" anchor="t" anchorCtr="0">
              <a:spAutoFit/>
            </a:bodyPr>
            <a:p>
              <a:r>
                <a:rPr lang="en-US" altLang="zh-CN" sz="1200" b="1">
                  <a:solidFill>
                    <a:schemeClr val="tx1"/>
                  </a:solidFill>
                  <a:latin typeface="Verdana" panose="020B0604030504040204" pitchFamily="2" charset="0"/>
                  <a:ea typeface="宋体" panose="02010600030101010101" pitchFamily="2" charset="-122"/>
                </a:rPr>
                <a:t>q3</a:t>
              </a:r>
              <a:endParaRPr lang="en-US" altLang="zh-CN" sz="1200" b="1">
                <a:solidFill>
                  <a:schemeClr val="tx1"/>
                </a:solidFill>
                <a:latin typeface="Verdana" panose="020B0604030504040204" pitchFamily="2" charset="0"/>
                <a:ea typeface="Arial" panose="020B0604020202020204" pitchFamily="34" charset="0"/>
              </a:endParaRPr>
            </a:p>
          </p:txBody>
        </p:sp>
        <p:sp>
          <p:nvSpPr>
            <p:cNvPr id="74778" name="Rectangle 29"/>
            <p:cNvSpPr/>
            <p:nvPr/>
          </p:nvSpPr>
          <p:spPr>
            <a:xfrm>
              <a:off x="0" y="0"/>
              <a:ext cx="1968" cy="912"/>
            </a:xfrm>
            <a:prstGeom prst="rect">
              <a:avLst/>
            </a:prstGeom>
            <a:no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74779" name="Text Box 30"/>
            <p:cNvSpPr txBox="1"/>
            <p:nvPr/>
          </p:nvSpPr>
          <p:spPr>
            <a:xfrm>
              <a:off x="0" y="912"/>
              <a:ext cx="1968" cy="251"/>
            </a:xfrm>
            <a:prstGeom prst="rect">
              <a:avLst/>
            </a:prstGeom>
            <a:solidFill>
              <a:srgbClr val="99CC00">
                <a:alpha val="23000"/>
              </a:srgbClr>
            </a:solidFill>
            <a:ln w="22225" cap="flat" cmpd="sng">
              <a:solidFill>
                <a:schemeClr val="tx1"/>
              </a:solidFill>
              <a:prstDash val="solid"/>
              <a:miter/>
              <a:headEnd type="none" w="med" len="med"/>
              <a:tailEnd type="none" w="med" len="med"/>
            </a:ln>
          </p:spPr>
          <p:txBody>
            <a:bodyPr anchor="t">
              <a:spAutoFit/>
            </a:bodyPr>
            <a:p>
              <a:pPr algn="ct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Lets code this</a:t>
              </a:r>
              <a:endParaRPr lang="en-US" altLang="zh-CN" sz="1350" noProof="1">
                <a:solidFill>
                  <a:schemeClr val="tx1"/>
                </a:solidFill>
                <a:latin typeface="Verdana" panose="020B0604030504040204" pitchFamily="2" charset="0"/>
                <a:ea typeface="Arial" panose="020B0604020202020204" pitchFamily="34" charset="0"/>
              </a:endParaRPr>
            </a:p>
          </p:txBody>
        </p:sp>
      </p:grpSp>
      <p:sp>
        <p:nvSpPr>
          <p:cNvPr id="67613" name="Text Box 31"/>
          <p:cNvSpPr txBox="1"/>
          <p:nvPr/>
        </p:nvSpPr>
        <p:spPr>
          <a:xfrm>
            <a:off x="1111250" y="2068195"/>
            <a:ext cx="2905760" cy="2700655"/>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module</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pipe(clk, d, q);</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675"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input</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clk,d;</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output</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q;</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reg</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q;</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675"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always</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t>
            </a:r>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posedge</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clk) </a:t>
            </a:r>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begin</a:t>
            </a:r>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t>
            </a:r>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q1 = d;</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q2 = q1;</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q3 = q2;</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end</a:t>
            </a:r>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6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endmodule</a:t>
            </a:r>
            <a:endParaRPr lang="en-US" altLang="zh-CN" sz="1500" b="1" noProof="1">
              <a:solidFill>
                <a:schemeClr val="tx1"/>
              </a:solidFill>
              <a:latin typeface="Tahoma" panose="020B0604030504040204" pitchFamily="2" charset="0"/>
              <a:ea typeface="Arial" panose="020B0604020202020204" pitchFamily="34" charset="0"/>
            </a:endParaRPr>
          </a:p>
        </p:txBody>
      </p:sp>
      <p:sp>
        <p:nvSpPr>
          <p:cNvPr id="67614" name="Text Box 32"/>
          <p:cNvSpPr txBox="1"/>
          <p:nvPr/>
        </p:nvSpPr>
        <p:spPr>
          <a:xfrm>
            <a:off x="4572000" y="3528695"/>
            <a:ext cx="3897630" cy="1106805"/>
          </a:xfrm>
          <a:prstGeom prst="rect">
            <a:avLst/>
          </a:prstGeom>
          <a:solidFill>
            <a:srgbClr val="FFCC00">
              <a:alpha val="32999"/>
            </a:srgbClr>
          </a:solidFill>
          <a:ln w="22225" cap="flat" cmpd="sng">
            <a:solidFill>
              <a:schemeClr val="tx1"/>
            </a:solidFill>
            <a:prstDash val="solid"/>
            <a:miter/>
            <a:headEnd type="none" w="med" len="med"/>
            <a:tailEnd type="none" w="med" len="med"/>
          </a:ln>
        </p:spPr>
        <p:txBody>
          <a:bodyPr wrap="squar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Simulate this in your head</a:t>
            </a:r>
            <a:r>
              <a:rPr lang="en-US" altLang="zh-CN" sz="1350" noProof="1">
                <a:solidFill>
                  <a:schemeClr val="tx1"/>
                </a:solidFill>
                <a:latin typeface="Verdana" panose="020B0604030504040204" pitchFamily="2" charset="0"/>
                <a:ea typeface="Arial" panose="020B0604020202020204" pitchFamily="34" charset="0"/>
                <a:cs typeface="+mn-cs"/>
              </a:rPr>
              <a:t>…</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60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Remember blocking behavior of: &lt;LHS&gt; assigned before &lt;RHS&gt; of next evaluated.</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60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Does this work as intended?</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111646" name="Text Box 5"/>
          <p:cNvSpPr txBox="1"/>
          <p:nvPr/>
        </p:nvSpPr>
        <p:spPr>
          <a:xfrm>
            <a:off x="4571683" y="4731703"/>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dissolve">
                                      <p:cBhvr>
                                        <p:cTn id="7" dur="5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67613"/>
                                        </p:tgtEl>
                                        <p:attrNameLst>
                                          <p:attrName>style.visibility</p:attrName>
                                        </p:attrNameLst>
                                      </p:cBhvr>
                                      <p:to>
                                        <p:strVal val="visible"/>
                                      </p:to>
                                    </p:set>
                                    <p:anim calcmode="lin" valueType="num">
                                      <p:cBhvr>
                                        <p:cTn id="12" dur="500" fill="hold"/>
                                        <p:tgtEl>
                                          <p:spTgt spid="67613"/>
                                        </p:tgtEl>
                                        <p:attrNameLst>
                                          <p:attrName>ppt_x</p:attrName>
                                        </p:attrNameLst>
                                      </p:cBhvr>
                                      <p:tavLst>
                                        <p:tav tm="0">
                                          <p:val>
                                            <p:strVal val="0-#ppt_w/2"/>
                                          </p:val>
                                        </p:tav>
                                        <p:tav tm="100000">
                                          <p:val>
                                            <p:strVal val="#ppt_x"/>
                                          </p:val>
                                        </p:tav>
                                      </p:tavLst>
                                    </p:anim>
                                    <p:anim calcmode="lin" valueType="num">
                                      <p:cBhvr>
                                        <p:cTn id="13" dur="500" fill="hold"/>
                                        <p:tgtEl>
                                          <p:spTgt spid="676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67614"/>
                                        </p:tgtEl>
                                        <p:attrNameLst>
                                          <p:attrName>style.visibility</p:attrName>
                                        </p:attrNameLst>
                                      </p:cBhvr>
                                      <p:to>
                                        <p:strVal val="visible"/>
                                      </p:to>
                                    </p:set>
                                    <p:anim calcmode="lin" valueType="num">
                                      <p:cBhvr>
                                        <p:cTn id="18" dur="500" fill="hold"/>
                                        <p:tgtEl>
                                          <p:spTgt spid="67614"/>
                                        </p:tgtEl>
                                        <p:attrNameLst>
                                          <p:attrName>ppt_w</p:attrName>
                                        </p:attrNameLst>
                                      </p:cBhvr>
                                      <p:tavLst>
                                        <p:tav tm="0">
                                          <p:val>
                                            <p:fltVal val="0.000000"/>
                                          </p:val>
                                        </p:tav>
                                        <p:tav tm="100000">
                                          <p:val>
                                            <p:strVal val="#ppt_w"/>
                                          </p:val>
                                        </p:tav>
                                      </p:tavLst>
                                    </p:anim>
                                    <p:anim calcmode="lin" valueType="num">
                                      <p:cBhvr>
                                        <p:cTn id="19" dur="500" fill="hold"/>
                                        <p:tgtEl>
                                          <p:spTgt spid="67614"/>
                                        </p:tgtEl>
                                        <p:attrNameLst>
                                          <p:attrName>ppt_h</p:attrName>
                                        </p:attrNameLst>
                                      </p:cBhvr>
                                      <p:tavLst>
                                        <p:tav tm="0">
                                          <p:val>
                                            <p:fltVal val="0.000000"/>
                                          </p:val>
                                        </p:tav>
                                        <p:tav tm="100000">
                                          <p:val>
                                            <p:strVal val="#ppt_h"/>
                                          </p:val>
                                        </p:tav>
                                      </p:tavLst>
                                    </p:anim>
                                    <p:anim calcmode="lin" valueType="num">
                                      <p:cBhvr>
                                        <p:cTn id="20" dur="500" fill="hold"/>
                                        <p:tgtEl>
                                          <p:spTgt spid="67614"/>
                                        </p:tgtEl>
                                        <p:attrNameLst>
                                          <p:attrName>style.rotation</p:attrName>
                                        </p:attrNameLst>
                                      </p:cBhvr>
                                      <p:tavLst>
                                        <p:tav tm="0">
                                          <p:val>
                                            <p:fltVal val="360.000000"/>
                                          </p:val>
                                        </p:tav>
                                        <p:tav tm="100000">
                                          <p:val>
                                            <p:fltVal val="0.000000"/>
                                          </p:val>
                                        </p:tav>
                                      </p:tavLst>
                                    </p:anim>
                                    <p:animEffect transition="in" filter="fade">
                                      <p:cBhvr>
                                        <p:cTn id="21" dur="500"/>
                                        <p:tgtEl>
                                          <p:spTgt spid="67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13" grpId="0" bldLvl="0" animBg="1"/>
      <p:bldP spid="67614"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2"/>
          <p:cNvSpPr>
            <a:spLocks noGrp="1"/>
          </p:cNvSpPr>
          <p:nvPr>
            <p:ph type="title"/>
          </p:nvPr>
        </p:nvSpPr>
        <p:spPr/>
        <p:txBody>
          <a:bodyPr wrap="square" anchor="b" anchorCtr="0"/>
          <a:p>
            <a:r>
              <a:rPr lang="zh-CN" altLang="en-US"/>
              <a:t>More on Non-Blocking</a:t>
            </a:r>
            <a:endParaRPr lang="en-US" altLang="zh-CN"/>
          </a:p>
        </p:txBody>
      </p:sp>
      <p:sp>
        <p:nvSpPr>
          <p:cNvPr id="112642" name="Rectangle 3"/>
          <p:cNvSpPr>
            <a:spLocks noGrp="1"/>
          </p:cNvSpPr>
          <p:nvPr>
            <p:ph idx="1"/>
          </p:nvPr>
        </p:nvSpPr>
        <p:spPr>
          <a:xfrm>
            <a:off x="365867" y="771208"/>
            <a:ext cx="8531222" cy="4227768"/>
          </a:xfrm>
        </p:spPr>
        <p:txBody>
          <a:bodyPr wrap="square" anchor="t" anchorCtr="0"/>
          <a:p>
            <a:pPr>
              <a:buClr>
                <a:srgbClr val="000000"/>
              </a:buClr>
              <a:buFont typeface="Wingdings" panose="05000000000000000000" charset="0"/>
              <a:buChar char="Ø"/>
            </a:pPr>
            <a:r>
              <a:rPr lang="en-US" altLang="zh-CN" sz="1800"/>
              <a:t>Lets try that again</a:t>
            </a:r>
            <a:endParaRPr lang="en-US" altLang="zh-CN" sz="1800"/>
          </a:p>
        </p:txBody>
      </p:sp>
      <p:grpSp>
        <p:nvGrpSpPr>
          <p:cNvPr id="68612" name="组合 68611"/>
          <p:cNvGrpSpPr/>
          <p:nvPr/>
        </p:nvGrpSpPr>
        <p:grpSpPr>
          <a:xfrm>
            <a:off x="4356100" y="1419860"/>
            <a:ext cx="2343150" cy="1384300"/>
            <a:chOff x="0" y="0"/>
            <a:chExt cx="1968" cy="1163"/>
          </a:xfrm>
        </p:grpSpPr>
        <p:sp>
          <p:nvSpPr>
            <p:cNvPr id="75780" name="Rectangle 5"/>
            <p:cNvSpPr/>
            <p:nvPr/>
          </p:nvSpPr>
          <p:spPr>
            <a:xfrm>
              <a:off x="624" y="96"/>
              <a:ext cx="192" cy="480"/>
            </a:xfrm>
            <a:prstGeom prst="rect">
              <a:avLst/>
            </a:prstGeom>
            <a:solidFill>
              <a:srgbClr val="6969FF">
                <a:alpha val="39999"/>
              </a:srgbClr>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75781" name="Line 6"/>
            <p:cNvSpPr/>
            <p:nvPr/>
          </p:nvSpPr>
          <p:spPr>
            <a:xfrm flipH="1">
              <a:off x="672"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82" name="Line 7"/>
            <p:cNvSpPr/>
            <p:nvPr/>
          </p:nvSpPr>
          <p:spPr>
            <a:xfrm>
              <a:off x="720"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83" name="Line 8"/>
            <p:cNvSpPr/>
            <p:nvPr/>
          </p:nvSpPr>
          <p:spPr>
            <a:xfrm>
              <a:off x="432" y="336"/>
              <a:ext cx="192"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84" name="Rectangle 9"/>
            <p:cNvSpPr/>
            <p:nvPr/>
          </p:nvSpPr>
          <p:spPr>
            <a:xfrm>
              <a:off x="1056" y="96"/>
              <a:ext cx="192" cy="480"/>
            </a:xfrm>
            <a:prstGeom prst="rect">
              <a:avLst/>
            </a:prstGeom>
            <a:solidFill>
              <a:srgbClr val="6969FF">
                <a:alpha val="39999"/>
              </a:srgbClr>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75785" name="Line 10"/>
            <p:cNvSpPr/>
            <p:nvPr/>
          </p:nvSpPr>
          <p:spPr>
            <a:xfrm flipH="1">
              <a:off x="1104"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86" name="Line 11"/>
            <p:cNvSpPr/>
            <p:nvPr/>
          </p:nvSpPr>
          <p:spPr>
            <a:xfrm>
              <a:off x="1152"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87" name="Line 12"/>
            <p:cNvSpPr/>
            <p:nvPr/>
          </p:nvSpPr>
          <p:spPr>
            <a:xfrm>
              <a:off x="816" y="336"/>
              <a:ext cx="240"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88" name="Rectangle 13"/>
            <p:cNvSpPr/>
            <p:nvPr/>
          </p:nvSpPr>
          <p:spPr>
            <a:xfrm>
              <a:off x="1488" y="96"/>
              <a:ext cx="192" cy="480"/>
            </a:xfrm>
            <a:prstGeom prst="rect">
              <a:avLst/>
            </a:prstGeom>
            <a:solidFill>
              <a:srgbClr val="6969FF">
                <a:alpha val="39999"/>
              </a:srgbClr>
            </a:solid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75789" name="Line 14"/>
            <p:cNvSpPr/>
            <p:nvPr/>
          </p:nvSpPr>
          <p:spPr>
            <a:xfrm flipH="1">
              <a:off x="1536"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90" name="Line 15"/>
            <p:cNvSpPr/>
            <p:nvPr/>
          </p:nvSpPr>
          <p:spPr>
            <a:xfrm>
              <a:off x="1584" y="432"/>
              <a:ext cx="48" cy="144"/>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91" name="Line 16"/>
            <p:cNvSpPr/>
            <p:nvPr/>
          </p:nvSpPr>
          <p:spPr>
            <a:xfrm>
              <a:off x="1248" y="336"/>
              <a:ext cx="240"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92" name="Line 17"/>
            <p:cNvSpPr/>
            <p:nvPr/>
          </p:nvSpPr>
          <p:spPr>
            <a:xfrm>
              <a:off x="1680" y="336"/>
              <a:ext cx="192"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93" name="Text Box 18"/>
            <p:cNvSpPr txBox="1"/>
            <p:nvPr/>
          </p:nvSpPr>
          <p:spPr>
            <a:xfrm>
              <a:off x="240" y="240"/>
              <a:ext cx="254" cy="251"/>
            </a:xfrm>
            <a:prstGeom prst="rect">
              <a:avLst/>
            </a:prstGeom>
            <a:noFill/>
            <a:ln w="9525">
              <a:noFill/>
            </a:ln>
          </p:spPr>
          <p:txBody>
            <a:bodyPr wrap="none" anchor="t">
              <a:spAutoFit/>
            </a:bodyPr>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d</a:t>
              </a:r>
              <a:endParaRPr lang="en-US" altLang="zh-CN" sz="1350" b="1" noProof="1">
                <a:solidFill>
                  <a:schemeClr val="tx1"/>
                </a:solidFill>
                <a:latin typeface="Verdana" panose="020B0604030504040204" pitchFamily="2" charset="0"/>
                <a:ea typeface="Arial" panose="020B0604020202020204" pitchFamily="34" charset="0"/>
              </a:endParaRPr>
            </a:p>
          </p:txBody>
        </p:sp>
        <p:sp>
          <p:nvSpPr>
            <p:cNvPr id="75794" name="Line 19"/>
            <p:cNvSpPr/>
            <p:nvPr/>
          </p:nvSpPr>
          <p:spPr>
            <a:xfrm>
              <a:off x="720" y="576"/>
              <a:ext cx="0" cy="192"/>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95" name="Line 20"/>
            <p:cNvSpPr/>
            <p:nvPr/>
          </p:nvSpPr>
          <p:spPr>
            <a:xfrm>
              <a:off x="1152" y="576"/>
              <a:ext cx="0" cy="192"/>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96" name="Line 21"/>
            <p:cNvSpPr/>
            <p:nvPr/>
          </p:nvSpPr>
          <p:spPr>
            <a:xfrm>
              <a:off x="1584" y="576"/>
              <a:ext cx="0" cy="192"/>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97" name="Line 22"/>
            <p:cNvSpPr/>
            <p:nvPr/>
          </p:nvSpPr>
          <p:spPr>
            <a:xfrm flipH="1">
              <a:off x="432" y="768"/>
              <a:ext cx="1152" cy="0"/>
            </a:xfrm>
            <a:prstGeom prst="line">
              <a:avLst/>
            </a:prstGeom>
            <a:ln w="22225" cap="flat" cmpd="sng">
              <a:solidFill>
                <a:schemeClr val="tx1"/>
              </a:solidFill>
              <a:prstDash val="solid"/>
              <a:round/>
              <a:headEnd type="none" w="med" len="med"/>
              <a:tailEnd type="non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5798" name="Text Box 23"/>
            <p:cNvSpPr txBox="1"/>
            <p:nvPr/>
          </p:nvSpPr>
          <p:spPr>
            <a:xfrm>
              <a:off x="96" y="624"/>
              <a:ext cx="384" cy="251"/>
            </a:xfrm>
            <a:prstGeom prst="rect">
              <a:avLst/>
            </a:prstGeom>
            <a:noFill/>
            <a:ln w="9525">
              <a:noFill/>
            </a:ln>
          </p:spPr>
          <p:txBody>
            <a:bodyPr wrap="none" anchor="t">
              <a:spAutoFit/>
            </a:bodyPr>
            <a:p>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clk</a:t>
              </a:r>
              <a:endParaRPr lang="en-US" altLang="zh-CN" sz="1350" b="1" noProof="1">
                <a:solidFill>
                  <a:schemeClr val="tx1"/>
                </a:solidFill>
                <a:latin typeface="Verdana" panose="020B0604030504040204" pitchFamily="2" charset="0"/>
                <a:ea typeface="Arial" panose="020B0604020202020204" pitchFamily="34" charset="0"/>
              </a:endParaRPr>
            </a:p>
          </p:txBody>
        </p:sp>
        <p:sp>
          <p:nvSpPr>
            <p:cNvPr id="112663" name="Text Box 24"/>
            <p:cNvSpPr txBox="1"/>
            <p:nvPr/>
          </p:nvSpPr>
          <p:spPr>
            <a:xfrm>
              <a:off x="768" y="160"/>
              <a:ext cx="334" cy="231"/>
            </a:xfrm>
            <a:prstGeom prst="rect">
              <a:avLst/>
            </a:prstGeom>
            <a:noFill/>
            <a:ln w="9525">
              <a:noFill/>
            </a:ln>
          </p:spPr>
          <p:txBody>
            <a:bodyPr wrap="none" anchor="t" anchorCtr="0">
              <a:spAutoFit/>
            </a:bodyPr>
            <a:p>
              <a:r>
                <a:rPr lang="en-US" altLang="zh-CN" sz="1200" b="1">
                  <a:solidFill>
                    <a:schemeClr val="tx1"/>
                  </a:solidFill>
                  <a:latin typeface="Verdana" panose="020B0604030504040204" pitchFamily="2" charset="0"/>
                  <a:ea typeface="宋体" panose="02010600030101010101" pitchFamily="2" charset="-122"/>
                </a:rPr>
                <a:t>q1</a:t>
              </a:r>
              <a:endParaRPr lang="en-US" altLang="zh-CN" sz="1200" b="1">
                <a:solidFill>
                  <a:schemeClr val="tx1"/>
                </a:solidFill>
                <a:latin typeface="Verdana" panose="020B0604030504040204" pitchFamily="2" charset="0"/>
                <a:ea typeface="Arial" panose="020B0604020202020204" pitchFamily="34" charset="0"/>
              </a:endParaRPr>
            </a:p>
          </p:txBody>
        </p:sp>
        <p:sp>
          <p:nvSpPr>
            <p:cNvPr id="112664" name="Text Box 25"/>
            <p:cNvSpPr txBox="1"/>
            <p:nvPr/>
          </p:nvSpPr>
          <p:spPr>
            <a:xfrm>
              <a:off x="1200" y="144"/>
              <a:ext cx="334" cy="231"/>
            </a:xfrm>
            <a:prstGeom prst="rect">
              <a:avLst/>
            </a:prstGeom>
            <a:noFill/>
            <a:ln w="9525">
              <a:noFill/>
            </a:ln>
          </p:spPr>
          <p:txBody>
            <a:bodyPr wrap="none" anchor="t" anchorCtr="0">
              <a:spAutoFit/>
            </a:bodyPr>
            <a:p>
              <a:r>
                <a:rPr lang="en-US" altLang="zh-CN" sz="1200" b="1">
                  <a:solidFill>
                    <a:schemeClr val="tx1"/>
                  </a:solidFill>
                  <a:latin typeface="Verdana" panose="020B0604030504040204" pitchFamily="2" charset="0"/>
                  <a:ea typeface="宋体" panose="02010600030101010101" pitchFamily="2" charset="-122"/>
                </a:rPr>
                <a:t>q2</a:t>
              </a:r>
              <a:endParaRPr lang="en-US" altLang="zh-CN" sz="1200" b="1">
                <a:solidFill>
                  <a:schemeClr val="tx1"/>
                </a:solidFill>
                <a:latin typeface="Verdana" panose="020B0604030504040204" pitchFamily="2" charset="0"/>
                <a:ea typeface="Arial" panose="020B0604020202020204" pitchFamily="34" charset="0"/>
              </a:endParaRPr>
            </a:p>
          </p:txBody>
        </p:sp>
        <p:sp>
          <p:nvSpPr>
            <p:cNvPr id="112665" name="Text Box 26"/>
            <p:cNvSpPr txBox="1"/>
            <p:nvPr/>
          </p:nvSpPr>
          <p:spPr>
            <a:xfrm>
              <a:off x="1632" y="144"/>
              <a:ext cx="334" cy="231"/>
            </a:xfrm>
            <a:prstGeom prst="rect">
              <a:avLst/>
            </a:prstGeom>
            <a:noFill/>
            <a:ln w="9525">
              <a:noFill/>
            </a:ln>
          </p:spPr>
          <p:txBody>
            <a:bodyPr wrap="none" anchor="t" anchorCtr="0">
              <a:spAutoFit/>
            </a:bodyPr>
            <a:p>
              <a:r>
                <a:rPr lang="en-US" altLang="zh-CN" sz="1200" b="1">
                  <a:solidFill>
                    <a:schemeClr val="tx1"/>
                  </a:solidFill>
                  <a:latin typeface="Verdana" panose="020B0604030504040204" pitchFamily="2" charset="0"/>
                  <a:ea typeface="宋体" panose="02010600030101010101" pitchFamily="2" charset="-122"/>
                </a:rPr>
                <a:t>q3</a:t>
              </a:r>
              <a:endParaRPr lang="en-US" altLang="zh-CN" sz="1200" b="1">
                <a:solidFill>
                  <a:schemeClr val="tx1"/>
                </a:solidFill>
                <a:latin typeface="Verdana" panose="020B0604030504040204" pitchFamily="2" charset="0"/>
                <a:ea typeface="Arial" panose="020B0604020202020204" pitchFamily="34" charset="0"/>
              </a:endParaRPr>
            </a:p>
          </p:txBody>
        </p:sp>
        <p:sp>
          <p:nvSpPr>
            <p:cNvPr id="75802" name="Rectangle 27"/>
            <p:cNvSpPr/>
            <p:nvPr/>
          </p:nvSpPr>
          <p:spPr>
            <a:xfrm>
              <a:off x="0" y="0"/>
              <a:ext cx="1968" cy="912"/>
            </a:xfrm>
            <a:prstGeom prst="rect">
              <a:avLst/>
            </a:prstGeom>
            <a:noFill/>
            <a:ln w="22225" cap="flat" cmpd="sng">
              <a:solidFill>
                <a:schemeClr val="tx1"/>
              </a:solidFill>
              <a:prstDash val="solid"/>
              <a:miter/>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75803" name="Text Box 28"/>
            <p:cNvSpPr txBox="1"/>
            <p:nvPr/>
          </p:nvSpPr>
          <p:spPr>
            <a:xfrm>
              <a:off x="0" y="912"/>
              <a:ext cx="1968" cy="251"/>
            </a:xfrm>
            <a:prstGeom prst="rect">
              <a:avLst/>
            </a:prstGeom>
            <a:solidFill>
              <a:schemeClr val="tx2">
                <a:alpha val="25999"/>
              </a:schemeClr>
            </a:solidFill>
            <a:ln w="22225" cap="flat" cmpd="sng">
              <a:solidFill>
                <a:schemeClr val="tx1"/>
              </a:solidFill>
              <a:prstDash val="solid"/>
              <a:miter/>
              <a:headEnd type="none" w="med" len="med"/>
              <a:tailEnd type="none" w="med" len="med"/>
            </a:ln>
          </p:spPr>
          <p:txBody>
            <a:bodyPr anchor="t">
              <a:spAutoFit/>
            </a:bodyPr>
            <a:p>
              <a:pPr algn="ct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Lets code this</a:t>
              </a:r>
              <a:endParaRPr lang="en-US" altLang="zh-CN" sz="1350" noProof="1">
                <a:solidFill>
                  <a:schemeClr val="tx1"/>
                </a:solidFill>
                <a:latin typeface="Verdana" panose="020B0604030504040204" pitchFamily="2" charset="0"/>
                <a:ea typeface="Arial" panose="020B0604020202020204" pitchFamily="34" charset="0"/>
              </a:endParaRPr>
            </a:p>
          </p:txBody>
        </p:sp>
      </p:grpSp>
      <p:sp>
        <p:nvSpPr>
          <p:cNvPr id="68637" name="Text Box 29"/>
          <p:cNvSpPr txBox="1"/>
          <p:nvPr/>
        </p:nvSpPr>
        <p:spPr>
          <a:xfrm>
            <a:off x="1115695" y="1419860"/>
            <a:ext cx="2634615" cy="2700655"/>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module pipe(clk, d, q);</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675"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input clk,d;</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output q;</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reg q;</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675"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always @(posedge clk) begin</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t>
            </a:r>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q1 &lt;= d;</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q2 &lt;= q1;</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q3 &lt;= q2;</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end</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6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endmodule;</a:t>
            </a:r>
            <a:endParaRPr lang="en-US" altLang="zh-CN" sz="1500" noProof="1">
              <a:solidFill>
                <a:schemeClr val="tx1"/>
              </a:solidFill>
              <a:latin typeface="Tahoma" panose="020B0604030504040204" pitchFamily="2" charset="0"/>
              <a:ea typeface="Arial" panose="020B0604020202020204" pitchFamily="34" charset="0"/>
            </a:endParaRPr>
          </a:p>
        </p:txBody>
      </p:sp>
      <p:sp>
        <p:nvSpPr>
          <p:cNvPr id="68638" name="AutoShape 31"/>
          <p:cNvSpPr/>
          <p:nvPr/>
        </p:nvSpPr>
        <p:spPr>
          <a:xfrm>
            <a:off x="2289810" y="2860040"/>
            <a:ext cx="285750" cy="628650"/>
          </a:xfrm>
          <a:prstGeom prst="rightBrace">
            <a:avLst>
              <a:gd name="adj1" fmla="val 18282"/>
              <a:gd name="adj2" fmla="val 50000"/>
            </a:avLst>
          </a:prstGeom>
          <a:noFill/>
          <a:ln w="28575" cap="flat" cmpd="sng">
            <a:solidFill>
              <a:srgbClr val="3366FF"/>
            </a:solidFill>
            <a:prstDash val="solid"/>
            <a:round/>
            <a:headEnd type="none" w="med" len="med"/>
            <a:tailEnd type="none" w="med" len="med"/>
          </a:ln>
        </p:spPr>
        <p:txBody>
          <a:bodyPr wrap="none" anchor="ctr"/>
          <a:p>
            <a:pPr fontAlgn="base"/>
            <a:endParaRPr lang="zh-CN" altLang="en-US" sz="1350" strike="noStrike" noProof="1">
              <a:solidFill>
                <a:schemeClr val="tx1"/>
              </a:solidFill>
              <a:latin typeface="Verdana" panose="020B0604030504040204" pitchFamily="2" charset="0"/>
              <a:ea typeface="Arial" panose="020B0604020202020204" pitchFamily="34" charset="0"/>
            </a:endParaRPr>
          </a:p>
        </p:txBody>
      </p:sp>
      <p:sp>
        <p:nvSpPr>
          <p:cNvPr id="68639" name="Line 33"/>
          <p:cNvSpPr/>
          <p:nvPr/>
        </p:nvSpPr>
        <p:spPr>
          <a:xfrm flipV="1">
            <a:off x="2627630" y="3150870"/>
            <a:ext cx="1684020" cy="7620"/>
          </a:xfrm>
          <a:prstGeom prst="line">
            <a:avLst/>
          </a:prstGeom>
          <a:ln w="28575" cap="flat" cmpd="sng">
            <a:solidFill>
              <a:srgbClr val="3366FF"/>
            </a:solidFill>
            <a:prstDash val="solid"/>
            <a:round/>
            <a:headEnd type="none" w="med" len="med"/>
            <a:tailEnd type="triangl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68640" name="Text Box 34"/>
          <p:cNvSpPr txBox="1"/>
          <p:nvPr/>
        </p:nvSpPr>
        <p:spPr>
          <a:xfrm>
            <a:off x="4356100" y="2911475"/>
            <a:ext cx="3964305" cy="1753235"/>
          </a:xfrm>
          <a:prstGeom prst="rect">
            <a:avLst/>
          </a:prstGeom>
          <a:solidFill>
            <a:srgbClr val="00FF00">
              <a:alpha val="31999"/>
            </a:srgbClr>
          </a:solidFill>
          <a:ln w="22225" cap="flat" cmpd="sng">
            <a:solidFill>
              <a:schemeClr val="tx1"/>
            </a:solidFill>
            <a:prstDash val="solid"/>
            <a:miter/>
            <a:headEnd type="none" w="med" len="med"/>
            <a:tailEnd type="none" w="med" len="med"/>
          </a:ln>
        </p:spPr>
        <p:txBody>
          <a:bodyPr wrap="squar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With non-blocking statements the &lt;RHS&gt; of subsequent statements are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not blocked</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They are all evaluated simultaneously.  </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The assignment to the &lt;LHS&gt; is then scheduled to occur.</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This will work as intended.</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112672" name="Text Box 5"/>
          <p:cNvSpPr txBox="1"/>
          <p:nvPr/>
        </p:nvSpPr>
        <p:spPr>
          <a:xfrm>
            <a:off x="1115378" y="4434523"/>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68637"/>
                                        </p:tgtEl>
                                        <p:attrNameLst>
                                          <p:attrName>style.visibility</p:attrName>
                                        </p:attrNameLst>
                                      </p:cBhvr>
                                      <p:to>
                                        <p:strVal val="visible"/>
                                      </p:to>
                                    </p:set>
                                    <p:anim calcmode="lin" valueType="num">
                                      <p:cBhvr>
                                        <p:cTn id="7" dur="500" fill="hold"/>
                                        <p:tgtEl>
                                          <p:spTgt spid="68637"/>
                                        </p:tgtEl>
                                        <p:attrNameLst>
                                          <p:attrName>ppt_x</p:attrName>
                                        </p:attrNameLst>
                                      </p:cBhvr>
                                      <p:tavLst>
                                        <p:tav tm="0">
                                          <p:val>
                                            <p:strVal val="0-#ppt_w/2"/>
                                          </p:val>
                                        </p:tav>
                                        <p:tav tm="100000">
                                          <p:val>
                                            <p:strVal val="#ppt_x"/>
                                          </p:val>
                                        </p:tav>
                                      </p:tavLst>
                                    </p:anim>
                                    <p:anim calcmode="lin" valueType="num">
                                      <p:cBhvr>
                                        <p:cTn id="8" dur="500" fill="hold"/>
                                        <p:tgtEl>
                                          <p:spTgt spid="686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8639"/>
                                        </p:tgtEl>
                                        <p:attrNameLst>
                                          <p:attrName>style.visibility</p:attrName>
                                        </p:attrNameLst>
                                      </p:cBhvr>
                                      <p:to>
                                        <p:strVal val="visible"/>
                                      </p:to>
                                    </p:set>
                                    <p:anim calcmode="lin" valueType="num">
                                      <p:cBhvr>
                                        <p:cTn id="13" dur="500" fill="hold"/>
                                        <p:tgtEl>
                                          <p:spTgt spid="68639"/>
                                        </p:tgtEl>
                                        <p:attrNameLst>
                                          <p:attrName>ppt_x</p:attrName>
                                        </p:attrNameLst>
                                      </p:cBhvr>
                                      <p:tavLst>
                                        <p:tav tm="0">
                                          <p:val>
                                            <p:strVal val="1+#ppt_w/2"/>
                                          </p:val>
                                        </p:tav>
                                        <p:tav tm="100000">
                                          <p:val>
                                            <p:strVal val="#ppt_x"/>
                                          </p:val>
                                        </p:tav>
                                      </p:tavLst>
                                    </p:anim>
                                    <p:anim calcmode="lin" valueType="num">
                                      <p:cBhvr>
                                        <p:cTn id="14" dur="500" fill="hold"/>
                                        <p:tgtEl>
                                          <p:spTgt spid="68639"/>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68638"/>
                                        </p:tgtEl>
                                        <p:attrNameLst>
                                          <p:attrName>style.visibility</p:attrName>
                                        </p:attrNameLst>
                                      </p:cBhvr>
                                      <p:to>
                                        <p:strVal val="visible"/>
                                      </p:to>
                                    </p:set>
                                    <p:anim calcmode="lin" valueType="num">
                                      <p:cBhvr>
                                        <p:cTn id="17" dur="500" fill="hold"/>
                                        <p:tgtEl>
                                          <p:spTgt spid="68638"/>
                                        </p:tgtEl>
                                        <p:attrNameLst>
                                          <p:attrName>ppt_x</p:attrName>
                                        </p:attrNameLst>
                                      </p:cBhvr>
                                      <p:tavLst>
                                        <p:tav tm="0">
                                          <p:val>
                                            <p:strVal val="1+#ppt_w/2"/>
                                          </p:val>
                                        </p:tav>
                                        <p:tav tm="100000">
                                          <p:val>
                                            <p:strVal val="#ppt_x"/>
                                          </p:val>
                                        </p:tav>
                                      </p:tavLst>
                                    </p:anim>
                                    <p:anim calcmode="lin" valueType="num">
                                      <p:cBhvr>
                                        <p:cTn id="18" dur="500" fill="hold"/>
                                        <p:tgtEl>
                                          <p:spTgt spid="6863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8640"/>
                                        </p:tgtEl>
                                        <p:attrNameLst>
                                          <p:attrName>style.visibility</p:attrName>
                                        </p:attrNameLst>
                                      </p:cBhvr>
                                      <p:to>
                                        <p:strVal val="visible"/>
                                      </p:to>
                                    </p:set>
                                    <p:anim calcmode="lin" valueType="num">
                                      <p:cBhvr>
                                        <p:cTn id="21" dur="500" fill="hold"/>
                                        <p:tgtEl>
                                          <p:spTgt spid="68640"/>
                                        </p:tgtEl>
                                        <p:attrNameLst>
                                          <p:attrName>ppt_x</p:attrName>
                                        </p:attrNameLst>
                                      </p:cBhvr>
                                      <p:tavLst>
                                        <p:tav tm="0">
                                          <p:val>
                                            <p:strVal val="1+#ppt_w/2"/>
                                          </p:val>
                                        </p:tav>
                                        <p:tav tm="100000">
                                          <p:val>
                                            <p:strVal val="#ppt_x"/>
                                          </p:val>
                                        </p:tav>
                                      </p:tavLst>
                                    </p:anim>
                                    <p:anim calcmode="lin" valueType="num">
                                      <p:cBhvr>
                                        <p:cTn id="22" dur="500" fill="hold"/>
                                        <p:tgtEl>
                                          <p:spTgt spid="686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7" grpId="0" bldLvl="0" animBg="1"/>
      <p:bldP spid="68638" grpId="0" bldLvl="0" animBg="1"/>
      <p:bldP spid="68640"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Rectangle 2"/>
          <p:cNvSpPr>
            <a:spLocks noGrp="1"/>
          </p:cNvSpPr>
          <p:nvPr>
            <p:ph type="title"/>
          </p:nvPr>
        </p:nvSpPr>
        <p:spPr/>
        <p:txBody>
          <a:bodyPr wrap="square" anchor="b" anchorCtr="0">
            <a:normAutofit/>
          </a:bodyPr>
          <a:p>
            <a:r>
              <a:rPr lang="zh-CN" altLang="en-US" sz="2100">
                <a:sym typeface="+mn-ea"/>
              </a:rPr>
              <a:t>Blocking vs non-Blocking</a:t>
            </a:r>
            <a:endParaRPr lang="en-US" altLang="zh-CN" sz="2700"/>
          </a:p>
        </p:txBody>
      </p:sp>
      <p:sp>
        <p:nvSpPr>
          <p:cNvPr id="113666" name="Rectangle 3"/>
          <p:cNvSpPr>
            <a:spLocks noGrp="1"/>
          </p:cNvSpPr>
          <p:nvPr>
            <p:ph idx="1"/>
          </p:nvPr>
        </p:nvSpPr>
        <p:spPr>
          <a:xfrm>
            <a:off x="365867" y="707073"/>
            <a:ext cx="8531222" cy="4227768"/>
          </a:xfrm>
        </p:spPr>
        <p:txBody>
          <a:bodyPr wrap="square" anchor="t" anchorCtr="0"/>
          <a:p>
            <a:pPr>
              <a:buClr>
                <a:srgbClr val="000000"/>
              </a:buClr>
              <a:buFont typeface="Wingdings" panose="05000000000000000000" charset="0"/>
              <a:buChar char="Ø"/>
            </a:pPr>
            <a:r>
              <a:rPr lang="zh-CN" altLang="en-US" sz="1800">
                <a:sym typeface="+mn-ea"/>
              </a:rPr>
              <a:t>So Blocking is no good and we should always use Non-Blocking?</a:t>
            </a:r>
            <a:endParaRPr lang="en-US" altLang="zh-CN" sz="1800"/>
          </a:p>
          <a:p>
            <a:pPr>
              <a:buClr>
                <a:srgbClr val="000000"/>
              </a:buClr>
              <a:buFont typeface="Wingdings" panose="05000000000000000000" charset="0"/>
              <a:buChar char="Ø"/>
            </a:pPr>
            <a:r>
              <a:rPr lang="en-US" altLang="zh-CN" sz="1800"/>
              <a:t>Consider combinational logic</a:t>
            </a:r>
            <a:endParaRPr lang="en-US" altLang="zh-CN" sz="1800"/>
          </a:p>
        </p:txBody>
      </p:sp>
      <p:sp>
        <p:nvSpPr>
          <p:cNvPr id="76803" name="Text Box 4"/>
          <p:cNvSpPr txBox="1"/>
          <p:nvPr/>
        </p:nvSpPr>
        <p:spPr>
          <a:xfrm>
            <a:off x="1331595" y="1779905"/>
            <a:ext cx="2386965" cy="2976880"/>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module</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ao4(z,a,b,c,d);</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7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input</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a,b,c,d;</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output</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z;</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7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reg</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z,tmp1,tmp2;</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7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always</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@(a,b,c,d) </a:t>
            </a:r>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begin</a:t>
            </a:r>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t>
            </a:r>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tmp1 &lt;= a &amp; b;</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tmp2 &lt;= c &amp; d;</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z &lt;= tmp1 | tmp2;</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end</a:t>
            </a:r>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endmodule</a:t>
            </a:r>
            <a:endParaRPr lang="en-US" altLang="zh-CN" sz="1500" b="1" noProof="1">
              <a:solidFill>
                <a:schemeClr val="tx1"/>
              </a:solidFill>
              <a:latin typeface="Tahoma" panose="020B0604030504040204" pitchFamily="2" charset="0"/>
              <a:ea typeface="Arial" panose="020B0604020202020204" pitchFamily="34" charset="0"/>
            </a:endParaRPr>
          </a:p>
        </p:txBody>
      </p:sp>
      <p:sp>
        <p:nvSpPr>
          <p:cNvPr id="76804" name="Rectangle 5"/>
          <p:cNvSpPr/>
          <p:nvPr/>
        </p:nvSpPr>
        <p:spPr>
          <a:xfrm>
            <a:off x="3851910" y="4356735"/>
            <a:ext cx="2386965" cy="400050"/>
          </a:xfrm>
          <a:prstGeom prst="rect">
            <a:avLst/>
          </a:prstGeom>
          <a:solidFill>
            <a:srgbClr val="FF9900">
              <a:alpha val="37999"/>
            </a:srgbClr>
          </a:solidFill>
          <a:ln w="22225" cap="flat" cmpd="sng">
            <a:solidFill>
              <a:schemeClr val="tx1"/>
            </a:solidFill>
            <a:prstDash val="solid"/>
            <a:miter/>
            <a:headEnd type="none" w="med" len="med"/>
            <a:tailEnd type="none" w="med" len="med"/>
          </a:ln>
        </p:spPr>
        <p:txBody>
          <a:bodyPr wrap="none" anchor="ctr"/>
          <a:p>
            <a:pPr algn="ctr" fontAlgn="base"/>
            <a:r>
              <a:rPr lang="en-US" altLang="zh-CN" sz="1350" strike="noStrike" noProof="1">
                <a:solidFill>
                  <a:schemeClr val="tx1"/>
                </a:solidFill>
                <a:latin typeface="Verdana" panose="020B0604030504040204" pitchFamily="2" charset="0"/>
                <a:ea typeface="宋体" panose="02010600030101010101" pitchFamily="2" charset="-122"/>
                <a:cs typeface="Arial" panose="020B0604020202020204" pitchFamily="34" charset="0"/>
              </a:rPr>
              <a:t>Does this work?</a:t>
            </a:r>
            <a:endParaRPr lang="en-US" altLang="zh-CN" sz="1350" strike="noStrike" noProof="1">
              <a:solidFill>
                <a:schemeClr val="tx1"/>
              </a:solidFill>
              <a:latin typeface="Verdana" panose="020B0604030504040204" pitchFamily="2" charset="0"/>
              <a:ea typeface="Arial" panose="020B0604020202020204" pitchFamily="34" charset="0"/>
            </a:endParaRPr>
          </a:p>
        </p:txBody>
      </p:sp>
      <p:sp>
        <p:nvSpPr>
          <p:cNvPr id="69638" name="Text Box 10"/>
          <p:cNvSpPr txBox="1"/>
          <p:nvPr/>
        </p:nvSpPr>
        <p:spPr>
          <a:xfrm>
            <a:off x="3851910" y="1779905"/>
            <a:ext cx="3957320" cy="1753235"/>
          </a:xfrm>
          <a:prstGeom prst="rect">
            <a:avLst/>
          </a:prstGeom>
          <a:solidFill>
            <a:schemeClr val="accent1">
              <a:alpha val="34999"/>
            </a:schemeClr>
          </a:solidFill>
          <a:ln w="22225" cap="flat" cmpd="sng">
            <a:solidFill>
              <a:schemeClr val="tx1"/>
            </a:solidFill>
            <a:prstDash val="solid"/>
            <a:miter/>
            <a:headEnd type="none" w="med" len="med"/>
            <a:tailEnd type="none" w="med" len="med"/>
          </a:ln>
        </p:spPr>
        <p:txBody>
          <a:bodyPr wrap="squar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The inputs (a,b,c,d) in the sensitivity list change, and the always block is evaluated.</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New assignments are scheduled for tmp1 &amp; tmp2 variables.</a:t>
            </a:r>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endPar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endParaRPr>
          </a:p>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A new assignment is scheduled for z using the </a:t>
            </a:r>
            <a:r>
              <a:rPr lang="en-US" altLang="zh-CN" sz="1350" b="1" noProof="1">
                <a:solidFill>
                  <a:schemeClr val="tx1"/>
                </a:solidFill>
                <a:latin typeface="Verdana" panose="020B0604030504040204" pitchFamily="2" charset="0"/>
                <a:ea typeface="宋体" panose="02010600030101010101" pitchFamily="2" charset="-122"/>
                <a:cs typeface="Arial" panose="020B0604020202020204" pitchFamily="34" charset="0"/>
              </a:rPr>
              <a:t>previous</a:t>
            </a:r>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 tmp1 &amp; tmp2 values.</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113670" name="Text Box 5"/>
          <p:cNvSpPr txBox="1"/>
          <p:nvPr/>
        </p:nvSpPr>
        <p:spPr>
          <a:xfrm>
            <a:off x="6372225" y="4515803"/>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9638"/>
                                        </p:tgtEl>
                                        <p:attrNameLst>
                                          <p:attrName>style.visibility</p:attrName>
                                        </p:attrNameLst>
                                      </p:cBhvr>
                                      <p:to>
                                        <p:strVal val="visible"/>
                                      </p:to>
                                    </p:set>
                                    <p:animEffect transition="in" filter="diamond(in)">
                                      <p:cBhvr>
                                        <p:cTn id="7" dur="10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8"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2"/>
          <p:cNvSpPr>
            <a:spLocks noGrp="1"/>
          </p:cNvSpPr>
          <p:nvPr>
            <p:ph type="title"/>
          </p:nvPr>
        </p:nvSpPr>
        <p:spPr/>
        <p:txBody>
          <a:bodyPr wrap="square" anchor="b" anchorCtr="0">
            <a:normAutofit/>
          </a:bodyPr>
          <a:p>
            <a:r>
              <a:rPr lang="zh-CN" altLang="en-US">
                <a:sym typeface="+mn-ea"/>
              </a:rPr>
              <a:t>Blocking vs non-Blocking</a:t>
            </a:r>
            <a:endParaRPr lang="en-US" altLang="zh-CN" sz="2700"/>
          </a:p>
        </p:txBody>
      </p:sp>
      <p:sp>
        <p:nvSpPr>
          <p:cNvPr id="114690" name="Rectangle 4"/>
          <p:cNvSpPr>
            <a:spLocks noGrp="1"/>
          </p:cNvSpPr>
          <p:nvPr>
            <p:ph idx="1"/>
          </p:nvPr>
        </p:nvSpPr>
        <p:spPr>
          <a:xfrm>
            <a:off x="365760" y="706755"/>
            <a:ext cx="8531225" cy="4323715"/>
          </a:xfrm>
        </p:spPr>
        <p:txBody>
          <a:bodyPr wrap="square" anchor="t" anchorCtr="0">
            <a:normAutofit lnSpcReduction="20000"/>
          </a:bodyPr>
          <a:p>
            <a:pPr>
              <a:lnSpc>
                <a:spcPct val="160000"/>
              </a:lnSpc>
              <a:buClr>
                <a:srgbClr val="000000"/>
              </a:buClr>
              <a:buFont typeface="Wingdings" panose="05000000000000000000" charset="0"/>
              <a:buChar char="Ø"/>
            </a:pPr>
            <a:r>
              <a:rPr lang="en-US" altLang="zh-CN" sz="1800"/>
              <a:t>Can we make this example work?</a:t>
            </a:r>
            <a:endParaRPr lang="en-US" altLang="zh-CN" sz="1800"/>
          </a:p>
          <a:p>
            <a:pPr>
              <a:lnSpc>
                <a:spcPct val="160000"/>
              </a:lnSpc>
              <a:buClr>
                <a:srgbClr val="000000"/>
              </a:buClr>
              <a:buFont typeface="Wingdings" panose="05000000000000000000" charset="0"/>
              <a:buChar char="Ø"/>
            </a:pPr>
            <a:endParaRPr lang="en-US" altLang="zh-CN" sz="1800"/>
          </a:p>
          <a:p>
            <a:pPr>
              <a:lnSpc>
                <a:spcPct val="160000"/>
              </a:lnSpc>
              <a:buClr>
                <a:srgbClr val="000000"/>
              </a:buClr>
              <a:buFont typeface="Wingdings" panose="05000000000000000000" charset="0"/>
              <a:buChar char="Ø"/>
            </a:pPr>
            <a:endParaRPr lang="en-US" altLang="zh-CN" sz="1800"/>
          </a:p>
          <a:p>
            <a:pPr>
              <a:lnSpc>
                <a:spcPct val="160000"/>
              </a:lnSpc>
              <a:buClr>
                <a:srgbClr val="000000"/>
              </a:buClr>
              <a:buFont typeface="Wingdings" panose="05000000000000000000" charset="0"/>
              <a:buChar char="Ø"/>
            </a:pPr>
            <a:endParaRPr lang="en-US" altLang="zh-CN" sz="1800"/>
          </a:p>
          <a:p>
            <a:pPr>
              <a:lnSpc>
                <a:spcPct val="160000"/>
              </a:lnSpc>
              <a:buClr>
                <a:srgbClr val="000000"/>
              </a:buClr>
              <a:buFont typeface="Wingdings" panose="05000000000000000000" charset="0"/>
              <a:buChar char="Ø"/>
            </a:pPr>
            <a:endParaRPr lang="en-US" altLang="zh-CN" sz="1800"/>
          </a:p>
          <a:p>
            <a:pPr>
              <a:lnSpc>
                <a:spcPct val="160000"/>
              </a:lnSpc>
              <a:buClr>
                <a:srgbClr val="000000"/>
              </a:buClr>
              <a:buFont typeface="Wingdings" panose="05000000000000000000" charset="0"/>
              <a:buChar char="Ø"/>
            </a:pPr>
            <a:endParaRPr lang="en-US" altLang="zh-CN" sz="1800"/>
          </a:p>
          <a:p>
            <a:pPr>
              <a:lnSpc>
                <a:spcPct val="160000"/>
              </a:lnSpc>
              <a:buClr>
                <a:srgbClr val="000000"/>
              </a:buClr>
              <a:buFont typeface="Wingdings" panose="05000000000000000000" charset="0"/>
              <a:buChar char="Ø"/>
            </a:pPr>
            <a:endParaRPr lang="en-US" altLang="zh-CN" sz="1800"/>
          </a:p>
          <a:p>
            <a:pPr>
              <a:lnSpc>
                <a:spcPct val="160000"/>
              </a:lnSpc>
              <a:buClr>
                <a:srgbClr val="000000"/>
              </a:buClr>
              <a:buFont typeface="Wingdings" panose="05000000000000000000" charset="0"/>
              <a:buChar char="Ø"/>
            </a:pPr>
            <a:r>
              <a:rPr lang="en-US" altLang="zh-CN" sz="1800">
                <a:latin typeface="Verdana" panose="020B0604030504040204" pitchFamily="2" charset="0"/>
                <a:ea typeface="宋体" panose="02010600030101010101" pitchFamily="2" charset="-122"/>
                <a:cs typeface="Arial" panose="020B0604020202020204" pitchFamily="34" charset="0"/>
                <a:sym typeface="+mn-ea"/>
              </a:rPr>
              <a:t>What is the downside of this?</a:t>
            </a:r>
            <a:endParaRPr lang="en-US" altLang="zh-CN" sz="1800">
              <a:latin typeface="Verdana" panose="020B0604030504040204" pitchFamily="2" charset="0"/>
              <a:ea typeface="宋体" panose="02010600030101010101" pitchFamily="2" charset="-122"/>
              <a:cs typeface="Arial" panose="020B0604020202020204" pitchFamily="34" charset="0"/>
              <a:sym typeface="+mn-ea"/>
            </a:endParaRPr>
          </a:p>
          <a:p>
            <a:pPr>
              <a:lnSpc>
                <a:spcPct val="160000"/>
              </a:lnSpc>
              <a:buClr>
                <a:srgbClr val="000000"/>
              </a:buClr>
              <a:buFont typeface="Wingdings" panose="05000000000000000000" charset="0"/>
              <a:buChar char="Ø"/>
            </a:pPr>
            <a:r>
              <a:rPr lang="zh-CN" altLang="en-US" sz="1800" b="1">
                <a:gradFill>
                  <a:gsLst>
                    <a:gs pos="0">
                      <a:srgbClr val="012D86"/>
                    </a:gs>
                    <a:gs pos="100000">
                      <a:srgbClr val="0E2557"/>
                    </a:gs>
                  </a:gsLst>
                  <a:lin scaled="0"/>
                </a:gradFill>
                <a:sym typeface="+mn-ea"/>
              </a:rPr>
              <a:t>Why not non-Blocking for Combinational！</a:t>
            </a:r>
            <a:endParaRPr lang="zh-CN" altLang="en-US" sz="1800" b="1">
              <a:gradFill>
                <a:gsLst>
                  <a:gs pos="0">
                    <a:srgbClr val="012D86"/>
                  </a:gs>
                  <a:gs pos="100000">
                    <a:srgbClr val="0E2557"/>
                  </a:gs>
                </a:gsLst>
                <a:lin scaled="0"/>
              </a:gradFill>
              <a:sym typeface="+mn-ea"/>
            </a:endParaRPr>
          </a:p>
        </p:txBody>
      </p:sp>
      <p:sp>
        <p:nvSpPr>
          <p:cNvPr id="77827" name="Text Box 10"/>
          <p:cNvSpPr txBox="1"/>
          <p:nvPr/>
        </p:nvSpPr>
        <p:spPr>
          <a:xfrm>
            <a:off x="1758950" y="4367213"/>
            <a:ext cx="309880" cy="299085"/>
          </a:xfrm>
          <a:prstGeom prst="rect">
            <a:avLst/>
          </a:prstGeom>
          <a:noFill/>
          <a:ln w="9525">
            <a:noFill/>
          </a:ln>
        </p:spPr>
        <p:txBody>
          <a:bodyPr wrap="none" anchor="t">
            <a:spAutoFit/>
          </a:bodyPr>
          <a:p>
            <a:endParaRPr lang="zh-CN" altLang="en-US" sz="1350" noProof="1">
              <a:solidFill>
                <a:schemeClr val="tx1"/>
              </a:solidFill>
              <a:latin typeface="Verdana" panose="020B0604030504040204" pitchFamily="2" charset="0"/>
              <a:ea typeface="Arial" panose="020B0604020202020204" pitchFamily="34" charset="0"/>
            </a:endParaRPr>
          </a:p>
        </p:txBody>
      </p:sp>
      <p:sp>
        <p:nvSpPr>
          <p:cNvPr id="77829" name="Text Box 13"/>
          <p:cNvSpPr txBox="1"/>
          <p:nvPr/>
        </p:nvSpPr>
        <p:spPr>
          <a:xfrm>
            <a:off x="1259840" y="1275715"/>
            <a:ext cx="2386965" cy="2861310"/>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module</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ao4(z,a,b,c,d);</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7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input</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a,b,c,d;</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output</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z;</a:t>
            </a:r>
            <a:endParaRPr lang="en-US" altLang="zh-CN" sz="7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reg</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z,tmp1,tmp2;</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7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always</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@(a,b,c,d) </a:t>
            </a:r>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begin</a:t>
            </a:r>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t>
            </a:r>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tmp1 &lt;= a &amp; b;</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tmp2 &lt;= c &amp; d;</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z &lt;= tmp1 | tmp2;</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end</a:t>
            </a:r>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endmodule</a:t>
            </a:r>
            <a:endParaRPr lang="en-US" altLang="zh-CN" sz="1500" b="1" noProof="1">
              <a:solidFill>
                <a:schemeClr val="tx1"/>
              </a:solidFill>
              <a:latin typeface="Tahoma" panose="020B0604030504040204" pitchFamily="2" charset="0"/>
              <a:ea typeface="Arial" panose="020B0604020202020204" pitchFamily="34" charset="0"/>
            </a:endParaRPr>
          </a:p>
        </p:txBody>
      </p:sp>
      <p:grpSp>
        <p:nvGrpSpPr>
          <p:cNvPr id="70663" name="组合 70662"/>
          <p:cNvGrpSpPr/>
          <p:nvPr/>
        </p:nvGrpSpPr>
        <p:grpSpPr>
          <a:xfrm>
            <a:off x="3726657" y="1275049"/>
            <a:ext cx="4358102" cy="2861899"/>
            <a:chOff x="10" y="-321"/>
            <a:chExt cx="3660" cy="2403"/>
          </a:xfrm>
        </p:grpSpPr>
        <p:sp>
          <p:nvSpPr>
            <p:cNvPr id="77831" name="Line 7"/>
            <p:cNvSpPr/>
            <p:nvPr/>
          </p:nvSpPr>
          <p:spPr>
            <a:xfrm>
              <a:off x="10" y="988"/>
              <a:ext cx="672" cy="0"/>
            </a:xfrm>
            <a:prstGeom prst="line">
              <a:avLst/>
            </a:prstGeom>
            <a:ln w="22225" cap="flat" cmpd="sng">
              <a:solidFill>
                <a:schemeClr val="tx1"/>
              </a:solidFill>
              <a:prstDash val="solid"/>
              <a:round/>
              <a:headEnd type="none" w="med" len="med"/>
              <a:tailEnd type="triangle" w="med" len="med"/>
            </a:ln>
          </p:spPr>
          <p:txBody>
            <a:bodyPr anchor="t"/>
            <a:p>
              <a:pPr fontAlgn="base"/>
              <a:endParaRPr lang="zh-CN" altLang="en-US" sz="1350" strike="noStrike" noProof="1">
                <a:solidFill>
                  <a:schemeClr val="tx1"/>
                </a:solidFill>
                <a:latin typeface="Arial" panose="020B0604020202020204" pitchFamily="34" charset="0"/>
                <a:ea typeface="宋体" panose="02010600030101010101" pitchFamily="2" charset="-122"/>
              </a:endParaRPr>
            </a:p>
          </p:txBody>
        </p:sp>
        <p:sp>
          <p:nvSpPr>
            <p:cNvPr id="77832" name="Text Box 8"/>
            <p:cNvSpPr txBox="1"/>
            <p:nvPr/>
          </p:nvSpPr>
          <p:spPr>
            <a:xfrm>
              <a:off x="154" y="700"/>
              <a:ext cx="394" cy="251"/>
            </a:xfrm>
            <a:prstGeom prst="rect">
              <a:avLst/>
            </a:prstGeom>
            <a:noFill/>
            <a:ln w="9525">
              <a:noFill/>
            </a:ln>
          </p:spPr>
          <p:txBody>
            <a:bodyPr wrap="none" anchor="t">
              <a:spAutoFit/>
            </a:bodyPr>
            <a:p>
              <a:r>
                <a:rPr lang="en-US" altLang="zh-CN" sz="1350" noProof="1">
                  <a:solidFill>
                    <a:schemeClr val="tx1"/>
                  </a:solidFill>
                  <a:latin typeface="Verdana" panose="020B0604030504040204" pitchFamily="2" charset="0"/>
                  <a:ea typeface="宋体" panose="02010600030101010101" pitchFamily="2" charset="-122"/>
                  <a:cs typeface="Arial" panose="020B0604020202020204" pitchFamily="34" charset="0"/>
                </a:rPr>
                <a:t>Yes</a:t>
              </a:r>
              <a:endParaRPr lang="en-US" altLang="zh-CN" sz="1350" noProof="1">
                <a:solidFill>
                  <a:schemeClr val="tx1"/>
                </a:solidFill>
                <a:latin typeface="Verdana" panose="020B0604030504040204" pitchFamily="2" charset="0"/>
                <a:ea typeface="Arial" panose="020B0604020202020204" pitchFamily="34" charset="0"/>
              </a:endParaRPr>
            </a:p>
          </p:txBody>
        </p:sp>
        <p:sp>
          <p:nvSpPr>
            <p:cNvPr id="77834" name="Text Box 14"/>
            <p:cNvSpPr txBox="1"/>
            <p:nvPr/>
          </p:nvSpPr>
          <p:spPr>
            <a:xfrm>
              <a:off x="841" y="-321"/>
              <a:ext cx="2829" cy="2403"/>
            </a:xfrm>
            <a:prstGeom prst="rect">
              <a:avLst/>
            </a:prstGeom>
            <a:noFill/>
            <a:ln w="22225" cap="flat" cmpd="sng">
              <a:solidFill>
                <a:schemeClr val="tx1"/>
              </a:solidFill>
              <a:prstDash val="solid"/>
              <a:miter/>
              <a:headEnd type="none" w="med" len="med"/>
              <a:tailEnd type="none" w="med" len="med"/>
            </a:ln>
          </p:spPr>
          <p:txBody>
            <a:bodyPr wrap="none" anchor="t">
              <a:spAutoFit/>
            </a:bodyPr>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module</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ao4(z,a,b,c,d);</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7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input</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a,b,c,d;</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output</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z;</a:t>
              </a:r>
              <a:endParaRPr lang="en-US" altLang="zh-CN" sz="7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reg</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z,tmp1,tmp2;</a:t>
              </a:r>
              <a:endPar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750"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always</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@(a,b,c,d,</a:t>
              </a:r>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tmp1,tmp2</a:t>
              </a:r>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t>
              </a:r>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begin</a:t>
              </a:r>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chemeClr val="tx1"/>
                  </a:solidFill>
                  <a:latin typeface="Tahoma" panose="020B0604030504040204" pitchFamily="2" charset="0"/>
                  <a:ea typeface="宋体" panose="02010600030101010101" pitchFamily="2" charset="-122"/>
                  <a:cs typeface="Arial" panose="020B0604020202020204" pitchFamily="34" charset="0"/>
                </a:rPr>
                <a:t>  </a:t>
              </a:r>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tmp1 &lt;= a &amp; b;</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tmp2 &lt;= c &amp; d;</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rPr>
                <a:t>  z &lt;= tmp1 | tmp2;</a:t>
              </a:r>
              <a:endParaRPr lang="en-US" altLang="zh-CN" sz="1500" noProof="1">
                <a:solidFill>
                  <a:srgbClr val="FF0000"/>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end</a:t>
              </a:r>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endPar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endParaRPr>
            </a:p>
            <a:p>
              <a:r>
                <a:rPr lang="en-US" altLang="zh-CN" sz="1500" b="1" noProof="1">
                  <a:solidFill>
                    <a:schemeClr val="tx1"/>
                  </a:solidFill>
                  <a:latin typeface="Tahoma" panose="020B0604030504040204" pitchFamily="2" charset="0"/>
                  <a:ea typeface="宋体" panose="02010600030101010101" pitchFamily="2" charset="-122"/>
                  <a:cs typeface="Arial" panose="020B0604020202020204" pitchFamily="34" charset="0"/>
                </a:rPr>
                <a:t>endmodule</a:t>
              </a:r>
              <a:endParaRPr lang="en-US" altLang="zh-CN" sz="1500" b="1" noProof="1">
                <a:solidFill>
                  <a:schemeClr val="tx1"/>
                </a:solidFill>
                <a:latin typeface="Tahoma" panose="020B0604030504040204" pitchFamily="2" charset="0"/>
                <a:ea typeface="Arial" panose="020B0604020202020204" pitchFamily="34" charset="0"/>
              </a:endParaRPr>
            </a:p>
          </p:txBody>
        </p:sp>
      </p:grpSp>
      <p:sp>
        <p:nvSpPr>
          <p:cNvPr id="114699" name="Text Box 5"/>
          <p:cNvSpPr txBox="1"/>
          <p:nvPr/>
        </p:nvSpPr>
        <p:spPr>
          <a:xfrm>
            <a:off x="5808980" y="4299903"/>
            <a:ext cx="2275840" cy="229870"/>
          </a:xfrm>
          <a:prstGeom prst="rect">
            <a:avLst/>
          </a:prstGeom>
          <a:noFill/>
          <a:ln w="12700" cap="flat" cmpd="sng">
            <a:solidFill>
              <a:schemeClr val="tx1"/>
            </a:solidFill>
            <a:prstDash val="solid"/>
            <a:miter/>
            <a:headEnd type="none" w="med" len="med"/>
            <a:tailEnd type="none" w="med" len="med"/>
          </a:ln>
        </p:spPr>
        <p:txBody>
          <a:bodyPr wrap="none" anchor="t" anchorCtr="0">
            <a:spAutoFit/>
          </a:bodyPr>
          <a:p>
            <a:r>
              <a:rPr lang="en-US" altLang="zh-CN" sz="900" i="1">
                <a:solidFill>
                  <a:schemeClr val="tx1"/>
                </a:solidFill>
                <a:latin typeface="Verdana" panose="020B0604030504040204" pitchFamily="2" charset="0"/>
                <a:ea typeface="宋体" panose="02010600030101010101" pitchFamily="2" charset="-122"/>
              </a:rPr>
              <a:t>Slide taken direct from Eric Hoffman</a:t>
            </a:r>
            <a:endParaRPr lang="en-US" altLang="zh-CN" sz="900" i="1">
              <a:solidFill>
                <a:schemeClr val="tx1"/>
              </a:solidFill>
              <a:latin typeface="Verdana" panose="020B0604030504040204" pitchFamily="2"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63"/>
                                        </p:tgtEl>
                                        <p:attrNameLst>
                                          <p:attrName>style.visibility</p:attrName>
                                        </p:attrNameLst>
                                      </p:cBhvr>
                                      <p:to>
                                        <p:strVal val="visible"/>
                                      </p:to>
                                    </p:set>
                                    <p:anim calcmode="lin" valueType="num">
                                      <p:cBhvr additive="base">
                                        <p:cTn id="7" dur="500" fill="hold"/>
                                        <p:tgtEl>
                                          <p:spTgt spid="70663"/>
                                        </p:tgtEl>
                                        <p:attrNameLst>
                                          <p:attrName>ppt_x</p:attrName>
                                        </p:attrNameLst>
                                      </p:cBhvr>
                                      <p:tavLst>
                                        <p:tav tm="0">
                                          <p:val>
                                            <p:strVal val="#ppt_x"/>
                                          </p:val>
                                        </p:tav>
                                        <p:tav tm="100000">
                                          <p:val>
                                            <p:strVal val="#ppt_x"/>
                                          </p:val>
                                        </p:tav>
                                      </p:tavLst>
                                    </p:anim>
                                    <p:anim calcmode="lin" valueType="num">
                                      <p:cBhvr additive="base">
                                        <p:cTn id="8" dur="500" fill="hold"/>
                                        <p:tgtEl>
                                          <p:spTgt spid="706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4690">
                                            <p:txEl>
                                              <p:pRg st="7" end="7"/>
                                            </p:txEl>
                                          </p:spTgt>
                                        </p:tgtEl>
                                        <p:attrNameLst>
                                          <p:attrName>style.visibility</p:attrName>
                                        </p:attrNameLst>
                                      </p:cBhvr>
                                      <p:to>
                                        <p:strVal val="visible"/>
                                      </p:to>
                                    </p:set>
                                    <p:anim calcmode="lin" valueType="num">
                                      <p:cBhvr additive="base">
                                        <p:cTn id="13" dur="500" fill="hold"/>
                                        <p:tgtEl>
                                          <p:spTgt spid="114690">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69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4690">
                                            <p:txEl>
                                              <p:pRg st="8" end="8"/>
                                            </p:txEl>
                                          </p:spTgt>
                                        </p:tgtEl>
                                        <p:attrNameLst>
                                          <p:attrName>style.visibility</p:attrName>
                                        </p:attrNameLst>
                                      </p:cBhvr>
                                      <p:to>
                                        <p:strVal val="visible"/>
                                      </p:to>
                                    </p:set>
                                    <p:anim calcmode="lin" valueType="num">
                                      <p:cBhvr additive="base">
                                        <p:cTn id="19" dur="500" fill="hold"/>
                                        <p:tgtEl>
                                          <p:spTgt spid="114690">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469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a:t>
            </a:r>
            <a:r>
              <a:rPr lang="zh-CN" altLang="en-US">
                <a:sym typeface="+mn-ea"/>
              </a:rPr>
              <a:t>和任务</a:t>
            </a:r>
            <a:endParaRPr lang="zh-CN" altLang="en-US">
              <a:sym typeface="+mn-ea"/>
            </a:endParaRPr>
          </a:p>
        </p:txBody>
      </p:sp>
      <p:sp>
        <p:nvSpPr>
          <p:cNvPr id="78849" name="矩形 71681"/>
          <p:cNvSpPr/>
          <p:nvPr/>
        </p:nvSpPr>
        <p:spPr>
          <a:xfrm>
            <a:off x="365760" y="771525"/>
            <a:ext cx="8441690" cy="4051300"/>
          </a:xfrm>
          <a:prstGeom prst="rect">
            <a:avLst/>
          </a:prstGeom>
          <a:noFill/>
          <a:ln w="9525">
            <a:noFill/>
          </a:ln>
        </p:spPr>
        <p:txBody>
          <a:bodyPr lIns="71843" tIns="35921" rIns="71843" bIns="35921" anchor="t"/>
          <a:p>
            <a:pPr marL="492125" indent="-492125" algn="just" defTabSz="958850" fontAlgn="base">
              <a:lnSpc>
                <a:spcPct val="150000"/>
              </a:lnSpc>
              <a:buClr>
                <a:srgbClr val="000000"/>
              </a:buClr>
              <a:buSzPct val="100000"/>
              <a:buFont typeface="Wingdings" panose="05000000000000000000" charset="0"/>
              <a:buChar char="Ø"/>
            </a:pPr>
            <a:r>
              <a:rPr lang="zh-CN" altLang="en-US" sz="1800" strike="noStrike" noProof="1">
                <a:solidFill>
                  <a:schemeClr val="tx1"/>
                </a:solidFill>
                <a:latin typeface="微软雅黑" panose="020B0503020204020204" charset="-122"/>
                <a:ea typeface="微软雅黑" panose="020B0503020204020204" charset="-122"/>
                <a:cs typeface="+mn-cs"/>
              </a:rPr>
              <a:t>函数</a:t>
            </a:r>
            <a:r>
              <a:rPr lang="zh-CN" altLang="en-US" sz="1800">
                <a:solidFill>
                  <a:schemeClr val="tx1"/>
                </a:solidFill>
                <a:latin typeface="微软雅黑" panose="020B0503020204020204" charset="-122"/>
                <a:ea typeface="微软雅黑" panose="020B0503020204020204" charset="-122"/>
                <a:sym typeface="+mn-ea"/>
              </a:rPr>
              <a:t>（function）</a:t>
            </a:r>
            <a:r>
              <a:rPr lang="zh-CN" altLang="en-US" sz="1800" strike="noStrike" noProof="1">
                <a:solidFill>
                  <a:schemeClr val="tx1"/>
                </a:solidFill>
                <a:latin typeface="微软雅黑" panose="020B0503020204020204" charset="-122"/>
                <a:ea typeface="微软雅黑" panose="020B0503020204020204" charset="-122"/>
                <a:cs typeface="+mn-cs"/>
              </a:rPr>
              <a:t>的目的是通过返回一个值来响应输入信号的值。</a:t>
            </a:r>
            <a:endParaRPr lang="zh-CN" altLang="en-US" sz="1800" strike="noStrike" noProof="1">
              <a:solidFill>
                <a:schemeClr val="tx1"/>
              </a:solidFill>
              <a:latin typeface="微软雅黑" panose="020B0503020204020204" charset="-122"/>
              <a:ea typeface="微软雅黑" panose="020B0503020204020204" charset="-122"/>
              <a:cs typeface="+mn-cs"/>
            </a:endParaRPr>
          </a:p>
          <a:p>
            <a:pPr marL="492125" indent="-492125" algn="just" defTabSz="958850" fontAlgn="base">
              <a:lnSpc>
                <a:spcPct val="150000"/>
              </a:lnSpc>
              <a:buClr>
                <a:srgbClr val="000000"/>
              </a:buClr>
              <a:buSzPct val="100000"/>
              <a:buFont typeface="Wingdings" panose="05000000000000000000" charset="0"/>
              <a:buChar char="Ø"/>
            </a:pPr>
            <a:r>
              <a:rPr lang="zh-CN" altLang="en-US" sz="1800" strike="noStrike" noProof="1">
                <a:solidFill>
                  <a:schemeClr val="tx1"/>
                </a:solidFill>
                <a:latin typeface="微软雅黑" panose="020B0503020204020204" charset="-122"/>
                <a:ea typeface="微软雅黑" panose="020B0503020204020204" charset="-122"/>
                <a:cs typeface="+mn-cs"/>
              </a:rPr>
              <a:t>任务</a:t>
            </a:r>
            <a:r>
              <a:rPr lang="zh-CN" altLang="en-US" sz="1800">
                <a:solidFill>
                  <a:schemeClr val="tx1"/>
                </a:solidFill>
                <a:latin typeface="微软雅黑" panose="020B0503020204020204" charset="-122"/>
                <a:ea typeface="微软雅黑" panose="020B0503020204020204" charset="-122"/>
                <a:sym typeface="+mn-ea"/>
              </a:rPr>
              <a:t>（task）</a:t>
            </a:r>
            <a:r>
              <a:rPr lang="zh-CN" altLang="en-US" sz="1800" strike="noStrike" noProof="1">
                <a:solidFill>
                  <a:schemeClr val="tx1"/>
                </a:solidFill>
                <a:latin typeface="微软雅黑" panose="020B0503020204020204" charset="-122"/>
                <a:ea typeface="微软雅黑" panose="020B0503020204020204" charset="-122"/>
                <a:cs typeface="+mn-cs"/>
              </a:rPr>
              <a:t>能支持多种目的，能计算多个结果值，这些结果值只能通过被调用的任务的输出端口送出。</a:t>
            </a:r>
            <a:endParaRPr lang="zh-CN" altLang="en-US" sz="1800" strike="noStrike" noProof="1">
              <a:solidFill>
                <a:schemeClr val="tx1"/>
              </a:solidFill>
              <a:latin typeface="微软雅黑" panose="020B0503020204020204" charset="-122"/>
              <a:ea typeface="微软雅黑" panose="020B0503020204020204" charset="-122"/>
              <a:cs typeface="+mn-cs"/>
            </a:endParaRPr>
          </a:p>
          <a:p>
            <a:pPr marL="492125" indent="-492125" algn="just" defTabSz="958850" fontAlgn="base">
              <a:lnSpc>
                <a:spcPct val="150000"/>
              </a:lnSpc>
              <a:buClr>
                <a:srgbClr val="000000"/>
              </a:buClr>
              <a:buSzPct val="100000"/>
              <a:buFont typeface="Wingdings" panose="05000000000000000000" charset="0"/>
              <a:buChar char="Ø"/>
            </a:pPr>
            <a:endParaRPr lang="zh-CN" altLang="en-US" sz="1800" strike="noStrike" noProof="1">
              <a:solidFill>
                <a:schemeClr val="tx1"/>
              </a:solidFill>
              <a:latin typeface="微软雅黑" panose="020B0503020204020204" charset="-122"/>
              <a:ea typeface="微软雅黑" panose="020B0503020204020204" charset="-122"/>
              <a:cs typeface="+mn-cs"/>
            </a:endParaRPr>
          </a:p>
          <a:p>
            <a:pPr marL="492125" indent="-492125" algn="just" defTabSz="958850" fontAlgn="base">
              <a:lnSpc>
                <a:spcPct val="150000"/>
              </a:lnSpc>
              <a:buClr>
                <a:srgbClr val="000000"/>
              </a:buClr>
              <a:buSzPct val="100000"/>
              <a:buFont typeface="Wingdings" panose="05000000000000000000" charset="0"/>
              <a:buChar char="Ø"/>
            </a:pPr>
            <a:endParaRPr lang="zh-CN" altLang="en-US" sz="1800" strike="noStrike" noProof="1">
              <a:solidFill>
                <a:schemeClr val="tx1"/>
              </a:solidFill>
              <a:latin typeface="微软雅黑" panose="020B0503020204020204" charset="-122"/>
              <a:ea typeface="微软雅黑" panose="020B0503020204020204" charset="-122"/>
              <a:cs typeface="+mn-cs"/>
            </a:endParaRPr>
          </a:p>
          <a:p>
            <a:pPr marL="492125" indent="-492125" algn="just" defTabSz="958850" fontAlgn="base">
              <a:lnSpc>
                <a:spcPct val="150000"/>
              </a:lnSpc>
              <a:buClr>
                <a:srgbClr val="000000"/>
              </a:buClr>
              <a:buSzPct val="100000"/>
              <a:buFont typeface="Wingdings" panose="05000000000000000000" charset="0"/>
              <a:buChar char="Ø"/>
            </a:pPr>
            <a:endParaRPr lang="zh-CN" altLang="en-US" sz="1800" strike="noStrike" noProof="1">
              <a:solidFill>
                <a:schemeClr val="tx1"/>
              </a:solidFill>
              <a:latin typeface="微软雅黑" panose="020B0503020204020204" charset="-122"/>
              <a:ea typeface="微软雅黑" panose="020B0503020204020204" charset="-122"/>
              <a:cs typeface="+mn-cs"/>
            </a:endParaRPr>
          </a:p>
          <a:p>
            <a:pPr marL="492125" indent="-492125" algn="just" defTabSz="958850" fontAlgn="base">
              <a:lnSpc>
                <a:spcPct val="150000"/>
              </a:lnSpc>
              <a:buClr>
                <a:srgbClr val="000000"/>
              </a:buClr>
              <a:buSzPct val="100000"/>
              <a:buFont typeface="Wingdings" panose="05000000000000000000" charset="0"/>
              <a:buChar char="Ø"/>
            </a:pPr>
            <a:r>
              <a:rPr lang="zh-CN" altLang="en-US" sz="1800" strike="noStrike" noProof="1">
                <a:solidFill>
                  <a:schemeClr val="tx1"/>
                </a:solidFill>
                <a:latin typeface="微软雅黑" panose="020B0503020204020204" charset="-122"/>
                <a:ea typeface="微软雅黑" panose="020B0503020204020204" charset="-122"/>
                <a:cs typeface="+mn-cs"/>
              </a:rPr>
              <a:t>任务和函数结构之间的差异：</a:t>
            </a:r>
            <a:endParaRPr lang="zh-CN" altLang="en-US" sz="1800" strike="noStrike" noProof="1">
              <a:solidFill>
                <a:schemeClr val="tx1"/>
              </a:solidFill>
              <a:latin typeface="微软雅黑" panose="020B0503020204020204" charset="-122"/>
              <a:ea typeface="微软雅黑" panose="020B0503020204020204" charset="-122"/>
            </a:endParaRPr>
          </a:p>
          <a:p>
            <a:pPr marL="951230" lvl="1" indent="-457200" algn="just" defTabSz="958850" fontAlgn="base">
              <a:lnSpc>
                <a:spcPct val="150000"/>
              </a:lnSpc>
              <a:buClr>
                <a:srgbClr val="000000"/>
              </a:buClr>
              <a:buSzPct val="100000"/>
              <a:buFont typeface="Arial" panose="020B0604020202020204" pitchFamily="34" charset="0"/>
              <a:buChar char="•"/>
            </a:pPr>
            <a:r>
              <a:rPr lang="zh-CN" altLang="en-US" sz="1400" strike="noStrike" noProof="1">
                <a:solidFill>
                  <a:schemeClr val="tx1"/>
                </a:solidFill>
                <a:latin typeface="微软雅黑" panose="020B0503020204020204" charset="-122"/>
                <a:ea typeface="微软雅黑" panose="020B0503020204020204" charset="-122"/>
                <a:cs typeface="+mn-cs"/>
              </a:rPr>
              <a:t>一个任务块可以含有时间控制结构，而函数块则没有；</a:t>
            </a:r>
            <a:endParaRPr lang="zh-CN" altLang="en-US" sz="1400" strike="noStrike" noProof="1">
              <a:solidFill>
                <a:schemeClr val="tx1"/>
              </a:solidFill>
              <a:latin typeface="微软雅黑" panose="020B0503020204020204" charset="-122"/>
              <a:ea typeface="微软雅黑" panose="020B0503020204020204" charset="-122"/>
            </a:endParaRPr>
          </a:p>
          <a:p>
            <a:pPr marL="951230" lvl="1" indent="-457200" algn="just" defTabSz="958850" fontAlgn="base">
              <a:lnSpc>
                <a:spcPct val="150000"/>
              </a:lnSpc>
              <a:buClr>
                <a:srgbClr val="000000"/>
              </a:buClr>
              <a:buSzPct val="100000"/>
              <a:buFont typeface="Arial" panose="020B0604020202020204" pitchFamily="34" charset="0"/>
              <a:buChar char="•"/>
            </a:pPr>
            <a:r>
              <a:rPr lang="zh-CN" altLang="en-US" sz="1400" strike="noStrike" noProof="1">
                <a:solidFill>
                  <a:schemeClr val="tx1"/>
                </a:solidFill>
                <a:latin typeface="微软雅黑" panose="020B0503020204020204" charset="-122"/>
                <a:ea typeface="微软雅黑" panose="020B0503020204020204" charset="-122"/>
                <a:cs typeface="+mn-cs"/>
              </a:rPr>
              <a:t>一个任务块可以有输入和输出，而函数块必须有至少一个输入，没有任何输出；</a:t>
            </a:r>
            <a:endParaRPr lang="zh-CN" altLang="en-US" sz="1400" strike="noStrike" noProof="1">
              <a:solidFill>
                <a:schemeClr val="tx1"/>
              </a:solidFill>
              <a:latin typeface="微软雅黑" panose="020B0503020204020204" charset="-122"/>
              <a:ea typeface="微软雅黑" panose="020B0503020204020204" charset="-122"/>
            </a:endParaRPr>
          </a:p>
          <a:p>
            <a:pPr marL="951230" lvl="1" indent="-457200" algn="just" defTabSz="958850" fontAlgn="base">
              <a:lnSpc>
                <a:spcPct val="150000"/>
              </a:lnSpc>
              <a:buClr>
                <a:srgbClr val="000000"/>
              </a:buClr>
              <a:buSzPct val="100000"/>
              <a:buFont typeface="Arial" panose="020B0604020202020204" pitchFamily="34" charset="0"/>
              <a:buChar char="•"/>
            </a:pPr>
            <a:r>
              <a:rPr lang="zh-CN" altLang="en-US" sz="1400" strike="noStrike" noProof="1">
                <a:solidFill>
                  <a:schemeClr val="tx1"/>
                </a:solidFill>
                <a:latin typeface="微软雅黑" panose="020B0503020204020204" charset="-122"/>
                <a:ea typeface="微软雅黑" panose="020B0503020204020204" charset="-122"/>
                <a:cs typeface="+mn-cs"/>
              </a:rPr>
              <a:t>任务块的引发是通过一条语句，而函数块只有当它被引用在一个表达式中时才会生效。</a:t>
            </a:r>
            <a:endParaRPr lang="zh-CN" altLang="en-US" sz="1400" strike="noStrike" noProof="1">
              <a:solidFill>
                <a:schemeClr val="tx1"/>
              </a:solidFill>
              <a:latin typeface="微软雅黑" panose="020B0503020204020204" charset="-122"/>
              <a:ea typeface="微软雅黑" panose="020B0503020204020204" charset="-122"/>
              <a:cs typeface="+mn-cs"/>
            </a:endParaRPr>
          </a:p>
        </p:txBody>
      </p:sp>
      <p:sp>
        <p:nvSpPr>
          <p:cNvPr id="115714" name="矩形 71682"/>
          <p:cNvSpPr/>
          <p:nvPr/>
        </p:nvSpPr>
        <p:spPr>
          <a:xfrm>
            <a:off x="4284028" y="2066925"/>
            <a:ext cx="2700337" cy="1296988"/>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FF0000"/>
                </a:solidFill>
                <a:latin typeface="Times New Roman" panose="02020603050405020304" pitchFamily="2" charset="0"/>
                <a:ea typeface="宋体" panose="02010600030101010101" pitchFamily="2" charset="-122"/>
              </a:rPr>
              <a:t>task</a:t>
            </a:r>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任务名；</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r>
              <a:rPr lang="zh-CN" altLang="en-US" sz="1500" b="1">
                <a:solidFill>
                  <a:srgbClr val="000000"/>
                </a:solidFill>
                <a:latin typeface="Times New Roman" panose="02020603050405020304" pitchFamily="2" charset="0"/>
                <a:ea typeface="宋体" panose="02010600030101010101" pitchFamily="2" charset="-122"/>
              </a:rPr>
              <a:t>       端口与类型说明；</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r>
              <a:rPr lang="zh-CN" altLang="en-US" sz="1500" b="1">
                <a:solidFill>
                  <a:srgbClr val="000000"/>
                </a:solidFill>
                <a:latin typeface="Times New Roman" panose="02020603050405020304" pitchFamily="2" charset="0"/>
                <a:ea typeface="宋体" panose="02010600030101010101" pitchFamily="2" charset="-122"/>
              </a:rPr>
              <a:t>       局部变量说明；</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r>
              <a:rPr lang="zh-CN" altLang="en-US" sz="1500" b="1">
                <a:solidFill>
                  <a:srgbClr val="000000"/>
                </a:solidFill>
                <a:latin typeface="Times New Roman" panose="02020603050405020304" pitchFamily="2" charset="0"/>
                <a:ea typeface="宋体" panose="02010600030101010101" pitchFamily="2" charset="-122"/>
              </a:rPr>
              <a:t>       块语句</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endtask</a:t>
            </a:r>
            <a:endParaRPr lang="en-US" altLang="zh-CN" sz="1500" b="1">
              <a:solidFill>
                <a:srgbClr val="FF0000"/>
              </a:solidFill>
              <a:latin typeface="Times New Roman" panose="02020603050405020304" pitchFamily="2" charset="0"/>
              <a:ea typeface="宋体" panose="02010600030101010101" pitchFamily="2" charset="-122"/>
            </a:endParaRPr>
          </a:p>
        </p:txBody>
      </p:sp>
      <p:sp>
        <p:nvSpPr>
          <p:cNvPr id="115715" name="矩形 71683"/>
          <p:cNvSpPr/>
          <p:nvPr/>
        </p:nvSpPr>
        <p:spPr>
          <a:xfrm>
            <a:off x="971233" y="2067243"/>
            <a:ext cx="2700337" cy="1296987"/>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FF0000"/>
                </a:solidFill>
                <a:latin typeface="Times New Roman" panose="02020603050405020304" pitchFamily="2" charset="0"/>
                <a:ea typeface="宋体" panose="02010600030101010101" pitchFamily="2" charset="-122"/>
              </a:rPr>
              <a:t>function</a:t>
            </a:r>
            <a:r>
              <a:rPr lang="en-US" altLang="zh-CN" sz="1500" b="1">
                <a:solidFill>
                  <a:srgbClr val="000000"/>
                </a:solidFill>
                <a:latin typeface="Times New Roman" panose="02020603050405020304" pitchFamily="2" charset="0"/>
                <a:ea typeface="宋体" panose="02010600030101010101" pitchFamily="2" charset="-122"/>
              </a:rPr>
              <a:t> &lt;</a:t>
            </a:r>
            <a:r>
              <a:rPr lang="zh-CN" altLang="en-US" sz="1500" b="1">
                <a:solidFill>
                  <a:srgbClr val="000000"/>
                </a:solidFill>
                <a:latin typeface="Times New Roman" panose="02020603050405020304" pitchFamily="2" charset="0"/>
                <a:ea typeface="宋体" panose="02010600030101010101" pitchFamily="2" charset="-122"/>
              </a:rPr>
              <a:t>位宽说明</a:t>
            </a:r>
            <a:r>
              <a:rPr lang="en-US" altLang="zh-CN" sz="1500" b="1">
                <a:solidFill>
                  <a:srgbClr val="000000"/>
                </a:solidFill>
                <a:latin typeface="Times New Roman" panose="02020603050405020304" pitchFamily="2" charset="0"/>
                <a:ea typeface="宋体" panose="02010600030101010101" pitchFamily="2" charset="-122"/>
              </a:rPr>
              <a:t>&gt; </a:t>
            </a:r>
            <a:r>
              <a:rPr lang="zh-CN" altLang="en-US" sz="1500" b="1">
                <a:solidFill>
                  <a:srgbClr val="000000"/>
                </a:solidFill>
                <a:latin typeface="Times New Roman" panose="02020603050405020304" pitchFamily="2" charset="0"/>
                <a:ea typeface="宋体" panose="02010600030101010101" pitchFamily="2" charset="-122"/>
              </a:rPr>
              <a:t>函数名；</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r>
              <a:rPr lang="zh-CN" altLang="en-US" sz="1500" b="1">
                <a:solidFill>
                  <a:srgbClr val="000000"/>
                </a:solidFill>
                <a:latin typeface="Times New Roman" panose="02020603050405020304" pitchFamily="2" charset="0"/>
                <a:ea typeface="宋体" panose="02010600030101010101" pitchFamily="2" charset="-122"/>
              </a:rPr>
              <a:t>       输入端口与类型说明；</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r>
              <a:rPr lang="zh-CN" altLang="en-US" sz="1500" b="1">
                <a:solidFill>
                  <a:srgbClr val="000000"/>
                </a:solidFill>
                <a:latin typeface="Times New Roman" panose="02020603050405020304" pitchFamily="2" charset="0"/>
                <a:ea typeface="宋体" panose="02010600030101010101" pitchFamily="2" charset="-122"/>
              </a:rPr>
              <a:t>       局部变量说明；</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r>
              <a:rPr lang="zh-CN" altLang="en-US" sz="1500" b="1">
                <a:solidFill>
                  <a:srgbClr val="000000"/>
                </a:solidFill>
                <a:latin typeface="Times New Roman" panose="02020603050405020304" pitchFamily="2" charset="0"/>
                <a:ea typeface="宋体" panose="02010600030101010101" pitchFamily="2" charset="-122"/>
              </a:rPr>
              <a:t>       块语句</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endfunction</a:t>
            </a:r>
            <a:endParaRPr lang="en-US" altLang="zh-CN" sz="1500" b="1">
              <a:solidFill>
                <a:srgbClr val="FF0000"/>
              </a:solidFill>
              <a:latin typeface="Times New Roman" panose="02020603050405020304" pitchFamily="2" charset="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时序控制</a:t>
            </a:r>
            <a:endParaRPr lang="zh-CN" altLang="en-US"/>
          </a:p>
        </p:txBody>
      </p:sp>
      <p:sp>
        <p:nvSpPr>
          <p:cNvPr id="130049" name="矩形 82945"/>
          <p:cNvSpPr/>
          <p:nvPr/>
        </p:nvSpPr>
        <p:spPr>
          <a:xfrm>
            <a:off x="365760" y="699770"/>
            <a:ext cx="7987030" cy="4051300"/>
          </a:xfrm>
          <a:prstGeom prst="rect">
            <a:avLst/>
          </a:prstGeom>
          <a:noFill/>
          <a:ln w="9525">
            <a:noFill/>
          </a:ln>
        </p:spPr>
        <p:txBody>
          <a:bodyPr lIns="71843" tIns="35921" rIns="71843" bIns="35921" anchor="t" anchorCtr="0"/>
          <a:p>
            <a:pPr marL="285750" indent="-285750"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由“</a:t>
            </a:r>
            <a:r>
              <a:rPr lang="en-US" altLang="zh-CN" sz="180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符号引入的</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延迟</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控制。它将程序的执行过程中断一定的时间，时间的长度由</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&lt;time&gt;</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的值来确定。</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4030" lvl="0" indent="-457200" algn="just" defTabSz="958850">
              <a:lnSpc>
                <a:spcPct val="150000"/>
              </a:lnSpc>
              <a:buClr>
                <a:srgbClr val="000000"/>
              </a:buClr>
              <a:buSzPct val="100000"/>
              <a:buFont typeface="Wingdings" panose="05000000000000000000" charset="0"/>
              <a:buChar char="Ø"/>
            </a:pP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4030" lvl="0" indent="-457200"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由“</a:t>
            </a:r>
            <a:r>
              <a:rPr lang="en-US" altLang="zh-CN" sz="180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符号引入的</a:t>
            </a: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事件</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控制。</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4030" lvl="0" indent="-457200" algn="just" defTabSz="958850">
              <a:lnSpc>
                <a:spcPct val="150000"/>
              </a:lnSpc>
              <a:buClr>
                <a:srgbClr val="000000"/>
              </a:buClr>
              <a:buSzPct val="100000"/>
              <a:buFont typeface="Wingdings" panose="05000000000000000000" charset="0"/>
              <a:buChar char="Ø"/>
            </a:pP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4030" lvl="0" indent="-457200" algn="just" defTabSz="958850">
              <a:lnSpc>
                <a:spcPct val="150000"/>
              </a:lnSpc>
              <a:buClr>
                <a:srgbClr val="000000"/>
              </a:buClr>
              <a:buSzPct val="100000"/>
              <a:buFont typeface="Wingdings" panose="05000000000000000000" charset="0"/>
              <a:buChar char="Ø"/>
            </a:pP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等待</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语句。直到表达式计算为真之前，都延时下一个语句的执行。</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4030" lvl="0" indent="-457200" algn="just" defTabSz="958850">
              <a:lnSpc>
                <a:spcPct val="150000"/>
              </a:lnSpc>
              <a:buClr>
                <a:srgbClr val="000000"/>
              </a:buClr>
              <a:buSzPct val="100000"/>
              <a:buFont typeface="Wingdings" panose="05000000000000000000" charset="0"/>
              <a:buChar char="Ø"/>
            </a:pP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4030" lvl="0" indent="-457200" algn="just" defTabSz="958850">
              <a:lnSpc>
                <a:spcPct val="150000"/>
              </a:lnSpc>
              <a:buClr>
                <a:srgbClr val="000000"/>
              </a:buClr>
              <a:buSzPct val="100000"/>
              <a:buFont typeface="Wingdings" panose="05000000000000000000" charset="0"/>
              <a:buChar char="Ø"/>
            </a:pPr>
            <a:r>
              <a:rPr lang="zh-CN" altLang="en-US" sz="18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延迟定义块</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。对模块中某一指定的路径进行延迟定义，这一路径连接模块的输入端口与输出端口（或双向端口）。</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0050" name="矩形 82946"/>
          <p:cNvSpPr/>
          <p:nvPr/>
        </p:nvSpPr>
        <p:spPr>
          <a:xfrm>
            <a:off x="1403668" y="1655763"/>
            <a:ext cx="5400675" cy="323850"/>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zh-CN" altLang="en-US" sz="1500" b="1">
                <a:solidFill>
                  <a:srgbClr val="FF0000"/>
                </a:solidFill>
                <a:latin typeface="Times New Roman" panose="02020603050405020304" pitchFamily="2" charset="0"/>
                <a:ea typeface="宋体" panose="02010600030101010101" pitchFamily="2" charset="-122"/>
              </a:rPr>
              <a:t>＃</a:t>
            </a:r>
            <a:r>
              <a:rPr lang="zh-CN" altLang="en-US" sz="1500" b="1">
                <a:solidFill>
                  <a:srgbClr val="000000"/>
                </a:solidFill>
                <a:latin typeface="Times New Roman" panose="02020603050405020304" pitchFamily="2" charset="0"/>
                <a:ea typeface="宋体" panose="02010600030101010101" pitchFamily="2" charset="-122"/>
              </a:rPr>
              <a:t> </a:t>
            </a:r>
            <a:r>
              <a:rPr lang="en-US" altLang="zh-CN" sz="1500" b="1">
                <a:solidFill>
                  <a:srgbClr val="000000"/>
                </a:solidFill>
                <a:latin typeface="Times New Roman" panose="02020603050405020304" pitchFamily="2" charset="0"/>
                <a:ea typeface="宋体" panose="02010600030101010101" pitchFamily="2" charset="-122"/>
              </a:rPr>
              <a:t>&lt;time&gt; &lt;statement&gt; </a:t>
            </a:r>
            <a:r>
              <a:rPr lang="zh-CN" altLang="en-US" sz="1500" b="1">
                <a:solidFill>
                  <a:srgbClr val="000000"/>
                </a:solidFill>
                <a:latin typeface="Times New Roman" panose="02020603050405020304" pitchFamily="2" charset="0"/>
                <a:ea typeface="宋体" panose="02010600030101010101" pitchFamily="2" charset="-122"/>
              </a:rPr>
              <a:t>；</a:t>
            </a:r>
            <a:endParaRPr lang="zh-CN" altLang="en-US" sz="1500" b="1">
              <a:solidFill>
                <a:srgbClr val="000000"/>
              </a:solidFill>
              <a:latin typeface="Times New Roman" panose="02020603050405020304" pitchFamily="2" charset="0"/>
              <a:ea typeface="宋体" panose="02010600030101010101" pitchFamily="2" charset="-122"/>
            </a:endParaRPr>
          </a:p>
        </p:txBody>
      </p:sp>
      <p:sp>
        <p:nvSpPr>
          <p:cNvPr id="130051" name="矩形 82947"/>
          <p:cNvSpPr/>
          <p:nvPr/>
        </p:nvSpPr>
        <p:spPr>
          <a:xfrm>
            <a:off x="1403668" y="2499678"/>
            <a:ext cx="5400675" cy="323850"/>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FF0000"/>
                </a:solidFill>
                <a:latin typeface="Times New Roman" panose="02020603050405020304" pitchFamily="2" charset="0"/>
                <a:ea typeface="宋体" panose="02010600030101010101" pitchFamily="2" charset="-122"/>
              </a:rPr>
              <a:t>@</a:t>
            </a:r>
            <a:r>
              <a:rPr lang="en-US" altLang="zh-CN" sz="1500" b="1">
                <a:solidFill>
                  <a:srgbClr val="000000"/>
                </a:solidFill>
                <a:latin typeface="Times New Roman" panose="02020603050405020304" pitchFamily="2" charset="0"/>
                <a:ea typeface="宋体" panose="02010600030101010101" pitchFamily="2" charset="-122"/>
              </a:rPr>
              <a:t> (&lt;posedge&gt;|&lt;negedge&gt;|&lt;signals&gt; ) &lt;statement&gt;</a:t>
            </a:r>
            <a:r>
              <a:rPr lang="zh-CN" altLang="en-US" sz="1500" b="1">
                <a:solidFill>
                  <a:srgbClr val="000000"/>
                </a:solidFill>
                <a:latin typeface="Times New Roman" panose="02020603050405020304" pitchFamily="2" charset="0"/>
                <a:ea typeface="宋体" panose="02010600030101010101" pitchFamily="2" charset="-122"/>
              </a:rPr>
              <a:t>； </a:t>
            </a:r>
            <a:endParaRPr lang="zh-CN" altLang="en-US" sz="1500" b="1">
              <a:solidFill>
                <a:srgbClr val="000000"/>
              </a:solidFill>
              <a:latin typeface="Times New Roman" panose="02020603050405020304" pitchFamily="2" charset="0"/>
              <a:ea typeface="宋体" panose="02010600030101010101" pitchFamily="2" charset="-122"/>
            </a:endParaRPr>
          </a:p>
        </p:txBody>
      </p:sp>
      <p:sp>
        <p:nvSpPr>
          <p:cNvPr id="130052" name="矩形 82948"/>
          <p:cNvSpPr/>
          <p:nvPr/>
        </p:nvSpPr>
        <p:spPr>
          <a:xfrm>
            <a:off x="1403668" y="3343593"/>
            <a:ext cx="5400675" cy="323850"/>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rgbClr val="FF0000"/>
                </a:solidFill>
                <a:latin typeface="Times New Roman" panose="02020603050405020304" pitchFamily="2" charset="0"/>
                <a:ea typeface="宋体" panose="02010600030101010101" pitchFamily="2" charset="-122"/>
              </a:rPr>
              <a:t>wait </a:t>
            </a:r>
            <a:r>
              <a:rPr lang="en-US" altLang="zh-CN" sz="1500" b="1">
                <a:solidFill>
                  <a:srgbClr val="000000"/>
                </a:solidFill>
                <a:latin typeface="Times New Roman" panose="02020603050405020304" pitchFamily="2" charset="0"/>
                <a:ea typeface="宋体" panose="02010600030101010101" pitchFamily="2" charset="-122"/>
              </a:rPr>
              <a:t>(&lt;expression&gt;) &lt;statement&gt; </a:t>
            </a:r>
            <a:r>
              <a:rPr lang="zh-CN" altLang="en-US" sz="1500" b="1">
                <a:solidFill>
                  <a:srgbClr val="000000"/>
                </a:solidFill>
                <a:latin typeface="Times New Roman" panose="02020603050405020304" pitchFamily="2" charset="0"/>
                <a:ea typeface="宋体" panose="02010600030101010101" pitchFamily="2" charset="-122"/>
              </a:rPr>
              <a:t>；</a:t>
            </a:r>
            <a:endParaRPr lang="zh-CN" altLang="en-US" sz="1500" b="1">
              <a:solidFill>
                <a:srgbClr val="000000"/>
              </a:solidFill>
              <a:latin typeface="Times New Roman" panose="02020603050405020304" pitchFamily="2" charset="0"/>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a:spLocks noGrp="1"/>
          </p:cNvSpPr>
          <p:nvPr>
            <p:ph type="title"/>
          </p:nvPr>
        </p:nvSpPr>
        <p:spPr/>
        <p:txBody>
          <a:bodyPr wrap="square" anchor="b" anchorCtr="0">
            <a:normAutofit/>
          </a:bodyPr>
          <a:p>
            <a:r>
              <a:rPr lang="zh-CN" altLang="en-US" sz="2100"/>
              <a:t>Loading Memory Data From Files</a:t>
            </a:r>
            <a:endParaRPr lang="en-US" altLang="zh-CN" sz="3000"/>
          </a:p>
        </p:txBody>
      </p:sp>
      <p:sp>
        <p:nvSpPr>
          <p:cNvPr id="103426" name="Rectangle 3"/>
          <p:cNvSpPr>
            <a:spLocks noGrp="1"/>
          </p:cNvSpPr>
          <p:nvPr>
            <p:ph idx="1"/>
          </p:nvPr>
        </p:nvSpPr>
        <p:spPr>
          <a:xfrm>
            <a:off x="365867" y="656273"/>
            <a:ext cx="8531222" cy="4227768"/>
          </a:xfrm>
        </p:spPr>
        <p:txBody>
          <a:bodyPr wrap="square" anchor="t"/>
          <a:p>
            <a:pPr marR="0" algn="l" defTabSz="685800" rtl="0" eaLnBrk="1" fontAlgn="base" latinLnBrk="0" hangingPunct="1">
              <a:lnSpc>
                <a:spcPct val="150000"/>
              </a:lnSpc>
              <a:spcBef>
                <a:spcPct val="15000"/>
              </a:spcBef>
              <a:spcAft>
                <a:spcPct val="0"/>
              </a:spcAft>
              <a:buClr>
                <a:srgbClr val="000000"/>
              </a:buClr>
              <a:buSzTx/>
              <a:buFont typeface="Wingdings" panose="05000000000000000000" charset="0"/>
              <a:buChar char="Ø"/>
            </a:pPr>
            <a:r>
              <a:rPr kumimoji="0" lang="en-US" altLang="zh-CN" sz="1800" b="0" i="0" u="none" strike="noStrike" kern="1200" cap="none" spc="0" normalizeH="0" baseline="0" noProof="1">
                <a:solidFill>
                  <a:schemeClr val="tx1"/>
                </a:solidFill>
                <a:cs typeface="+mn-cs"/>
              </a:rPr>
              <a:t>This is very useful (memory modeling &amp; testbenches)</a:t>
            </a:r>
            <a:endParaRPr kumimoji="0" lang="en-US" altLang="zh-CN" sz="1800" b="0" i="0" u="none" strike="noStrike" kern="1200" cap="none" spc="0" normalizeH="0" baseline="0" noProof="1">
              <a:solidFill>
                <a:schemeClr val="tx1"/>
              </a:solidFill>
              <a:cs typeface="+mn-cs"/>
            </a:endParaRPr>
          </a:p>
          <a:p>
            <a:pPr marR="0" lvl="1" algn="l" defTabSz="685800" rtl="0" eaLnBrk="1" fontAlgn="base" latinLnBrk="0" hangingPunct="1">
              <a:lnSpc>
                <a:spcPct val="100000"/>
              </a:lnSpc>
              <a:spcBef>
                <a:spcPct val="15000"/>
              </a:spcBef>
              <a:spcAft>
                <a:spcPct val="0"/>
              </a:spcAft>
              <a:buClr>
                <a:srgbClr val="000000"/>
              </a:buClr>
              <a:buSzTx/>
              <a:buFont typeface="Arial" panose="020B0604020202020204" pitchFamily="34" charset="0"/>
              <a:buChar char="•"/>
            </a:pPr>
            <a:r>
              <a:rPr kumimoji="0" lang="en-US" altLang="zh-CN" sz="1400" b="0" i="0" u="none" strike="noStrike" kern="1200" cap="none" spc="0" normalizeH="0" baseline="0" noProof="1">
                <a:solidFill>
                  <a:schemeClr val="tx1"/>
                </a:solidFill>
                <a:cs typeface="+mn-cs"/>
              </a:rPr>
              <a:t>$readmemb(“&lt;file_name&gt;”,&lt;memory&gt;);</a:t>
            </a:r>
            <a:endParaRPr kumimoji="0" lang="en-US" altLang="zh-CN" sz="1400" b="0" i="0" u="none" strike="noStrike" kern="1200" cap="none" spc="0" normalizeH="0" baseline="0" noProof="1">
              <a:solidFill>
                <a:schemeClr val="tx1"/>
              </a:solidFill>
              <a:cs typeface="+mn-cs"/>
            </a:endParaRPr>
          </a:p>
          <a:p>
            <a:pPr marR="0" lvl="1" algn="l" defTabSz="685800" rtl="0" eaLnBrk="1" fontAlgn="base" latinLnBrk="0" hangingPunct="1">
              <a:lnSpc>
                <a:spcPct val="100000"/>
              </a:lnSpc>
              <a:spcBef>
                <a:spcPct val="15000"/>
              </a:spcBef>
              <a:spcAft>
                <a:spcPct val="0"/>
              </a:spcAft>
              <a:buClr>
                <a:srgbClr val="000000"/>
              </a:buClr>
              <a:buSzTx/>
              <a:buFont typeface="Arial" panose="020B0604020202020204" pitchFamily="34" charset="0"/>
              <a:buChar char="•"/>
            </a:pPr>
            <a:r>
              <a:rPr kumimoji="0" lang="en-US" altLang="zh-CN" sz="1400" b="0" i="0" u="none" strike="noStrike" kern="1200" cap="none" spc="0" normalizeH="0" baseline="0" noProof="1">
                <a:solidFill>
                  <a:schemeClr val="tx1"/>
                </a:solidFill>
                <a:cs typeface="+mn-cs"/>
              </a:rPr>
              <a:t>$readmemb(“&lt;file_name&gt;”,&lt;memory&gt;,&lt;start_addr&gt;,&lt;finish_addr&gt;);</a:t>
            </a:r>
            <a:endParaRPr kumimoji="0" lang="en-US" altLang="zh-CN" sz="1400" b="0" i="0" u="none" strike="noStrike" kern="1200" cap="none" spc="0" normalizeH="0" baseline="0" noProof="1">
              <a:solidFill>
                <a:schemeClr val="tx1"/>
              </a:solidFill>
              <a:cs typeface="+mn-cs"/>
            </a:endParaRPr>
          </a:p>
          <a:p>
            <a:pPr marR="0" lvl="1" algn="l" defTabSz="685800" rtl="0" eaLnBrk="1" fontAlgn="base" latinLnBrk="0" hangingPunct="1">
              <a:lnSpc>
                <a:spcPct val="100000"/>
              </a:lnSpc>
              <a:spcBef>
                <a:spcPct val="15000"/>
              </a:spcBef>
              <a:spcAft>
                <a:spcPct val="0"/>
              </a:spcAft>
              <a:buClr>
                <a:srgbClr val="000000"/>
              </a:buClr>
              <a:buSzTx/>
              <a:buFont typeface="Arial" panose="020B0604020202020204" pitchFamily="34" charset="0"/>
              <a:buChar char="•"/>
            </a:pPr>
            <a:r>
              <a:rPr kumimoji="0" lang="en-US" altLang="zh-CN" sz="1400" b="0" i="0" u="none" strike="noStrike" kern="1200" cap="none" spc="0" normalizeH="0" baseline="0" noProof="1">
                <a:solidFill>
                  <a:schemeClr val="tx1"/>
                </a:solidFill>
                <a:cs typeface="+mn-cs"/>
              </a:rPr>
              <a:t>$readmemh(“&lt;file_name&gt;”,&lt;memory&gt;);</a:t>
            </a:r>
            <a:endParaRPr kumimoji="0" lang="en-US" altLang="zh-CN" sz="1400" b="0" i="0" u="none" strike="noStrike" kern="1200" cap="none" spc="0" normalizeH="0" baseline="0" noProof="1">
              <a:solidFill>
                <a:schemeClr val="tx1"/>
              </a:solidFill>
              <a:cs typeface="+mn-cs"/>
            </a:endParaRPr>
          </a:p>
          <a:p>
            <a:pPr marR="0" lvl="1" algn="l" defTabSz="685800" rtl="0" eaLnBrk="1" fontAlgn="base" latinLnBrk="0" hangingPunct="1">
              <a:lnSpc>
                <a:spcPct val="100000"/>
              </a:lnSpc>
              <a:spcBef>
                <a:spcPct val="15000"/>
              </a:spcBef>
              <a:spcAft>
                <a:spcPct val="0"/>
              </a:spcAft>
              <a:buClr>
                <a:srgbClr val="000000"/>
              </a:buClr>
              <a:buSzTx/>
              <a:buFont typeface="Arial" panose="020B0604020202020204" pitchFamily="34" charset="0"/>
              <a:buChar char="•"/>
            </a:pPr>
            <a:r>
              <a:rPr kumimoji="0" lang="en-US" altLang="zh-CN" sz="1400" b="0" i="0" u="none" strike="noStrike" kern="1200" cap="none" spc="0" normalizeH="0" baseline="0" noProof="1">
                <a:solidFill>
                  <a:schemeClr val="tx1"/>
                </a:solidFill>
                <a:cs typeface="+mn-cs"/>
              </a:rPr>
              <a:t>$readmemh(“&lt;file_name&gt;”,&lt;memory&gt;,&lt;start_addr&gt;,&lt;finish_addr&gt;);</a:t>
            </a:r>
            <a:endParaRPr kumimoji="0" lang="en-US" altLang="zh-CN" sz="1400" b="0" i="0" u="none" strike="noStrike" kern="1200" cap="none" spc="0" normalizeH="0" baseline="0" noProof="1">
              <a:solidFill>
                <a:schemeClr val="tx1"/>
              </a:solidFill>
              <a:cs typeface="+mn-cs"/>
            </a:endParaRPr>
          </a:p>
          <a:p>
            <a:pPr marL="557530" marR="0" lvl="1" indent="-214630" algn="l" defTabSz="685800" rtl="0" eaLnBrk="1" fontAlgn="base" latinLnBrk="0" hangingPunct="1">
              <a:lnSpc>
                <a:spcPct val="90000"/>
              </a:lnSpc>
              <a:spcBef>
                <a:spcPct val="15000"/>
              </a:spcBef>
              <a:spcAft>
                <a:spcPct val="0"/>
              </a:spcAft>
              <a:buClrTx/>
              <a:buSzTx/>
              <a:buFontTx/>
              <a:buChar char="–"/>
            </a:pPr>
            <a:endParaRPr kumimoji="0" lang="en-US" altLang="zh-CN" sz="1400" b="0" i="0" u="none" strike="noStrike" kern="1200" cap="none" spc="0" normalizeH="0" baseline="0" noProof="1">
              <a:solidFill>
                <a:schemeClr val="tx1"/>
              </a:solidFill>
              <a:cs typeface="+mn-cs"/>
            </a:endParaRPr>
          </a:p>
        </p:txBody>
      </p:sp>
      <p:sp>
        <p:nvSpPr>
          <p:cNvPr id="104450" name="Text Box 4"/>
          <p:cNvSpPr txBox="1"/>
          <p:nvPr>
            <p:custDataLst>
              <p:tags r:id="rId1"/>
            </p:custDataLst>
          </p:nvPr>
        </p:nvSpPr>
        <p:spPr>
          <a:xfrm>
            <a:off x="828040" y="2211705"/>
            <a:ext cx="5829300" cy="2792095"/>
          </a:xfrm>
          <a:prstGeom prst="rect">
            <a:avLst/>
          </a:prstGeom>
          <a:noFill/>
          <a:ln w="22225" cap="flat" cmpd="sng">
            <a:solidFill>
              <a:schemeClr val="tx1"/>
            </a:solidFill>
            <a:prstDash val="solid"/>
            <a:miter/>
            <a:headEnd type="none" w="med" len="med"/>
            <a:tailEnd type="none" w="med" len="med"/>
          </a:ln>
        </p:spPr>
        <p:txBody>
          <a:bodyPr wrap="square" anchor="t">
            <a:spAutoFit/>
          </a:bodyPr>
          <a:p>
            <a:r>
              <a:rPr lang="en-US" altLang="zh-CN" sz="1350" b="1" noProof="1">
                <a:solidFill>
                  <a:schemeClr val="tx1"/>
                </a:solidFill>
                <a:latin typeface="Arial" panose="020B0604020202020204" pitchFamily="34" charset="0"/>
                <a:ea typeface="宋体" panose="02010600030101010101" pitchFamily="2" charset="-122"/>
                <a:cs typeface="+mn-cs"/>
              </a:rPr>
              <a:t>module</a:t>
            </a:r>
            <a:r>
              <a:rPr lang="en-US" altLang="zh-CN" sz="1350" noProof="1">
                <a:solidFill>
                  <a:schemeClr val="tx1"/>
                </a:solidFill>
                <a:latin typeface="Arial" panose="020B0604020202020204" pitchFamily="34" charset="0"/>
                <a:ea typeface="宋体" panose="02010600030101010101" pitchFamily="2" charset="-122"/>
                <a:cs typeface="+mn-cs"/>
              </a:rPr>
              <a:t> rom(</a:t>
            </a:r>
            <a:r>
              <a:rPr lang="en-US" altLang="zh-CN" sz="1350" b="1" noProof="1">
                <a:solidFill>
                  <a:schemeClr val="tx1"/>
                </a:solidFill>
                <a:latin typeface="Arial" panose="020B0604020202020204" pitchFamily="34" charset="0"/>
                <a:ea typeface="宋体" panose="02010600030101010101" pitchFamily="2" charset="-122"/>
                <a:cs typeface="+mn-cs"/>
              </a:rPr>
              <a:t>input</a:t>
            </a:r>
            <a:r>
              <a:rPr lang="en-US" altLang="zh-CN" sz="1350" noProof="1">
                <a:solidFill>
                  <a:schemeClr val="tx1"/>
                </a:solidFill>
                <a:latin typeface="Arial" panose="020B0604020202020204" pitchFamily="34" charset="0"/>
                <a:ea typeface="宋体" panose="02010600030101010101" pitchFamily="2" charset="-122"/>
                <a:cs typeface="+mn-cs"/>
              </a:rPr>
              <a:t> clk; </a:t>
            </a:r>
            <a:r>
              <a:rPr lang="en-US" altLang="zh-CN" sz="1350" b="1" noProof="1">
                <a:solidFill>
                  <a:schemeClr val="tx1"/>
                </a:solidFill>
                <a:latin typeface="Arial" panose="020B0604020202020204" pitchFamily="34" charset="0"/>
                <a:ea typeface="宋体" panose="02010600030101010101" pitchFamily="2" charset="-122"/>
                <a:cs typeface="+mn-cs"/>
              </a:rPr>
              <a:t>input</a:t>
            </a:r>
            <a:r>
              <a:rPr lang="en-US" altLang="zh-CN" sz="1350" noProof="1">
                <a:solidFill>
                  <a:schemeClr val="tx1"/>
                </a:solidFill>
                <a:latin typeface="Arial" panose="020B0604020202020204" pitchFamily="34" charset="0"/>
                <a:ea typeface="宋体" panose="02010600030101010101" pitchFamily="2" charset="-122"/>
                <a:cs typeface="+mn-cs"/>
              </a:rPr>
              <a:t> [15:0] addr; </a:t>
            </a:r>
            <a:r>
              <a:rPr lang="en-US" altLang="zh-CN" sz="1350" b="1" noProof="1">
                <a:solidFill>
                  <a:schemeClr val="tx1"/>
                </a:solidFill>
                <a:latin typeface="Arial" panose="020B0604020202020204" pitchFamily="34" charset="0"/>
                <a:ea typeface="宋体" panose="02010600030101010101" pitchFamily="2" charset="-122"/>
                <a:cs typeface="+mn-cs"/>
              </a:rPr>
              <a:t>output</a:t>
            </a:r>
            <a:r>
              <a:rPr lang="en-US" altLang="zh-CN" sz="1350" noProof="1">
                <a:solidFill>
                  <a:schemeClr val="tx1"/>
                </a:solidFill>
                <a:latin typeface="Arial" panose="020B0604020202020204" pitchFamily="34" charset="0"/>
                <a:ea typeface="宋体" panose="02010600030101010101" pitchFamily="2" charset="-122"/>
                <a:cs typeface="+mn-cs"/>
              </a:rPr>
              <a:t> [7:0] dout);</a:t>
            </a:r>
            <a:endParaRPr lang="en-US" altLang="zh-CN" sz="1350" noProof="1">
              <a:solidFill>
                <a:schemeClr val="tx1"/>
              </a:solidFill>
              <a:latin typeface="Arial" panose="020B0604020202020204" pitchFamily="34" charset="0"/>
              <a:ea typeface="宋体" panose="02010600030101010101" pitchFamily="2" charset="-122"/>
            </a:endParaRPr>
          </a:p>
          <a:p>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b="1" noProof="1">
                <a:solidFill>
                  <a:schemeClr val="tx1"/>
                </a:solidFill>
                <a:latin typeface="Arial" panose="020B0604020202020204" pitchFamily="34" charset="0"/>
                <a:ea typeface="宋体" panose="02010600030101010101" pitchFamily="2" charset="-122"/>
                <a:cs typeface="+mn-cs"/>
              </a:rPr>
              <a:t>reg</a:t>
            </a:r>
            <a:r>
              <a:rPr lang="en-US" altLang="zh-CN" sz="1350" noProof="1">
                <a:solidFill>
                  <a:schemeClr val="tx1"/>
                </a:solidFill>
                <a:latin typeface="Arial" panose="020B0604020202020204" pitchFamily="34" charset="0"/>
                <a:ea typeface="宋体" panose="02010600030101010101" pitchFamily="2" charset="-122"/>
                <a:cs typeface="+mn-cs"/>
              </a:rPr>
              <a:t> [7:0] mem[0:255];	// 8-bit wide 256 entry ROM</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b="1" noProof="1">
                <a:solidFill>
                  <a:schemeClr val="tx1"/>
                </a:solidFill>
                <a:latin typeface="Arial" panose="020B0604020202020204" pitchFamily="34" charset="0"/>
                <a:ea typeface="宋体" panose="02010600030101010101" pitchFamily="2" charset="-122"/>
                <a:cs typeface="+mn-cs"/>
              </a:rPr>
              <a:t>reg</a:t>
            </a:r>
            <a:r>
              <a:rPr lang="en-US" altLang="zh-CN" sz="1350" noProof="1">
                <a:solidFill>
                  <a:schemeClr val="tx1"/>
                </a:solidFill>
                <a:latin typeface="Arial" panose="020B0604020202020204" pitchFamily="34" charset="0"/>
                <a:ea typeface="宋体" panose="02010600030101010101" pitchFamily="2" charset="-122"/>
                <a:cs typeface="+mn-cs"/>
              </a:rPr>
              <a:t> [7:0] dout;</a:t>
            </a:r>
            <a:endParaRPr lang="en-US" altLang="zh-CN" sz="1350" noProof="1">
              <a:solidFill>
                <a:schemeClr val="tx1"/>
              </a:solidFill>
              <a:latin typeface="Arial" panose="020B0604020202020204" pitchFamily="34" charset="0"/>
              <a:ea typeface="宋体" panose="02010600030101010101" pitchFamily="2" charset="-122"/>
            </a:endParaRPr>
          </a:p>
          <a:p>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b="1" noProof="1">
                <a:solidFill>
                  <a:schemeClr val="tx1"/>
                </a:solidFill>
                <a:latin typeface="Arial" panose="020B0604020202020204" pitchFamily="34" charset="0"/>
                <a:ea typeface="宋体" panose="02010600030101010101" pitchFamily="2" charset="-122"/>
                <a:cs typeface="+mn-cs"/>
              </a:rPr>
              <a:t>initial</a:t>
            </a:r>
            <a:endParaRPr lang="en-US" altLang="zh-CN" sz="1350" b="1" noProof="1">
              <a:solidFill>
                <a:schemeClr val="tx1"/>
              </a:solidFill>
              <a:latin typeface="Arial" panose="020B0604020202020204" pitchFamily="34" charset="0"/>
              <a:ea typeface="宋体" panose="02010600030101010101" pitchFamily="2" charset="-122"/>
            </a:endParaRPr>
          </a:p>
          <a:p>
            <a:pPr indent="457200"/>
            <a:r>
              <a:rPr lang="en-US" altLang="zh-CN" sz="1350" noProof="1">
                <a:solidFill>
                  <a:schemeClr val="tx1"/>
                </a:solidFill>
                <a:latin typeface="Arial" panose="020B0604020202020204" pitchFamily="34" charset="0"/>
                <a:ea typeface="宋体" panose="02010600030101010101" pitchFamily="2" charset="-122"/>
                <a:cs typeface="+mn-cs"/>
              </a:rPr>
              <a:t>$</a:t>
            </a:r>
            <a:r>
              <a:rPr lang="en-US" altLang="zh-CN" sz="1350" b="1" noProof="1">
                <a:solidFill>
                  <a:schemeClr val="tx1"/>
                </a:solidFill>
                <a:latin typeface="Arial" panose="020B0604020202020204" pitchFamily="34" charset="0"/>
                <a:ea typeface="宋体" panose="02010600030101010101" pitchFamily="2" charset="-122"/>
                <a:cs typeface="+mn-cs"/>
              </a:rPr>
              <a:t>readmemh</a:t>
            </a:r>
            <a:r>
              <a:rPr lang="en-US" altLang="zh-CN" sz="1350" noProof="1">
                <a:solidFill>
                  <a:schemeClr val="tx1"/>
                </a:solidFill>
                <a:latin typeface="Arial" panose="020B0604020202020204" pitchFamily="34" charset="0"/>
                <a:ea typeface="宋体" panose="02010600030101010101" pitchFamily="2" charset="-122"/>
                <a:cs typeface="+mn-cs"/>
              </a:rPr>
              <a:t>(“constants”,mem);</a:t>
            </a:r>
            <a:endParaRPr lang="en-US" altLang="zh-CN" sz="1350" noProof="1">
              <a:solidFill>
                <a:schemeClr val="tx1"/>
              </a:solidFill>
              <a:latin typeface="Arial" panose="020B0604020202020204" pitchFamily="34" charset="0"/>
              <a:ea typeface="宋体" panose="02010600030101010101" pitchFamily="2" charset="-122"/>
            </a:endParaRPr>
          </a:p>
          <a:p>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b="1" noProof="1">
                <a:solidFill>
                  <a:schemeClr val="tx1"/>
                </a:solidFill>
                <a:latin typeface="Arial" panose="020B0604020202020204" pitchFamily="34" charset="0"/>
                <a:ea typeface="宋体" panose="02010600030101010101" pitchFamily="2" charset="-122"/>
                <a:cs typeface="+mn-cs"/>
              </a:rPr>
              <a:t>always</a:t>
            </a:r>
            <a:r>
              <a:rPr lang="en-US" altLang="zh-CN" sz="1350" noProof="1">
                <a:solidFill>
                  <a:schemeClr val="tx1"/>
                </a:solidFill>
                <a:latin typeface="Arial" panose="020B0604020202020204" pitchFamily="34" charset="0"/>
                <a:ea typeface="宋体" panose="02010600030101010101" pitchFamily="2" charset="-122"/>
                <a:cs typeface="+mn-cs"/>
              </a:rPr>
              <a:t> @(</a:t>
            </a:r>
            <a:r>
              <a:rPr lang="en-US" altLang="zh-CN" sz="1350" b="1" noProof="1">
                <a:solidFill>
                  <a:schemeClr val="tx1"/>
                </a:solidFill>
                <a:latin typeface="Arial" panose="020B0604020202020204" pitchFamily="34" charset="0"/>
                <a:ea typeface="宋体" panose="02010600030101010101" pitchFamily="2" charset="-122"/>
                <a:cs typeface="+mn-cs"/>
              </a:rPr>
              <a:t>negedge</a:t>
            </a:r>
            <a:r>
              <a:rPr lang="en-US" altLang="zh-CN" sz="1350" noProof="1">
                <a:solidFill>
                  <a:schemeClr val="tx1"/>
                </a:solidFill>
                <a:latin typeface="Arial" panose="020B0604020202020204" pitchFamily="34" charset="0"/>
                <a:ea typeface="宋体" panose="02010600030101010101" pitchFamily="2" charset="-122"/>
                <a:cs typeface="+mn-cs"/>
              </a:rPr>
              <a:t> clk) </a:t>
            </a:r>
            <a:r>
              <a:rPr lang="en-US" altLang="zh-CN" sz="1350" b="1" noProof="1">
                <a:solidFill>
                  <a:schemeClr val="tx1"/>
                </a:solidFill>
                <a:latin typeface="Arial" panose="020B0604020202020204" pitchFamily="34" charset="0"/>
                <a:ea typeface="宋体" panose="02010600030101010101" pitchFamily="2" charset="-122"/>
                <a:cs typeface="+mn-cs"/>
              </a:rPr>
              <a:t>begin</a:t>
            </a:r>
            <a:endParaRPr lang="en-US" altLang="zh-CN" sz="1350" b="1" noProof="1">
              <a:solidFill>
                <a:schemeClr val="tx1"/>
              </a:solidFill>
              <a:latin typeface="Arial" panose="020B0604020202020204" pitchFamily="34" charset="0"/>
              <a:ea typeface="宋体" panose="02010600030101010101" pitchFamily="2" charset="-122"/>
            </a:endParaRPr>
          </a:p>
          <a:p>
            <a:pPr indent="457200"/>
            <a:r>
              <a:rPr lang="en-US" altLang="zh-CN" sz="1350" noProof="1">
                <a:solidFill>
                  <a:schemeClr val="tx1"/>
                </a:solidFill>
                <a:latin typeface="Arial" panose="020B0604020202020204" pitchFamily="34" charset="0"/>
                <a:ea typeface="宋体" panose="02010600030101010101" pitchFamily="2" charset="-122"/>
                <a:cs typeface="+mn-cs"/>
              </a:rPr>
              <a:t>dout &lt;= mem[addr];</a:t>
            </a:r>
            <a:endParaRPr lang="en-US" altLang="zh-CN" sz="1350" noProof="1">
              <a:solidFill>
                <a:schemeClr val="tx1"/>
              </a:solidFill>
              <a:latin typeface="Arial" panose="020B0604020202020204" pitchFamily="34" charset="0"/>
              <a:ea typeface="宋体" panose="02010600030101010101" pitchFamily="2" charset="-122"/>
            </a:endParaRPr>
          </a:p>
          <a:p>
            <a:r>
              <a:rPr lang="en-US" altLang="zh-CN" sz="1350" b="1" noProof="1">
                <a:solidFill>
                  <a:schemeClr val="tx1"/>
                </a:solidFill>
                <a:latin typeface="Arial" panose="020B0604020202020204" pitchFamily="34" charset="0"/>
                <a:ea typeface="宋体" panose="02010600030101010101" pitchFamily="2" charset="-122"/>
                <a:cs typeface="+mn-cs"/>
              </a:rPr>
              <a:t>end</a:t>
            </a:r>
            <a:endParaRPr lang="en-US" altLang="zh-CN" sz="1350" b="1" noProof="1">
              <a:solidFill>
                <a:schemeClr val="tx1"/>
              </a:solidFill>
              <a:latin typeface="Arial" panose="020B0604020202020204" pitchFamily="34" charset="0"/>
              <a:ea typeface="宋体" panose="02010600030101010101" pitchFamily="2" charset="-122"/>
            </a:endParaRPr>
          </a:p>
          <a:p>
            <a:endParaRPr lang="en-US" altLang="zh-CN" sz="1350" b="1" noProof="1">
              <a:solidFill>
                <a:schemeClr val="tx1"/>
              </a:solidFill>
              <a:latin typeface="Arial" panose="020B0604020202020204" pitchFamily="34" charset="0"/>
              <a:ea typeface="宋体" panose="02010600030101010101" pitchFamily="2" charset="-122"/>
            </a:endParaRPr>
          </a:p>
          <a:p>
            <a:r>
              <a:rPr lang="en-US" altLang="zh-CN" sz="1350" b="1" noProof="1">
                <a:solidFill>
                  <a:schemeClr val="tx1"/>
                </a:solidFill>
                <a:latin typeface="Arial" panose="020B0604020202020204" pitchFamily="34" charset="0"/>
                <a:ea typeface="宋体" panose="02010600030101010101" pitchFamily="2" charset="-122"/>
                <a:cs typeface="+mn-cs"/>
              </a:rPr>
              <a:t>endmodule</a:t>
            </a:r>
            <a:endParaRPr lang="en-US" altLang="zh-CN" sz="1350" b="1" noProof="1">
              <a:solidFill>
                <a:schemeClr val="tx1"/>
              </a:solidFill>
              <a:latin typeface="Arial" panose="020B0604020202020204" pitchFamily="34" charset="0"/>
              <a:ea typeface="宋体" panose="02010600030101010101" pitchFamily="2" charset="-122"/>
            </a:endParaRPr>
          </a:p>
        </p:txBody>
      </p:sp>
      <p:grpSp>
        <p:nvGrpSpPr>
          <p:cNvPr id="2" name="组合 1"/>
          <p:cNvGrpSpPr/>
          <p:nvPr/>
        </p:nvGrpSpPr>
        <p:grpSpPr>
          <a:xfrm>
            <a:off x="6948170" y="2211705"/>
            <a:ext cx="1543050" cy="1190465"/>
            <a:chOff x="0" y="0"/>
            <a:chExt cx="1296" cy="999"/>
          </a:xfrm>
        </p:grpSpPr>
        <p:sp>
          <p:nvSpPr>
            <p:cNvPr id="3" name="Text Box 9"/>
            <p:cNvSpPr txBox="1"/>
            <p:nvPr>
              <p:custDataLst>
                <p:tags r:id="rId2"/>
              </p:custDataLst>
            </p:nvPr>
          </p:nvSpPr>
          <p:spPr>
            <a:xfrm>
              <a:off x="0" y="0"/>
              <a:ext cx="1296" cy="697"/>
            </a:xfrm>
            <a:prstGeom prst="rect">
              <a:avLst/>
            </a:prstGeom>
            <a:noFill/>
            <a:ln w="22225" cap="flat" cmpd="sng">
              <a:solidFill>
                <a:schemeClr val="tx1"/>
              </a:solidFill>
              <a:prstDash val="solid"/>
              <a:miter/>
              <a:headEnd type="none" w="med" len="med"/>
              <a:tailEnd type="none" w="med" len="med"/>
            </a:ln>
          </p:spPr>
          <p:txBody>
            <a:bodyPr anchor="t" anchorCtr="0">
              <a:spAutoFit/>
            </a:bodyPr>
            <a:p>
              <a:r>
                <a:rPr lang="en-US" altLang="zh-CN" sz="1200">
                  <a:solidFill>
                    <a:schemeClr val="tx1"/>
                  </a:solidFill>
                  <a:latin typeface="Arial" panose="020B0604020202020204" pitchFamily="34" charset="0"/>
                  <a:ea typeface="宋体" panose="02010600030101010101" pitchFamily="2" charset="-122"/>
                </a:rPr>
                <a:t>// addr     data</a:t>
              </a:r>
              <a:endParaRPr lang="en-US" altLang="zh-CN" sz="1200">
                <a:solidFill>
                  <a:schemeClr val="tx1"/>
                </a:solidFill>
                <a:latin typeface="Arial" panose="020B0604020202020204" pitchFamily="34" charset="0"/>
                <a:ea typeface="宋体" panose="02010600030101010101" pitchFamily="2" charset="-122"/>
              </a:endParaRPr>
            </a:p>
            <a:p>
              <a:r>
                <a:rPr lang="en-US" altLang="zh-CN" sz="1200">
                  <a:solidFill>
                    <a:schemeClr val="tx1"/>
                  </a:solidFill>
                  <a:latin typeface="Arial" panose="020B0604020202020204" pitchFamily="34" charset="0"/>
                  <a:ea typeface="宋体" panose="02010600030101010101" pitchFamily="2" charset="-122"/>
                </a:rPr>
                <a:t>@0000   A2</a:t>
              </a:r>
              <a:endParaRPr lang="en-US" altLang="zh-CN" sz="1200">
                <a:solidFill>
                  <a:schemeClr val="tx1"/>
                </a:solidFill>
                <a:latin typeface="Arial" panose="020B0604020202020204" pitchFamily="34" charset="0"/>
                <a:ea typeface="宋体" panose="02010600030101010101" pitchFamily="2" charset="-122"/>
              </a:endParaRPr>
            </a:p>
            <a:p>
              <a:r>
                <a:rPr lang="en-US" altLang="zh-CN" sz="1200">
                  <a:solidFill>
                    <a:schemeClr val="tx1"/>
                  </a:solidFill>
                  <a:latin typeface="Arial" panose="020B0604020202020204" pitchFamily="34" charset="0"/>
                  <a:ea typeface="宋体" panose="02010600030101010101" pitchFamily="2" charset="-122"/>
                </a:rPr>
                <a:t>@0001   B9</a:t>
              </a:r>
              <a:endParaRPr lang="en-US" altLang="zh-CN" sz="1200">
                <a:solidFill>
                  <a:schemeClr val="tx1"/>
                </a:solidFill>
                <a:latin typeface="Arial" panose="020B0604020202020204" pitchFamily="34" charset="0"/>
                <a:ea typeface="宋体" panose="02010600030101010101" pitchFamily="2" charset="-122"/>
              </a:endParaRPr>
            </a:p>
            <a:p>
              <a:r>
                <a:rPr lang="en-US" altLang="zh-CN" sz="1200">
                  <a:solidFill>
                    <a:schemeClr val="tx1"/>
                  </a:solidFill>
                  <a:latin typeface="Arial" panose="020B0604020202020204" pitchFamily="34" charset="0"/>
                  <a:ea typeface="宋体" panose="02010600030101010101" pitchFamily="2" charset="-122"/>
                </a:rPr>
                <a:t>@0002   23</a:t>
              </a:r>
              <a:endParaRPr lang="en-US" altLang="zh-CN" sz="1200">
                <a:solidFill>
                  <a:schemeClr val="tx1"/>
                </a:solidFill>
                <a:latin typeface="Arial" panose="020B0604020202020204" pitchFamily="34" charset="0"/>
                <a:ea typeface="宋体" panose="02010600030101010101" pitchFamily="2" charset="-122"/>
              </a:endParaRPr>
            </a:p>
          </p:txBody>
        </p:sp>
        <p:sp>
          <p:nvSpPr>
            <p:cNvPr id="4" name="Text Box 10"/>
            <p:cNvSpPr txBox="1"/>
            <p:nvPr>
              <p:custDataLst>
                <p:tags r:id="rId3"/>
              </p:custDataLst>
            </p:nvPr>
          </p:nvSpPr>
          <p:spPr>
            <a:xfrm>
              <a:off x="0" y="768"/>
              <a:ext cx="1295" cy="231"/>
            </a:xfrm>
            <a:prstGeom prst="rect">
              <a:avLst/>
            </a:prstGeom>
            <a:solidFill>
              <a:srgbClr val="00FF00">
                <a:alpha val="23997"/>
              </a:srgbClr>
            </a:solidFill>
            <a:ln w="22225" cap="flat" cmpd="sng">
              <a:solidFill>
                <a:schemeClr val="tx1"/>
              </a:solidFill>
              <a:prstDash val="solid"/>
              <a:miter/>
              <a:headEnd type="none" w="med" len="med"/>
              <a:tailEnd type="none" w="med" len="med"/>
            </a:ln>
          </p:spPr>
          <p:txBody>
            <a:bodyPr wrap="square" anchor="t" anchorCtr="0">
              <a:spAutoFit/>
            </a:bodyPr>
            <a:p>
              <a:pPr algn="ctr"/>
              <a:r>
                <a:rPr lang="en-US" altLang="zh-CN" sz="1200">
                  <a:solidFill>
                    <a:schemeClr val="tx1"/>
                  </a:solidFill>
                  <a:latin typeface="Arial" panose="020B0604020202020204" pitchFamily="34" charset="0"/>
                  <a:ea typeface="宋体" panose="02010600030101010101" pitchFamily="2" charset="-122"/>
                </a:rPr>
                <a:t>example “hex” file</a:t>
              </a:r>
              <a:endParaRPr lang="en-US" altLang="zh-CN" sz="1200">
                <a:solidFill>
                  <a:schemeClr val="tx1"/>
                </a:solidFill>
                <a:latin typeface="Arial" panose="020B0604020202020204" pitchFamily="34" charset="0"/>
                <a:ea typeface="宋体" panose="02010600030101010101" pitchFamily="2" charset="-122"/>
              </a:endParaRPr>
            </a:p>
          </p:txBody>
        </p:sp>
      </p:grpSp>
      <p:grpSp>
        <p:nvGrpSpPr>
          <p:cNvPr id="5" name="组合 4"/>
          <p:cNvGrpSpPr/>
          <p:nvPr/>
        </p:nvGrpSpPr>
        <p:grpSpPr>
          <a:xfrm>
            <a:off x="6948170" y="3486785"/>
            <a:ext cx="1543050" cy="1375171"/>
            <a:chOff x="0" y="0"/>
            <a:chExt cx="1296" cy="1154"/>
          </a:xfrm>
        </p:grpSpPr>
        <p:sp>
          <p:nvSpPr>
            <p:cNvPr id="6" name="Text Box 11"/>
            <p:cNvSpPr txBox="1"/>
            <p:nvPr>
              <p:custDataLst>
                <p:tags r:id="rId4"/>
              </p:custDataLst>
            </p:nvPr>
          </p:nvSpPr>
          <p:spPr>
            <a:xfrm>
              <a:off x="0" y="0"/>
              <a:ext cx="1295" cy="696"/>
            </a:xfrm>
            <a:prstGeom prst="rect">
              <a:avLst/>
            </a:prstGeom>
            <a:noFill/>
            <a:ln w="22225" cap="flat" cmpd="sng">
              <a:solidFill>
                <a:schemeClr val="tx1"/>
              </a:solidFill>
              <a:prstDash val="solid"/>
              <a:miter/>
              <a:headEnd type="none" w="med" len="med"/>
              <a:tailEnd type="none" w="med" len="med"/>
            </a:ln>
          </p:spPr>
          <p:txBody>
            <a:bodyPr wrap="square" anchor="t" anchorCtr="0">
              <a:spAutoFit/>
            </a:bodyPr>
            <a:p>
              <a:r>
                <a:rPr lang="en-US" altLang="zh-CN" sz="1200">
                  <a:solidFill>
                    <a:schemeClr val="tx1"/>
                  </a:solidFill>
                  <a:latin typeface="Arial" panose="020B0604020202020204" pitchFamily="34" charset="0"/>
                  <a:ea typeface="宋体" panose="02010600030101010101" pitchFamily="2" charset="-122"/>
                </a:rPr>
                <a:t>//data</a:t>
              </a:r>
              <a:endParaRPr lang="en-US" altLang="zh-CN" sz="1200">
                <a:solidFill>
                  <a:schemeClr val="tx1"/>
                </a:solidFill>
                <a:latin typeface="Arial" panose="020B0604020202020204" pitchFamily="34" charset="0"/>
                <a:ea typeface="宋体" panose="02010600030101010101" pitchFamily="2" charset="-122"/>
              </a:endParaRPr>
            </a:p>
            <a:p>
              <a:r>
                <a:rPr lang="en-US" altLang="zh-CN" sz="1200">
                  <a:solidFill>
                    <a:schemeClr val="tx1"/>
                  </a:solidFill>
                  <a:latin typeface="Arial" panose="020B0604020202020204" pitchFamily="34" charset="0"/>
                  <a:ea typeface="宋体" panose="02010600030101010101" pitchFamily="2" charset="-122"/>
                </a:rPr>
                <a:t>A2</a:t>
              </a:r>
              <a:endParaRPr lang="en-US" altLang="zh-CN" sz="1200">
                <a:solidFill>
                  <a:schemeClr val="tx1"/>
                </a:solidFill>
                <a:latin typeface="Arial" panose="020B0604020202020204" pitchFamily="34" charset="0"/>
                <a:ea typeface="宋体" panose="02010600030101010101" pitchFamily="2" charset="-122"/>
              </a:endParaRPr>
            </a:p>
            <a:p>
              <a:r>
                <a:rPr lang="en-US" altLang="zh-CN" sz="1200">
                  <a:solidFill>
                    <a:schemeClr val="tx1"/>
                  </a:solidFill>
                  <a:latin typeface="Arial" panose="020B0604020202020204" pitchFamily="34" charset="0"/>
                  <a:ea typeface="宋体" panose="02010600030101010101" pitchFamily="2" charset="-122"/>
                </a:rPr>
                <a:t>B9</a:t>
              </a:r>
              <a:endParaRPr lang="en-US" altLang="zh-CN" sz="1200">
                <a:solidFill>
                  <a:schemeClr val="tx1"/>
                </a:solidFill>
                <a:latin typeface="Arial" panose="020B0604020202020204" pitchFamily="34" charset="0"/>
                <a:ea typeface="宋体" panose="02010600030101010101" pitchFamily="2" charset="-122"/>
              </a:endParaRPr>
            </a:p>
            <a:p>
              <a:r>
                <a:rPr lang="en-US" altLang="zh-CN" sz="1200">
                  <a:solidFill>
                    <a:schemeClr val="tx1"/>
                  </a:solidFill>
                  <a:latin typeface="Arial" panose="020B0604020202020204" pitchFamily="34" charset="0"/>
                  <a:ea typeface="宋体" panose="02010600030101010101" pitchFamily="2" charset="-122"/>
                </a:rPr>
                <a:t>23</a:t>
              </a:r>
              <a:endParaRPr lang="en-US" altLang="zh-CN" sz="1200">
                <a:solidFill>
                  <a:schemeClr val="tx1"/>
                </a:solidFill>
                <a:latin typeface="Arial" panose="020B0604020202020204" pitchFamily="34" charset="0"/>
                <a:ea typeface="宋体" panose="02010600030101010101" pitchFamily="2" charset="-122"/>
              </a:endParaRPr>
            </a:p>
          </p:txBody>
        </p:sp>
        <p:sp>
          <p:nvSpPr>
            <p:cNvPr id="7" name="Text Box 12"/>
            <p:cNvSpPr txBox="1"/>
            <p:nvPr>
              <p:custDataLst>
                <p:tags r:id="rId5"/>
              </p:custDataLst>
            </p:nvPr>
          </p:nvSpPr>
          <p:spPr>
            <a:xfrm>
              <a:off x="0" y="768"/>
              <a:ext cx="1296" cy="386"/>
            </a:xfrm>
            <a:prstGeom prst="rect">
              <a:avLst/>
            </a:prstGeom>
            <a:solidFill>
              <a:srgbClr val="00FF00">
                <a:alpha val="23997"/>
              </a:srgbClr>
            </a:solidFill>
            <a:ln w="22225" cap="flat" cmpd="sng">
              <a:solidFill>
                <a:schemeClr val="tx1"/>
              </a:solidFill>
              <a:prstDash val="solid"/>
              <a:miter/>
              <a:headEnd type="none" w="med" len="med"/>
              <a:tailEnd type="none" w="med" len="med"/>
            </a:ln>
          </p:spPr>
          <p:txBody>
            <a:bodyPr wrap="square" anchor="t" anchorCtr="0">
              <a:spAutoFit/>
            </a:bodyPr>
            <a:p>
              <a:pPr algn="ctr"/>
              <a:r>
                <a:rPr lang="en-US" altLang="zh-CN" sz="1200">
                  <a:solidFill>
                    <a:schemeClr val="tx1"/>
                  </a:solidFill>
                  <a:latin typeface="Arial" panose="020B0604020202020204" pitchFamily="34" charset="0"/>
                  <a:ea typeface="宋体" panose="02010600030101010101" pitchFamily="2" charset="-122"/>
                </a:rPr>
                <a:t>address is optional for the lazy</a:t>
              </a:r>
              <a:endParaRPr lang="en-US" altLang="zh-CN" sz="1200">
                <a:solidFill>
                  <a:schemeClr val="tx1"/>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Rectangle 2"/>
          <p:cNvSpPr>
            <a:spLocks noGrp="1"/>
          </p:cNvSpPr>
          <p:nvPr>
            <p:ph type="title"/>
          </p:nvPr>
        </p:nvSpPr>
        <p:spPr/>
        <p:txBody>
          <a:bodyPr wrap="square" anchor="b" anchorCtr="0">
            <a:normAutofit/>
          </a:bodyPr>
          <a:p>
            <a:r>
              <a:rPr lang="en-US" altLang="zh-CN" sz="2100"/>
              <a:t>`</a:t>
            </a:r>
            <a:r>
              <a:rPr lang="zh-CN" altLang="en-US" sz="2100"/>
              <a:t>Include Compiler Directives</a:t>
            </a:r>
            <a:endParaRPr lang="en-US" altLang="zh-CN" sz="3000"/>
          </a:p>
        </p:txBody>
      </p:sp>
      <p:sp>
        <p:nvSpPr>
          <p:cNvPr id="140290" name="Rectangle 11"/>
          <p:cNvSpPr>
            <a:spLocks noGrp="1"/>
          </p:cNvSpPr>
          <p:nvPr>
            <p:ph idx="1"/>
          </p:nvPr>
        </p:nvSpPr>
        <p:spPr>
          <a:xfrm>
            <a:off x="365867" y="707073"/>
            <a:ext cx="8531222" cy="4227768"/>
          </a:xfrm>
        </p:spPr>
        <p:txBody>
          <a:bodyPr wrap="square" anchor="t" anchorCtr="0">
            <a:noAutofit/>
          </a:bodyPr>
          <a:p>
            <a:pPr>
              <a:lnSpc>
                <a:spcPct val="120000"/>
              </a:lnSpc>
              <a:buClr>
                <a:srgbClr val="000000"/>
              </a:buClr>
              <a:buFont typeface="Wingdings" panose="05000000000000000000" charset="0"/>
              <a:buChar char="Ø"/>
            </a:pPr>
            <a:r>
              <a:rPr lang="en-US" altLang="zh-CN" sz="1800" b="1"/>
              <a:t>`include</a:t>
            </a:r>
            <a:r>
              <a:rPr lang="en-US" altLang="zh-CN" sz="1800"/>
              <a:t> filename</a:t>
            </a:r>
            <a:endParaRPr lang="en-US" altLang="zh-CN" sz="1800"/>
          </a:p>
          <a:p>
            <a:pPr lvl="1">
              <a:lnSpc>
                <a:spcPct val="120000"/>
              </a:lnSpc>
              <a:buClr>
                <a:srgbClr val="000000"/>
              </a:buClr>
              <a:buFont typeface="Arial" panose="020B0604020202020204" pitchFamily="34" charset="0"/>
              <a:buChar char="•"/>
            </a:pPr>
            <a:r>
              <a:rPr lang="en-US" altLang="zh-CN" sz="1600">
                <a:solidFill>
                  <a:schemeClr val="tx1"/>
                </a:solidFill>
              </a:rPr>
              <a:t>Inserts entire contents of another file at compilation</a:t>
            </a:r>
            <a:endParaRPr lang="en-US" altLang="zh-CN" sz="1600">
              <a:solidFill>
                <a:schemeClr val="tx1"/>
              </a:solidFill>
            </a:endParaRPr>
          </a:p>
          <a:p>
            <a:pPr lvl="1">
              <a:lnSpc>
                <a:spcPct val="120000"/>
              </a:lnSpc>
              <a:buClr>
                <a:srgbClr val="000000"/>
              </a:buClr>
              <a:buFont typeface="Arial" panose="020B0604020202020204" pitchFamily="34" charset="0"/>
              <a:buChar char="•"/>
            </a:pPr>
            <a:r>
              <a:rPr lang="en-US" altLang="zh-CN" sz="1600">
                <a:solidFill>
                  <a:schemeClr val="tx1"/>
                </a:solidFill>
              </a:rPr>
              <a:t>Can be placed anywhere in Verilog source</a:t>
            </a:r>
            <a:endParaRPr lang="en-US" altLang="zh-CN" sz="1600">
              <a:solidFill>
                <a:schemeClr val="tx1"/>
              </a:solidFill>
            </a:endParaRPr>
          </a:p>
          <a:p>
            <a:pPr lvl="1">
              <a:lnSpc>
                <a:spcPct val="120000"/>
              </a:lnSpc>
              <a:buClr>
                <a:srgbClr val="000000"/>
              </a:buClr>
              <a:buFont typeface="Arial" panose="020B0604020202020204" pitchFamily="34" charset="0"/>
              <a:buChar char="•"/>
            </a:pPr>
            <a:r>
              <a:rPr lang="en-US" altLang="zh-CN" sz="1600">
                <a:solidFill>
                  <a:schemeClr val="tx1"/>
                </a:solidFill>
              </a:rPr>
              <a:t>Can provide either relative or absolute path names</a:t>
            </a:r>
            <a:endParaRPr lang="en-US" altLang="zh-CN" sz="1800"/>
          </a:p>
          <a:p>
            <a:pPr>
              <a:lnSpc>
                <a:spcPct val="120000"/>
              </a:lnSpc>
              <a:buClr>
                <a:srgbClr val="000000"/>
              </a:buClr>
              <a:buFont typeface="Wingdings" panose="05000000000000000000" charset="0"/>
              <a:buChar char="Ø"/>
            </a:pPr>
            <a:r>
              <a:rPr lang="en-US" altLang="zh-CN" sz="1800"/>
              <a:t>Example 1:</a:t>
            </a:r>
            <a:endParaRPr lang="en-US" altLang="zh-CN" sz="1800"/>
          </a:p>
          <a:p>
            <a:pPr lvl="1" algn="l">
              <a:lnSpc>
                <a:spcPct val="120000"/>
              </a:lnSpc>
              <a:buClr>
                <a:srgbClr val="000000"/>
              </a:buClr>
              <a:buSzTx/>
              <a:buFont typeface="Arial" panose="020B0604020202020204" pitchFamily="34" charset="0"/>
              <a:buChar char="•"/>
            </a:pPr>
            <a:r>
              <a:rPr lang="en-US" altLang="zh-CN" sz="1600">
                <a:solidFill>
                  <a:schemeClr val="tx1"/>
                </a:solidFill>
              </a:rPr>
              <a:t>  </a:t>
            </a:r>
            <a:r>
              <a:rPr lang="en-US" altLang="zh-CN" sz="1600" b="1">
                <a:solidFill>
                  <a:schemeClr val="tx1"/>
                </a:solidFill>
              </a:rPr>
              <a:t>module</a:t>
            </a:r>
            <a:r>
              <a:rPr lang="en-US" altLang="zh-CN" sz="1600">
                <a:solidFill>
                  <a:schemeClr val="tx1"/>
                </a:solidFill>
              </a:rPr>
              <a:t> use_adder8(…);</a:t>
            </a:r>
            <a:endParaRPr lang="en-US" altLang="zh-CN" sz="1600">
              <a:solidFill>
                <a:schemeClr val="tx1"/>
              </a:solidFill>
            </a:endParaRPr>
          </a:p>
          <a:p>
            <a:pPr lvl="1" algn="l">
              <a:lnSpc>
                <a:spcPct val="120000"/>
              </a:lnSpc>
              <a:buClr>
                <a:srgbClr val="000000"/>
              </a:buClr>
              <a:buSzTx/>
              <a:buFont typeface="Arial" panose="020B0604020202020204" pitchFamily="34" charset="0"/>
              <a:buChar char="•"/>
            </a:pPr>
            <a:r>
              <a:rPr lang="en-US" altLang="zh-CN" sz="1600">
                <a:solidFill>
                  <a:schemeClr val="tx1"/>
                </a:solidFill>
              </a:rPr>
              <a:t>  </a:t>
            </a:r>
            <a:r>
              <a:rPr lang="en-US" altLang="zh-CN" sz="1600" b="1">
                <a:solidFill>
                  <a:schemeClr val="tx1"/>
                </a:solidFill>
              </a:rPr>
              <a:t>`include</a:t>
            </a:r>
            <a:r>
              <a:rPr lang="en-US" altLang="zh-CN" sz="1600">
                <a:solidFill>
                  <a:schemeClr val="tx1"/>
                </a:solidFill>
              </a:rPr>
              <a:t> “adder8.v”  // include the task for adder8</a:t>
            </a:r>
            <a:endParaRPr lang="en-US" altLang="zh-CN" sz="1600">
              <a:solidFill>
                <a:schemeClr val="tx1"/>
              </a:solidFill>
            </a:endParaRPr>
          </a:p>
          <a:p>
            <a:pPr>
              <a:lnSpc>
                <a:spcPct val="120000"/>
              </a:lnSpc>
              <a:buClr>
                <a:srgbClr val="000000"/>
              </a:buClr>
              <a:buFont typeface="Wingdings" panose="05000000000000000000" charset="0"/>
              <a:buChar char="Ø"/>
            </a:pPr>
            <a:r>
              <a:rPr lang="en-US" altLang="zh-CN" sz="1800"/>
              <a:t>Example 2:</a:t>
            </a:r>
            <a:endParaRPr lang="en-US" altLang="zh-CN" sz="1800"/>
          </a:p>
          <a:p>
            <a:pPr lvl="1" algn="l">
              <a:lnSpc>
                <a:spcPct val="120000"/>
              </a:lnSpc>
              <a:buClr>
                <a:srgbClr val="000000"/>
              </a:buClr>
              <a:buSzTx/>
              <a:buFont typeface="Arial" panose="020B0604020202020204" pitchFamily="34" charset="0"/>
              <a:buChar char="•"/>
            </a:pPr>
            <a:r>
              <a:rPr lang="en-US" altLang="zh-CN" sz="1800"/>
              <a:t>	</a:t>
            </a:r>
            <a:r>
              <a:rPr lang="en-US" altLang="zh-CN" sz="1600" b="1">
                <a:solidFill>
                  <a:schemeClr val="tx1"/>
                </a:solidFill>
              </a:rPr>
              <a:t>module</a:t>
            </a:r>
            <a:r>
              <a:rPr lang="en-US" altLang="zh-CN" sz="1600">
                <a:solidFill>
                  <a:schemeClr val="tx1"/>
                </a:solidFill>
              </a:rPr>
              <a:t> cppc_dig_tb();</a:t>
            </a:r>
            <a:endParaRPr lang="en-US" altLang="zh-CN" sz="1600">
              <a:solidFill>
                <a:schemeClr val="tx1"/>
              </a:solidFill>
            </a:endParaRPr>
          </a:p>
          <a:p>
            <a:pPr lvl="1" algn="l">
              <a:lnSpc>
                <a:spcPct val="120000"/>
              </a:lnSpc>
              <a:buClr>
                <a:srgbClr val="000000"/>
              </a:buClr>
              <a:buSzTx/>
              <a:buFont typeface="Arial" panose="020B0604020202020204" pitchFamily="34" charset="0"/>
              <a:buChar char="•"/>
            </a:pPr>
            <a:r>
              <a:rPr lang="en-US" altLang="zh-CN" sz="1600">
                <a:solidFill>
                  <a:schemeClr val="tx1"/>
                </a:solidFill>
              </a:rPr>
              <a:t>	</a:t>
            </a:r>
            <a:r>
              <a:rPr lang="en-US" altLang="zh-CN" sz="1600" b="1">
                <a:solidFill>
                  <a:schemeClr val="tx1"/>
                </a:solidFill>
              </a:rPr>
              <a:t>`include</a:t>
            </a:r>
            <a:r>
              <a:rPr lang="en-US" altLang="zh-CN" sz="1600">
                <a:solidFill>
                  <a:schemeClr val="tx1"/>
                </a:solidFill>
              </a:rPr>
              <a:t> “/home/ehoffman/ece551/project/tb_tasks.v”</a:t>
            </a:r>
            <a:endParaRPr lang="en-US" altLang="zh-CN" sz="1600">
              <a:solidFill>
                <a:schemeClr val="tx1"/>
              </a:solidFill>
            </a:endParaRPr>
          </a:p>
          <a:p>
            <a:pPr>
              <a:lnSpc>
                <a:spcPct val="120000"/>
              </a:lnSpc>
              <a:buClr>
                <a:srgbClr val="000000"/>
              </a:buClr>
              <a:buFont typeface="Wingdings" panose="05000000000000000000" charset="0"/>
              <a:buChar char="Ø"/>
            </a:pPr>
            <a:r>
              <a:rPr lang="en-US" altLang="zh-CN" sz="1800"/>
              <a:t>Useful for including tasks and functions in multiple modules</a:t>
            </a:r>
            <a:endParaRPr lang="en-US" altLang="zh-CN" sz="18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副标题 3074"/>
          <p:cNvSpPr>
            <a:spLocks noGrp="1"/>
          </p:cNvSpPr>
          <p:nvPr>
            <p:ph idx="1"/>
          </p:nvPr>
        </p:nvSpPr>
        <p:spPr>
          <a:xfrm>
            <a:off x="306070" y="1779905"/>
            <a:ext cx="8531225" cy="1009015"/>
          </a:xfrm>
        </p:spPr>
        <p:txBody>
          <a:bodyPr anchor="t"/>
          <a:p>
            <a:pPr marL="0" marR="0" indent="0" algn="ctr" defTabSz="914400" rtl="0" eaLnBrk="1" fontAlgn="base" latinLnBrk="0" hangingPunct="1">
              <a:lnSpc>
                <a:spcPct val="100000"/>
              </a:lnSpc>
              <a:spcBef>
                <a:spcPct val="15000"/>
              </a:spcBef>
              <a:spcAft>
                <a:spcPct val="0"/>
              </a:spcAft>
              <a:buClrTx/>
              <a:buSzPct val="70000"/>
              <a:buFontTx/>
              <a:buNone/>
            </a:pPr>
            <a:r>
              <a:rPr kumimoji="0" lang="en-US" altLang="zh-CN" sz="4050" b="1" i="0" u="none" strike="noStrike" kern="1200" cap="none" spc="0" normalizeH="0" baseline="0" noProof="1" dirty="0">
                <a:solidFill>
                  <a:schemeClr val="tx1"/>
                </a:solidFill>
                <a:latin typeface="+mn-lt"/>
                <a:ea typeface="+mn-ea"/>
                <a:cs typeface="+mn-cs"/>
              </a:rPr>
              <a:t>Verilog</a:t>
            </a:r>
            <a:r>
              <a:rPr kumimoji="0" lang="zh-CN" altLang="en-US" sz="4050" b="1" i="0" u="none" strike="noStrike" kern="1200" cap="none" spc="0" normalizeH="0" baseline="0" noProof="1" dirty="0">
                <a:solidFill>
                  <a:schemeClr val="tx1"/>
                </a:solidFill>
                <a:latin typeface="+mn-lt"/>
                <a:ea typeface="+mn-ea"/>
                <a:cs typeface="+mn-cs"/>
              </a:rPr>
              <a:t>组合电路设计 </a:t>
            </a:r>
            <a:endParaRPr kumimoji="0" lang="zh-CN" altLang="en-US" sz="4050" b="1" i="0" u="none" strike="noStrike" kern="1200" cap="none" spc="0" normalizeH="0" baseline="0" noProof="1" dirty="0">
              <a:solidFill>
                <a:schemeClr val="tx1"/>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为何要学习和使用HDL语言</a:t>
            </a:r>
            <a:endParaRPr lang="zh-CN" altLang="en-US"/>
          </a:p>
        </p:txBody>
      </p:sp>
      <p:sp>
        <p:nvSpPr>
          <p:cNvPr id="19457" name="矩形 12289"/>
          <p:cNvSpPr/>
          <p:nvPr/>
        </p:nvSpPr>
        <p:spPr>
          <a:xfrm>
            <a:off x="365760" y="771525"/>
            <a:ext cx="8183880" cy="4050665"/>
          </a:xfrm>
          <a:prstGeom prst="rect">
            <a:avLst/>
          </a:prstGeom>
          <a:noFill/>
          <a:ln w="9525">
            <a:noFill/>
          </a:ln>
        </p:spPr>
        <p:txBody>
          <a:bodyPr lIns="71834" tIns="35917" rIns="71834" bIns="35917" anchor="t" anchorCtr="0"/>
          <a:p>
            <a:pPr marL="494030" lvl="0" indent="-457200" algn="just" defTabSz="958850">
              <a:lnSpc>
                <a:spcPct val="150000"/>
              </a:lnSpc>
              <a:buClr>
                <a:schemeClr val="tx1"/>
              </a:buClr>
              <a:buSzPct val="100000"/>
              <a:buFont typeface="Wingdings" panose="05000000000000000000" pitchFamily="2" charset="2"/>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电路设计将继续保持向</a:t>
            </a:r>
            <a:r>
              <a:rPr lang="zh-CN" altLang="en-US" sz="1800" dirty="0">
                <a:solidFill>
                  <a:srgbClr val="FF0000"/>
                </a:solidFill>
                <a:latin typeface="微软雅黑" panose="020B0503020204020204" charset="-122"/>
                <a:ea typeface="微软雅黑" panose="020B0503020204020204" charset="-122"/>
                <a:cs typeface="微软雅黑" panose="020B0503020204020204" charset="-122"/>
              </a:rPr>
              <a:t>大规模</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和</a:t>
            </a:r>
            <a:r>
              <a:rPr lang="zh-CN" altLang="en-US" sz="1800" dirty="0">
                <a:solidFill>
                  <a:srgbClr val="FF0000"/>
                </a:solidFill>
                <a:latin typeface="微软雅黑" panose="020B0503020204020204" charset="-122"/>
                <a:ea typeface="微软雅黑" panose="020B0503020204020204" charset="-122"/>
                <a:cs typeface="微软雅黑" panose="020B0503020204020204" charset="-122"/>
              </a:rPr>
              <a:t>高复杂度</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发展的趋势，工程人员将不得不使用HDL进行设计，而把具体实现留给逻辑综合工具去完成。</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marL="494030" lvl="0" indent="-457200" algn="just" defTabSz="958850">
              <a:lnSpc>
                <a:spcPct val="150000"/>
              </a:lnSpc>
              <a:buClr>
                <a:schemeClr val="tx1"/>
              </a:buClr>
              <a:buSzPct val="100000"/>
              <a:buFont typeface="Wingdings" panose="05000000000000000000" pitchFamily="2" charset="2"/>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电子领域的竞争越来越激烈，有效的HDL语言和计算机仿真系统在将设计错误的数目减少到最低限方面起到不可估量的作用，从而提高设计的</a:t>
            </a:r>
            <a:r>
              <a:rPr lang="zh-CN" altLang="en-US" sz="1800" dirty="0">
                <a:solidFill>
                  <a:srgbClr val="FF0000"/>
                </a:solidFill>
                <a:latin typeface="微软雅黑" panose="020B0503020204020204" charset="-122"/>
                <a:ea typeface="微软雅黑" panose="020B0503020204020204" charset="-122"/>
                <a:cs typeface="微软雅黑" panose="020B0503020204020204" charset="-122"/>
              </a:rPr>
              <a:t>效率</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、降低设计</a:t>
            </a:r>
            <a:r>
              <a:rPr lang="zh-CN" altLang="en-US" sz="1800" dirty="0">
                <a:solidFill>
                  <a:srgbClr val="FF0000"/>
                </a:solidFill>
                <a:latin typeface="微软雅黑" panose="020B0503020204020204" charset="-122"/>
                <a:ea typeface="微软雅黑" panose="020B0503020204020204" charset="-122"/>
                <a:cs typeface="微软雅黑" panose="020B0503020204020204" charset="-122"/>
              </a:rPr>
              <a:t>成本</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、缩短设计</a:t>
            </a:r>
            <a:r>
              <a:rPr lang="zh-CN" altLang="en-US" sz="1800" dirty="0">
                <a:solidFill>
                  <a:srgbClr val="FF0000"/>
                </a:solidFill>
                <a:latin typeface="微软雅黑" panose="020B0503020204020204" charset="-122"/>
                <a:ea typeface="微软雅黑" panose="020B0503020204020204" charset="-122"/>
                <a:cs typeface="微软雅黑" panose="020B0503020204020204" charset="-122"/>
              </a:rPr>
              <a:t>周期</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marL="494030" lvl="0" indent="-457200" algn="just" defTabSz="958850">
              <a:lnSpc>
                <a:spcPct val="150000"/>
              </a:lnSpc>
              <a:buClr>
                <a:schemeClr val="tx1"/>
              </a:buClr>
              <a:buSzPct val="100000"/>
              <a:buFont typeface="Wingdings" panose="05000000000000000000" pitchFamily="2" charset="2"/>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用HDL进行设计，只需要对描述语言进行修改，这比更改电路原理图要容易实现得多，使得探索各种设计方案变成一件很容易、很便利的事情。</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组合电路分类</a:t>
            </a:r>
            <a:endParaRPr lang="zh-CN" altLang="en-US"/>
          </a:p>
        </p:txBody>
      </p:sp>
      <p:sp>
        <p:nvSpPr>
          <p:cNvPr id="142338" name="矩形 6146"/>
          <p:cNvSpPr/>
          <p:nvPr/>
        </p:nvSpPr>
        <p:spPr>
          <a:xfrm>
            <a:off x="365443" y="843598"/>
            <a:ext cx="5692775" cy="2809875"/>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运算器</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编码器（带优先级）</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译码器</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数据选择器</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数据分配器</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数值比较器</a:t>
            </a:r>
            <a:endParaRPr lang="zh-CN" altLang="en-US" sz="1800" dirty="0">
              <a:solidFill>
                <a:schemeClr val="tx1"/>
              </a:solidFill>
              <a:latin typeface="微软雅黑" panose="020B0503020204020204" charset="-122"/>
              <a:ea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运算器</a:t>
            </a:r>
            <a:endParaRPr lang="zh-CN" altLang="en-US"/>
          </a:p>
        </p:txBody>
      </p:sp>
      <p:sp>
        <p:nvSpPr>
          <p:cNvPr id="143362" name="文本框 4"/>
          <p:cNvSpPr txBox="1"/>
          <p:nvPr/>
        </p:nvSpPr>
        <p:spPr>
          <a:xfrm>
            <a:off x="2092325" y="1275715"/>
            <a:ext cx="4959350" cy="3322955"/>
          </a:xfrm>
          <a:prstGeom prst="rect">
            <a:avLst/>
          </a:prstGeom>
          <a:noFill/>
          <a:ln w="12700" cap="flat" cmpd="sng">
            <a:solidFill>
              <a:schemeClr val="tx2"/>
            </a:solidFill>
            <a:prstDash val="solid"/>
            <a:round/>
            <a:headEnd type="none" w="med" len="med"/>
            <a:tailEnd type="none" w="med" len="med"/>
          </a:ln>
        </p:spPr>
        <p:txBody>
          <a:bodyPr wrap="square" anchor="t" anchorCtr="0">
            <a:spAutoFit/>
          </a:bodyPr>
          <a:p>
            <a:r>
              <a:rPr lang="zh-CN" altLang="en-US" sz="2100">
                <a:solidFill>
                  <a:schemeClr val="tx1"/>
                </a:solidFill>
                <a:latin typeface="Times New Roman" panose="02020603050405020304" pitchFamily="2" charset="0"/>
                <a:ea typeface="宋体" panose="02010600030101010101" pitchFamily="2" charset="-122"/>
              </a:rPr>
              <a:t>module </a:t>
            </a:r>
            <a:r>
              <a:rPr lang="en-US" altLang="zh-CN" sz="2100">
                <a:solidFill>
                  <a:schemeClr val="tx1"/>
                </a:solidFill>
                <a:latin typeface="Times New Roman" panose="02020603050405020304" pitchFamily="2" charset="0"/>
                <a:ea typeface="宋体" panose="02010600030101010101" pitchFamily="2" charset="-122"/>
              </a:rPr>
              <a:t>full</a:t>
            </a:r>
            <a:r>
              <a:rPr lang="zh-CN" altLang="en-US" sz="2100">
                <a:solidFill>
                  <a:schemeClr val="tx1"/>
                </a:solidFill>
                <a:latin typeface="Times New Roman" panose="02020603050405020304" pitchFamily="2" charset="0"/>
                <a:ea typeface="宋体" panose="02010600030101010101" pitchFamily="2" charset="-122"/>
              </a:rPr>
              <a:t>_adder(a, b, c, s);</a:t>
            </a:r>
            <a:endParaRPr lang="zh-CN" altLang="en-US" sz="2100">
              <a:solidFill>
                <a:schemeClr val="tx1"/>
              </a:solidFill>
              <a:latin typeface="Times New Roman" panose="02020603050405020304" pitchFamily="2" charset="0"/>
              <a:ea typeface="宋体" panose="02010600030101010101" pitchFamily="2" charset="-122"/>
            </a:endParaRPr>
          </a:p>
          <a:p>
            <a:r>
              <a:rPr lang="zh-CN" altLang="en-US" sz="2100">
                <a:solidFill>
                  <a:schemeClr val="tx1"/>
                </a:solidFill>
                <a:latin typeface="Times New Roman" panose="02020603050405020304" pitchFamily="2" charset="0"/>
                <a:ea typeface="宋体" panose="02010600030101010101" pitchFamily="2" charset="-122"/>
              </a:rPr>
              <a:t>    </a:t>
            </a:r>
            <a:r>
              <a:rPr lang="zh-CN" altLang="en-US" sz="2100" b="1">
                <a:gradFill>
                  <a:gsLst>
                    <a:gs pos="0">
                      <a:srgbClr val="012D86"/>
                    </a:gs>
                    <a:gs pos="100000">
                      <a:srgbClr val="0E2557"/>
                    </a:gs>
                  </a:gsLst>
                  <a:lin scaled="0"/>
                </a:gradFill>
                <a:latin typeface="Times New Roman" panose="02020603050405020304" pitchFamily="2" charset="0"/>
                <a:ea typeface="宋体" panose="02010600030101010101" pitchFamily="2" charset="-122"/>
              </a:rPr>
              <a:t>parameter WIDTH = 8;</a:t>
            </a:r>
            <a:endParaRPr lang="zh-CN" altLang="en-US" sz="2100">
              <a:solidFill>
                <a:schemeClr val="tx1"/>
              </a:solidFill>
              <a:latin typeface="Times New Roman" panose="02020603050405020304" pitchFamily="2" charset="0"/>
              <a:ea typeface="宋体" panose="02010600030101010101" pitchFamily="2" charset="-122"/>
            </a:endParaRPr>
          </a:p>
          <a:p>
            <a:endParaRPr lang="zh-CN" altLang="en-US" sz="2100">
              <a:solidFill>
                <a:schemeClr val="tx1"/>
              </a:solidFill>
              <a:latin typeface="Times New Roman" panose="02020603050405020304" pitchFamily="2" charset="0"/>
              <a:ea typeface="宋体" panose="02010600030101010101" pitchFamily="2" charset="-122"/>
            </a:endParaRPr>
          </a:p>
          <a:p>
            <a:r>
              <a:rPr lang="zh-CN" altLang="en-US" sz="2100">
                <a:solidFill>
                  <a:schemeClr val="tx1"/>
                </a:solidFill>
                <a:latin typeface="Times New Roman" panose="02020603050405020304" pitchFamily="2" charset="0"/>
                <a:ea typeface="宋体" panose="02010600030101010101" pitchFamily="2" charset="-122"/>
              </a:rPr>
              <a:t>    input   [WIDTH-1:0]     a, b;</a:t>
            </a:r>
            <a:endParaRPr lang="zh-CN" altLang="en-US" sz="2100">
              <a:solidFill>
                <a:schemeClr val="tx1"/>
              </a:solidFill>
              <a:latin typeface="Times New Roman" panose="02020603050405020304" pitchFamily="2" charset="0"/>
              <a:ea typeface="宋体" panose="02010600030101010101" pitchFamily="2" charset="-122"/>
            </a:endParaRPr>
          </a:p>
          <a:p>
            <a:r>
              <a:rPr lang="zh-CN" altLang="en-US" sz="2100">
                <a:solidFill>
                  <a:schemeClr val="tx1"/>
                </a:solidFill>
                <a:latin typeface="Times New Roman" panose="02020603050405020304" pitchFamily="2" charset="0"/>
                <a:ea typeface="宋体" panose="02010600030101010101" pitchFamily="2" charset="-122"/>
              </a:rPr>
              <a:t>    output [WIDTH-1:0]     s;</a:t>
            </a:r>
            <a:endParaRPr lang="zh-CN" altLang="en-US" sz="2100">
              <a:solidFill>
                <a:schemeClr val="tx1"/>
              </a:solidFill>
              <a:latin typeface="Times New Roman" panose="02020603050405020304" pitchFamily="2" charset="0"/>
              <a:ea typeface="宋体" panose="02010600030101010101" pitchFamily="2" charset="-122"/>
            </a:endParaRPr>
          </a:p>
          <a:p>
            <a:r>
              <a:rPr lang="zh-CN" altLang="en-US" sz="2100">
                <a:solidFill>
                  <a:schemeClr val="tx1"/>
                </a:solidFill>
                <a:latin typeface="Times New Roman" panose="02020603050405020304" pitchFamily="2" charset="0"/>
                <a:ea typeface="宋体" panose="02010600030101010101" pitchFamily="2" charset="-122"/>
              </a:rPr>
              <a:t>    output                            c;</a:t>
            </a:r>
            <a:endParaRPr lang="zh-CN" altLang="en-US" sz="2100">
              <a:solidFill>
                <a:schemeClr val="tx1"/>
              </a:solidFill>
              <a:latin typeface="Times New Roman" panose="02020603050405020304" pitchFamily="2" charset="0"/>
              <a:ea typeface="宋体" panose="02010600030101010101" pitchFamily="2" charset="-122"/>
            </a:endParaRPr>
          </a:p>
          <a:p>
            <a:r>
              <a:rPr lang="zh-CN" altLang="en-US" sz="2100">
                <a:solidFill>
                  <a:schemeClr val="tx1"/>
                </a:solidFill>
                <a:latin typeface="Times New Roman" panose="02020603050405020304" pitchFamily="2" charset="0"/>
                <a:ea typeface="宋体" panose="02010600030101010101" pitchFamily="2" charset="-122"/>
              </a:rPr>
              <a:t>    </a:t>
            </a:r>
            <a:endParaRPr lang="zh-CN" altLang="en-US" sz="2100">
              <a:solidFill>
                <a:schemeClr val="tx1"/>
              </a:solidFill>
              <a:latin typeface="Times New Roman" panose="02020603050405020304" pitchFamily="2" charset="0"/>
              <a:ea typeface="宋体" panose="02010600030101010101" pitchFamily="2" charset="-122"/>
            </a:endParaRPr>
          </a:p>
          <a:p>
            <a:r>
              <a:rPr lang="zh-CN" altLang="en-US" sz="2100">
                <a:solidFill>
                  <a:schemeClr val="tx1"/>
                </a:solidFill>
                <a:latin typeface="Times New Roman" panose="02020603050405020304" pitchFamily="2" charset="0"/>
                <a:ea typeface="宋体" panose="02010600030101010101" pitchFamily="2" charset="-122"/>
              </a:rPr>
              <a:t>    </a:t>
            </a:r>
            <a:r>
              <a:rPr lang="zh-CN" altLang="en-US" sz="2100">
                <a:solidFill>
                  <a:srgbClr val="FF0000"/>
                </a:solidFill>
                <a:latin typeface="Times New Roman" panose="02020603050405020304" pitchFamily="2" charset="0"/>
                <a:ea typeface="宋体" panose="02010600030101010101" pitchFamily="2" charset="-122"/>
              </a:rPr>
              <a:t>assign {c,s} = a + b;</a:t>
            </a:r>
            <a:endParaRPr lang="zh-CN" altLang="en-US" sz="2100">
              <a:solidFill>
                <a:srgbClr val="FF0000"/>
              </a:solidFill>
              <a:latin typeface="Times New Roman" panose="02020603050405020304" pitchFamily="2" charset="0"/>
              <a:ea typeface="宋体" panose="02010600030101010101" pitchFamily="2" charset="-122"/>
            </a:endParaRPr>
          </a:p>
          <a:p>
            <a:endParaRPr lang="zh-CN" altLang="en-US" sz="2100">
              <a:solidFill>
                <a:schemeClr val="tx1"/>
              </a:solidFill>
              <a:latin typeface="Times New Roman" panose="02020603050405020304" pitchFamily="2" charset="0"/>
              <a:ea typeface="宋体" panose="02010600030101010101" pitchFamily="2" charset="-122"/>
            </a:endParaRPr>
          </a:p>
          <a:p>
            <a:r>
              <a:rPr lang="zh-CN" altLang="en-US" sz="2100">
                <a:solidFill>
                  <a:schemeClr val="tx1"/>
                </a:solidFill>
                <a:latin typeface="Times New Roman" panose="02020603050405020304" pitchFamily="2" charset="0"/>
                <a:ea typeface="宋体" panose="02010600030101010101" pitchFamily="2" charset="-122"/>
              </a:rPr>
              <a:t>endmodule</a:t>
            </a:r>
            <a:endParaRPr lang="zh-CN" altLang="en-US" sz="2100">
              <a:solidFill>
                <a:schemeClr val="tx1"/>
              </a:solidFill>
              <a:latin typeface="Times New Roman" panose="02020603050405020304" pitchFamily="2" charset="0"/>
              <a:ea typeface="宋体" panose="02010600030101010101" pitchFamily="2" charset="-122"/>
            </a:endParaRPr>
          </a:p>
        </p:txBody>
      </p:sp>
      <p:sp>
        <p:nvSpPr>
          <p:cNvPr id="142338" name="矩形 6146"/>
          <p:cNvSpPr/>
          <p:nvPr>
            <p:custDataLst>
              <p:tags r:id="rId1"/>
            </p:custDataLst>
          </p:nvPr>
        </p:nvSpPr>
        <p:spPr>
          <a:xfrm>
            <a:off x="365443" y="699453"/>
            <a:ext cx="5692775" cy="2809875"/>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多位全加器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362"/>
                                        </p:tgtEl>
                                        <p:attrNameLst>
                                          <p:attrName>style.visibility</p:attrName>
                                        </p:attrNameLst>
                                      </p:cBhvr>
                                      <p:to>
                                        <p:strVal val="visible"/>
                                      </p:to>
                                    </p:set>
                                    <p:anim calcmode="lin" valueType="num">
                                      <p:cBhvr additive="base">
                                        <p:cTn id="7" dur="500" fill="hold"/>
                                        <p:tgtEl>
                                          <p:spTgt spid="143362"/>
                                        </p:tgtEl>
                                        <p:attrNameLst>
                                          <p:attrName>ppt_x</p:attrName>
                                        </p:attrNameLst>
                                      </p:cBhvr>
                                      <p:tavLst>
                                        <p:tav tm="0">
                                          <p:val>
                                            <p:strVal val="#ppt_x"/>
                                          </p:val>
                                        </p:tav>
                                        <p:tav tm="100000">
                                          <p:val>
                                            <p:strVal val="#ppt_x"/>
                                          </p:val>
                                        </p:tav>
                                      </p:tavLst>
                                    </p:anim>
                                    <p:anim calcmode="lin" valueType="num">
                                      <p:cBhvr additive="base">
                                        <p:cTn id="8" dur="500" fill="hold"/>
                                        <p:tgtEl>
                                          <p:spTgt spid="14336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362">
                                            <p:txEl>
                                              <p:pRg st="0" end="0"/>
                                            </p:txEl>
                                          </p:spTgt>
                                        </p:tgtEl>
                                        <p:attrNameLst>
                                          <p:attrName>style.visibility</p:attrName>
                                        </p:attrNameLst>
                                      </p:cBhvr>
                                      <p:to>
                                        <p:strVal val="visible"/>
                                      </p:to>
                                    </p:set>
                                    <p:anim calcmode="lin" valueType="num">
                                      <p:cBhvr additive="base">
                                        <p:cTn id="11" dur="500" fill="hold"/>
                                        <p:tgtEl>
                                          <p:spTgt spid="14336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3362">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3362">
                                            <p:txEl>
                                              <p:pRg st="1" end="1"/>
                                            </p:txEl>
                                          </p:spTgt>
                                        </p:tgtEl>
                                        <p:attrNameLst>
                                          <p:attrName>style.visibility</p:attrName>
                                        </p:attrNameLst>
                                      </p:cBhvr>
                                      <p:to>
                                        <p:strVal val="visible"/>
                                      </p:to>
                                    </p:set>
                                    <p:anim calcmode="lin" valueType="num">
                                      <p:cBhvr additive="base">
                                        <p:cTn id="15" dur="500" fill="hold"/>
                                        <p:tgtEl>
                                          <p:spTgt spid="143362">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3362">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3362">
                                            <p:txEl>
                                              <p:pRg st="3" end="3"/>
                                            </p:txEl>
                                          </p:spTgt>
                                        </p:tgtEl>
                                        <p:attrNameLst>
                                          <p:attrName>style.visibility</p:attrName>
                                        </p:attrNameLst>
                                      </p:cBhvr>
                                      <p:to>
                                        <p:strVal val="visible"/>
                                      </p:to>
                                    </p:set>
                                    <p:anim calcmode="lin" valueType="num">
                                      <p:cBhvr additive="base">
                                        <p:cTn id="19" dur="500" fill="hold"/>
                                        <p:tgtEl>
                                          <p:spTgt spid="14336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36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3362">
                                            <p:txEl>
                                              <p:pRg st="4" end="4"/>
                                            </p:txEl>
                                          </p:spTgt>
                                        </p:tgtEl>
                                        <p:attrNameLst>
                                          <p:attrName>style.visibility</p:attrName>
                                        </p:attrNameLst>
                                      </p:cBhvr>
                                      <p:to>
                                        <p:strVal val="visible"/>
                                      </p:to>
                                    </p:set>
                                    <p:anim calcmode="lin" valueType="num">
                                      <p:cBhvr additive="base">
                                        <p:cTn id="23" dur="500" fill="hold"/>
                                        <p:tgtEl>
                                          <p:spTgt spid="14336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336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3362">
                                            <p:txEl>
                                              <p:pRg st="5" end="5"/>
                                            </p:txEl>
                                          </p:spTgt>
                                        </p:tgtEl>
                                        <p:attrNameLst>
                                          <p:attrName>style.visibility</p:attrName>
                                        </p:attrNameLst>
                                      </p:cBhvr>
                                      <p:to>
                                        <p:strVal val="visible"/>
                                      </p:to>
                                    </p:set>
                                    <p:anim calcmode="lin" valueType="num">
                                      <p:cBhvr additive="base">
                                        <p:cTn id="27" dur="500" fill="hold"/>
                                        <p:tgtEl>
                                          <p:spTgt spid="14336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336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3362">
                                            <p:txEl>
                                              <p:pRg st="9" end="9"/>
                                            </p:txEl>
                                          </p:spTgt>
                                        </p:tgtEl>
                                        <p:attrNameLst>
                                          <p:attrName>style.visibility</p:attrName>
                                        </p:attrNameLst>
                                      </p:cBhvr>
                                      <p:to>
                                        <p:strVal val="visible"/>
                                      </p:to>
                                    </p:set>
                                    <p:anim calcmode="lin" valueType="num">
                                      <p:cBhvr additive="base">
                                        <p:cTn id="31" dur="500" fill="hold"/>
                                        <p:tgtEl>
                                          <p:spTgt spid="143362">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336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3362">
                                            <p:txEl>
                                              <p:pRg st="7" end="7"/>
                                            </p:txEl>
                                          </p:spTgt>
                                        </p:tgtEl>
                                        <p:attrNameLst>
                                          <p:attrName>style.visibility</p:attrName>
                                        </p:attrNameLst>
                                      </p:cBhvr>
                                      <p:to>
                                        <p:strVal val="visible"/>
                                      </p:to>
                                    </p:set>
                                    <p:anim calcmode="lin" valueType="num">
                                      <p:cBhvr additive="base">
                                        <p:cTn id="37" dur="500" fill="hold"/>
                                        <p:tgtEl>
                                          <p:spTgt spid="14336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336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优先级编码器</a:t>
            </a:r>
            <a:endParaRPr lang="zh-CN" altLang="en-US"/>
          </a:p>
        </p:txBody>
      </p:sp>
      <p:sp>
        <p:nvSpPr>
          <p:cNvPr id="144386" name="矩形 6146"/>
          <p:cNvSpPr/>
          <p:nvPr/>
        </p:nvSpPr>
        <p:spPr>
          <a:xfrm>
            <a:off x="365760" y="699770"/>
            <a:ext cx="8084185" cy="2807970"/>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常用于中断的优先级控制。例如，74LS148是一个8输入，3位二进制码输出的优先级编码器，当其某一个输入有效时，就可以输出一个对应的3位二进制编码。另外，当同时有几个输入有效时，将输出优先级最高的那个输入所对应的二进制编码。</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144387" name="对象 4"/>
          <p:cNvGraphicFramePr/>
          <p:nvPr/>
        </p:nvGraphicFramePr>
        <p:xfrm>
          <a:off x="6599238" y="2571433"/>
          <a:ext cx="1322387" cy="1620837"/>
        </p:xfrm>
        <a:graphic>
          <a:graphicData uri="http://schemas.openxmlformats.org/presentationml/2006/ole">
            <mc:AlternateContent xmlns:mc="http://schemas.openxmlformats.org/markup-compatibility/2006">
              <mc:Choice xmlns:v="urn:schemas-microsoft-com:vml" Requires="v">
                <p:oleObj spid="_x0000_s3096" name="" r:id="rId1" imgW="2341245" imgH="1778635" progId="Visio.Drawing.11">
                  <p:embed/>
                </p:oleObj>
              </mc:Choice>
              <mc:Fallback>
                <p:oleObj name="" r:id="rId1" imgW="2341245" imgH="1778635" progId="Visio.Drawing.11">
                  <p:embed/>
                  <p:pic>
                    <p:nvPicPr>
                      <p:cNvPr id="0" name="图片 3095"/>
                      <p:cNvPicPr/>
                      <p:nvPr/>
                    </p:nvPicPr>
                    <p:blipFill>
                      <a:blip r:embed="rId2"/>
                      <a:stretch>
                        <a:fillRect/>
                      </a:stretch>
                    </p:blipFill>
                    <p:spPr>
                      <a:xfrm>
                        <a:off x="6599238" y="2571433"/>
                        <a:ext cx="1322387" cy="1620837"/>
                      </a:xfrm>
                      <a:prstGeom prst="rect">
                        <a:avLst/>
                      </a:prstGeom>
                      <a:noFill/>
                      <a:ln w="38100">
                        <a:noFill/>
                        <a:miter/>
                      </a:ln>
                    </p:spPr>
                  </p:pic>
                </p:oleObj>
              </mc:Fallback>
            </mc:AlternateContent>
          </a:graphicData>
        </a:graphic>
      </p:graphicFrame>
      <p:pic>
        <p:nvPicPr>
          <p:cNvPr id="144388" name="图片 1"/>
          <p:cNvPicPr>
            <a:picLocks noChangeAspect="1"/>
          </p:cNvPicPr>
          <p:nvPr/>
        </p:nvPicPr>
        <p:blipFill>
          <a:blip r:embed="rId3"/>
          <a:stretch>
            <a:fillRect/>
          </a:stretch>
        </p:blipFill>
        <p:spPr>
          <a:xfrm>
            <a:off x="971550" y="2571433"/>
            <a:ext cx="5162550" cy="213995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优先级编码器</a:t>
            </a:r>
            <a:endParaRPr lang="zh-CN" altLang="en-US"/>
          </a:p>
        </p:txBody>
      </p:sp>
      <p:sp>
        <p:nvSpPr>
          <p:cNvPr id="145410" name="文本框 4"/>
          <p:cNvSpPr txBox="1"/>
          <p:nvPr/>
        </p:nvSpPr>
        <p:spPr>
          <a:xfrm>
            <a:off x="2092325" y="628015"/>
            <a:ext cx="4959350" cy="4246245"/>
          </a:xfrm>
          <a:prstGeom prst="rect">
            <a:avLst/>
          </a:prstGeom>
          <a:noFill/>
          <a:ln w="12700" cap="flat" cmpd="sng">
            <a:solidFill>
              <a:schemeClr val="tx2"/>
            </a:solidFill>
            <a:prstDash val="solid"/>
            <a:round/>
            <a:headEnd type="none" w="med" len="med"/>
            <a:tailEnd type="none" w="med" len="med"/>
          </a:ln>
        </p:spPr>
        <p:txBody>
          <a:bodyPr wrap="square" anchor="t" anchorCtr="0">
            <a:spAutoFit/>
          </a:bodyPr>
          <a:p>
            <a:r>
              <a:rPr lang="zh-CN" altLang="en-US" sz="1800">
                <a:solidFill>
                  <a:schemeClr val="tx1"/>
                </a:solidFill>
                <a:latin typeface="Times New Roman" panose="02020603050405020304" pitchFamily="2" charset="0"/>
                <a:ea typeface="宋体" panose="02010600030101010101" pitchFamily="2" charset="-122"/>
              </a:rPr>
              <a:t>module Priority_Encoder(in, y);</a:t>
            </a:r>
            <a:endParaRPr lang="zh-CN" altLang="en-US" sz="1800">
              <a:solidFill>
                <a:schemeClr val="tx1"/>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    input         [7:0]     in;</a:t>
            </a:r>
            <a:endParaRPr lang="zh-CN" altLang="en-US" sz="1800">
              <a:solidFill>
                <a:schemeClr val="tx1"/>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    output reg [2:0]     y;</a:t>
            </a:r>
            <a:endParaRPr lang="zh-CN" altLang="en-US" sz="1800">
              <a:solidFill>
                <a:schemeClr val="tx1"/>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    </a:t>
            </a:r>
            <a:endParaRPr lang="zh-CN" altLang="en-US" sz="1800">
              <a:solidFill>
                <a:schemeClr val="tx1"/>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always @(in) begin</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if(in[0]==1'b0)</a:t>
            </a:r>
            <a:r>
              <a:rPr lang="en-US" altLang="en-US" sz="1800">
                <a:solidFill>
                  <a:srgbClr val="FF0000"/>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y = 3'b111;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else if(in[1]==1'b0)</a:t>
            </a:r>
            <a:r>
              <a:rPr lang="en-US" altLang="en-US" sz="1800">
                <a:solidFill>
                  <a:srgbClr val="FF0000"/>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y = 3'b110;</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else if(in[2]==1'b0)</a:t>
            </a:r>
            <a:r>
              <a:rPr lang="en-US" altLang="en-US" sz="1800">
                <a:solidFill>
                  <a:srgbClr val="FF0000"/>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y = 3'b101;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else if(in[3]==1'b0)</a:t>
            </a:r>
            <a:r>
              <a:rPr lang="en-US" altLang="en-US" sz="1800">
                <a:solidFill>
                  <a:srgbClr val="FF0000"/>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y = 3'b100;</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else if(in[4]==1'b0)</a:t>
            </a:r>
            <a:r>
              <a:rPr lang="en-US" altLang="en-US" sz="1800">
                <a:solidFill>
                  <a:srgbClr val="FF0000"/>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y = 3'b011;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else if(in[5]==1'b0)</a:t>
            </a:r>
            <a:r>
              <a:rPr lang="en-US" altLang="en-US" sz="1800">
                <a:solidFill>
                  <a:srgbClr val="FF0000"/>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y = 3'b010;</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else if(in[6]==1'b0)</a:t>
            </a:r>
            <a:r>
              <a:rPr lang="en-US" altLang="en-US" sz="1800">
                <a:solidFill>
                  <a:srgbClr val="FF0000"/>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y = 3'b001;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else</a:t>
            </a:r>
            <a:r>
              <a:rPr lang="en-US" altLang="en-US" sz="1800">
                <a:solidFill>
                  <a:srgbClr val="FF0000"/>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y = 3'b000;</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end</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endmodule</a:t>
            </a:r>
            <a:endParaRPr lang="zh-CN" altLang="en-US" sz="1800">
              <a:solidFill>
                <a:schemeClr val="tx1"/>
              </a:solidFill>
              <a:latin typeface="Times New Roman" panose="02020603050405020304" pitchFamily="2"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5410">
                                            <p:txEl>
                                              <p:pRg st="4" end="4"/>
                                            </p:txEl>
                                          </p:spTgt>
                                        </p:tgtEl>
                                        <p:attrNameLst>
                                          <p:attrName>style.visibility</p:attrName>
                                        </p:attrNameLst>
                                      </p:cBhvr>
                                      <p:to>
                                        <p:strVal val="visible"/>
                                      </p:to>
                                    </p:set>
                                    <p:anim calcmode="lin" valueType="num">
                                      <p:cBhvr additive="base">
                                        <p:cTn id="7" dur="500" fill="hold"/>
                                        <p:tgtEl>
                                          <p:spTgt spid="145410">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410">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5410">
                                            <p:txEl>
                                              <p:pRg st="5" end="5"/>
                                            </p:txEl>
                                          </p:spTgt>
                                        </p:tgtEl>
                                        <p:attrNameLst>
                                          <p:attrName>style.visibility</p:attrName>
                                        </p:attrNameLst>
                                      </p:cBhvr>
                                      <p:to>
                                        <p:strVal val="visible"/>
                                      </p:to>
                                    </p:set>
                                    <p:anim calcmode="lin" valueType="num">
                                      <p:cBhvr additive="base">
                                        <p:cTn id="11" dur="500" fill="hold"/>
                                        <p:tgtEl>
                                          <p:spTgt spid="145410">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5410">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5410">
                                            <p:txEl>
                                              <p:pRg st="6" end="6"/>
                                            </p:txEl>
                                          </p:spTgt>
                                        </p:tgtEl>
                                        <p:attrNameLst>
                                          <p:attrName>style.visibility</p:attrName>
                                        </p:attrNameLst>
                                      </p:cBhvr>
                                      <p:to>
                                        <p:strVal val="visible"/>
                                      </p:to>
                                    </p:set>
                                    <p:anim calcmode="lin" valueType="num">
                                      <p:cBhvr additive="base">
                                        <p:cTn id="15" dur="500" fill="hold"/>
                                        <p:tgtEl>
                                          <p:spTgt spid="145410">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5410">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5410">
                                            <p:txEl>
                                              <p:pRg st="7" end="7"/>
                                            </p:txEl>
                                          </p:spTgt>
                                        </p:tgtEl>
                                        <p:attrNameLst>
                                          <p:attrName>style.visibility</p:attrName>
                                        </p:attrNameLst>
                                      </p:cBhvr>
                                      <p:to>
                                        <p:strVal val="visible"/>
                                      </p:to>
                                    </p:set>
                                    <p:anim calcmode="lin" valueType="num">
                                      <p:cBhvr additive="base">
                                        <p:cTn id="19" dur="500" fill="hold"/>
                                        <p:tgtEl>
                                          <p:spTgt spid="145410">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5410">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5410">
                                            <p:txEl>
                                              <p:pRg st="8" end="8"/>
                                            </p:txEl>
                                          </p:spTgt>
                                        </p:tgtEl>
                                        <p:attrNameLst>
                                          <p:attrName>style.visibility</p:attrName>
                                        </p:attrNameLst>
                                      </p:cBhvr>
                                      <p:to>
                                        <p:strVal val="visible"/>
                                      </p:to>
                                    </p:set>
                                    <p:anim calcmode="lin" valueType="num">
                                      <p:cBhvr additive="base">
                                        <p:cTn id="23" dur="500" fill="hold"/>
                                        <p:tgtEl>
                                          <p:spTgt spid="145410">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5410">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5410">
                                            <p:txEl>
                                              <p:pRg st="9" end="9"/>
                                            </p:txEl>
                                          </p:spTgt>
                                        </p:tgtEl>
                                        <p:attrNameLst>
                                          <p:attrName>style.visibility</p:attrName>
                                        </p:attrNameLst>
                                      </p:cBhvr>
                                      <p:to>
                                        <p:strVal val="visible"/>
                                      </p:to>
                                    </p:set>
                                    <p:anim calcmode="lin" valueType="num">
                                      <p:cBhvr additive="base">
                                        <p:cTn id="27" dur="500" fill="hold"/>
                                        <p:tgtEl>
                                          <p:spTgt spid="145410">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5410">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5410">
                                            <p:txEl>
                                              <p:pRg st="10" end="10"/>
                                            </p:txEl>
                                          </p:spTgt>
                                        </p:tgtEl>
                                        <p:attrNameLst>
                                          <p:attrName>style.visibility</p:attrName>
                                        </p:attrNameLst>
                                      </p:cBhvr>
                                      <p:to>
                                        <p:strVal val="visible"/>
                                      </p:to>
                                    </p:set>
                                    <p:anim calcmode="lin" valueType="num">
                                      <p:cBhvr additive="base">
                                        <p:cTn id="31" dur="500" fill="hold"/>
                                        <p:tgtEl>
                                          <p:spTgt spid="145410">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5410">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5410">
                                            <p:txEl>
                                              <p:pRg st="11" end="11"/>
                                            </p:txEl>
                                          </p:spTgt>
                                        </p:tgtEl>
                                        <p:attrNameLst>
                                          <p:attrName>style.visibility</p:attrName>
                                        </p:attrNameLst>
                                      </p:cBhvr>
                                      <p:to>
                                        <p:strVal val="visible"/>
                                      </p:to>
                                    </p:set>
                                    <p:anim calcmode="lin" valueType="num">
                                      <p:cBhvr additive="base">
                                        <p:cTn id="35" dur="500" fill="hold"/>
                                        <p:tgtEl>
                                          <p:spTgt spid="145410">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5410">
                                            <p:txEl>
                                              <p:pRg st="11" end="1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5410">
                                            <p:txEl>
                                              <p:pRg st="12" end="12"/>
                                            </p:txEl>
                                          </p:spTgt>
                                        </p:tgtEl>
                                        <p:attrNameLst>
                                          <p:attrName>style.visibility</p:attrName>
                                        </p:attrNameLst>
                                      </p:cBhvr>
                                      <p:to>
                                        <p:strVal val="visible"/>
                                      </p:to>
                                    </p:set>
                                    <p:anim calcmode="lin" valueType="num">
                                      <p:cBhvr additive="base">
                                        <p:cTn id="39" dur="500" fill="hold"/>
                                        <p:tgtEl>
                                          <p:spTgt spid="145410">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5410">
                                            <p:txEl>
                                              <p:pRg st="12" end="12"/>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5410">
                                            <p:txEl>
                                              <p:pRg st="13" end="13"/>
                                            </p:txEl>
                                          </p:spTgt>
                                        </p:tgtEl>
                                        <p:attrNameLst>
                                          <p:attrName>style.visibility</p:attrName>
                                        </p:attrNameLst>
                                      </p:cBhvr>
                                      <p:to>
                                        <p:strVal val="visible"/>
                                      </p:to>
                                    </p:set>
                                    <p:anim calcmode="lin" valueType="num">
                                      <p:cBhvr additive="base">
                                        <p:cTn id="43" dur="500" fill="hold"/>
                                        <p:tgtEl>
                                          <p:spTgt spid="145410">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5410">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译码器</a:t>
            </a:r>
            <a:endParaRPr lang="zh-CN" altLang="en-US"/>
          </a:p>
        </p:txBody>
      </p:sp>
      <p:sp>
        <p:nvSpPr>
          <p:cNvPr id="146434" name="矩形 6146"/>
          <p:cNvSpPr/>
          <p:nvPr/>
        </p:nvSpPr>
        <p:spPr>
          <a:xfrm>
            <a:off x="365760" y="771525"/>
            <a:ext cx="7945120" cy="2807970"/>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3-8译码器：3-8译码器是最常用的一种小规模集成电路。对输入a、b、c的值进行译码，就可以确定输出端y0～y7的哪一个输出端变为有效，从而达到译码的目的。</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146435" name="对象 10453"/>
          <p:cNvGraphicFramePr>
            <a:graphicFrameLocks noChangeAspect="1"/>
          </p:cNvGraphicFramePr>
          <p:nvPr/>
        </p:nvGraphicFramePr>
        <p:xfrm>
          <a:off x="6732588" y="2454275"/>
          <a:ext cx="1135062" cy="1565275"/>
        </p:xfrm>
        <a:graphic>
          <a:graphicData uri="http://schemas.openxmlformats.org/presentationml/2006/ole">
            <mc:AlternateContent xmlns:mc="http://schemas.openxmlformats.org/markup-compatibility/2006">
              <mc:Choice xmlns:v="urn:schemas-microsoft-com:vml" Requires="v">
                <p:oleObj spid="_x0000_s3097" name="" r:id="rId1" imgW="2009775" imgH="1778635" progId="Visio.Drawing.11">
                  <p:embed/>
                </p:oleObj>
              </mc:Choice>
              <mc:Fallback>
                <p:oleObj name="" r:id="rId1" imgW="2009775" imgH="1778635" progId="Visio.Drawing.11">
                  <p:embed/>
                  <p:pic>
                    <p:nvPicPr>
                      <p:cNvPr id="0" name="图片 3096"/>
                      <p:cNvPicPr/>
                      <p:nvPr/>
                    </p:nvPicPr>
                    <p:blipFill>
                      <a:blip r:embed="rId2"/>
                      <a:stretch>
                        <a:fillRect/>
                      </a:stretch>
                    </p:blipFill>
                    <p:spPr>
                      <a:xfrm>
                        <a:off x="6732588" y="2454275"/>
                        <a:ext cx="1135062" cy="1565275"/>
                      </a:xfrm>
                      <a:prstGeom prst="rect">
                        <a:avLst/>
                      </a:prstGeom>
                      <a:noFill/>
                      <a:ln w="38100">
                        <a:noFill/>
                        <a:miter/>
                      </a:ln>
                    </p:spPr>
                  </p:pic>
                </p:oleObj>
              </mc:Fallback>
            </mc:AlternateContent>
          </a:graphicData>
        </a:graphic>
      </p:graphicFrame>
      <p:pic>
        <p:nvPicPr>
          <p:cNvPr id="146436" name="图片 1"/>
          <p:cNvPicPr>
            <a:picLocks noChangeAspect="1"/>
          </p:cNvPicPr>
          <p:nvPr/>
        </p:nvPicPr>
        <p:blipFill>
          <a:blip r:embed="rId3"/>
          <a:stretch>
            <a:fillRect/>
          </a:stretch>
        </p:blipFill>
        <p:spPr>
          <a:xfrm>
            <a:off x="971550" y="2139950"/>
            <a:ext cx="5321300" cy="260985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3-8译码器</a:t>
            </a:r>
            <a:endParaRPr lang="zh-CN" altLang="en-US"/>
          </a:p>
        </p:txBody>
      </p:sp>
      <p:sp>
        <p:nvSpPr>
          <p:cNvPr id="147458" name="文本框 4"/>
          <p:cNvSpPr txBox="1"/>
          <p:nvPr/>
        </p:nvSpPr>
        <p:spPr>
          <a:xfrm>
            <a:off x="2051685" y="66040"/>
            <a:ext cx="5454650" cy="5077460"/>
          </a:xfrm>
          <a:prstGeom prst="rect">
            <a:avLst/>
          </a:prstGeom>
          <a:noFill/>
          <a:ln w="12700" cap="flat" cmpd="sng">
            <a:solidFill>
              <a:schemeClr val="tx2"/>
            </a:solidFill>
            <a:prstDash val="solid"/>
            <a:round/>
            <a:headEnd type="none" w="med" len="med"/>
            <a:tailEnd type="none" w="med" len="med"/>
          </a:ln>
        </p:spPr>
        <p:txBody>
          <a:bodyPr wrap="square" anchor="t" anchorCtr="0">
            <a:spAutoFit/>
          </a:bodyPr>
          <a:p>
            <a:r>
              <a:rPr lang="zh-CN" altLang="en-US" sz="1800">
                <a:solidFill>
                  <a:schemeClr val="tx1"/>
                </a:solidFill>
                <a:latin typeface="Times New Roman" panose="02020603050405020304" pitchFamily="2" charset="0"/>
                <a:ea typeface="宋体" panose="02010600030101010101" pitchFamily="2" charset="-122"/>
              </a:rPr>
              <a:t>module decoder_38(out,in,g1,g2a,g2b);</a:t>
            </a:r>
            <a:endParaRPr lang="zh-CN" altLang="en-US" sz="1800">
              <a:solidFill>
                <a:schemeClr val="tx1"/>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    output reg [7:0] out;</a:t>
            </a:r>
            <a:endParaRPr lang="zh-CN" altLang="en-US" sz="1800">
              <a:solidFill>
                <a:schemeClr val="tx1"/>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    input         [2:0] in;</a:t>
            </a:r>
            <a:endParaRPr lang="zh-CN" altLang="en-US" sz="1800">
              <a:solidFill>
                <a:schemeClr val="tx1"/>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    input                  g1,g2a,g2b;</a:t>
            </a:r>
            <a:endParaRPr lang="zh-CN" altLang="en-US" sz="1800">
              <a:solidFill>
                <a:schemeClr val="tx1"/>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    </a:t>
            </a:r>
            <a:r>
              <a:rPr lang="zh-CN" altLang="en-US" sz="1800">
                <a:solidFill>
                  <a:srgbClr val="FF0000"/>
                </a:solidFill>
                <a:latin typeface="Times New Roman" panose="02020603050405020304" pitchFamily="2" charset="0"/>
                <a:ea typeface="宋体" panose="02010600030101010101" pitchFamily="2" charset="-122"/>
              </a:rPr>
              <a:t>always @(in,g1,g2a,g2b) begin</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if(g1==1'b1 &amp;&amp; g2a==1'b0 &amp;&amp; g2b==1'b0) </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case(in)</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3'd0: out=8'b11111110;</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3'd1: out=8'b11111101;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3'd2: out=8'b11111011;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3'd3: out=8'b11110111;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3'd4: out=8'b11101111;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3'd5: out=8'b11011111;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3'd6: out=8'b10111111;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3'd7: out=8'b01111111;</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endcase</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rgbClr val="FF0000"/>
                </a:solidFill>
                <a:latin typeface="Times New Roman" panose="02020603050405020304" pitchFamily="2" charset="0"/>
                <a:ea typeface="宋体" panose="02010600030101010101" pitchFamily="2" charset="-122"/>
              </a:rPr>
              <a:t>    end</a:t>
            </a:r>
            <a:endParaRPr lang="zh-CN" altLang="en-US" sz="1800">
              <a:solidFill>
                <a:srgbClr val="FF0000"/>
              </a:solidFill>
              <a:latin typeface="Times New Roman" panose="02020603050405020304" pitchFamily="2" charset="0"/>
              <a:ea typeface="宋体" panose="02010600030101010101" pitchFamily="2" charset="-122"/>
            </a:endParaRPr>
          </a:p>
          <a:p>
            <a:r>
              <a:rPr lang="zh-CN" altLang="en-US" sz="1800">
                <a:solidFill>
                  <a:schemeClr val="tx1"/>
                </a:solidFill>
                <a:latin typeface="Times New Roman" panose="02020603050405020304" pitchFamily="2" charset="0"/>
                <a:ea typeface="宋体" panose="02010600030101010101" pitchFamily="2" charset="-122"/>
              </a:rPr>
              <a:t>endmodule</a:t>
            </a:r>
            <a:endParaRPr lang="zh-CN" altLang="en-US" sz="1800">
              <a:solidFill>
                <a:schemeClr val="tx1"/>
              </a:solidFill>
              <a:latin typeface="Times New Roman" panose="02020603050405020304" pitchFamily="2"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458">
                                            <p:txEl>
                                              <p:pRg st="4" end="4"/>
                                            </p:txEl>
                                          </p:spTgt>
                                        </p:tgtEl>
                                        <p:attrNameLst>
                                          <p:attrName>style.visibility</p:attrName>
                                        </p:attrNameLst>
                                      </p:cBhvr>
                                      <p:to>
                                        <p:strVal val="visible"/>
                                      </p:to>
                                    </p:set>
                                    <p:anim calcmode="lin" valueType="num">
                                      <p:cBhvr additive="base">
                                        <p:cTn id="7" dur="500" fill="hold"/>
                                        <p:tgtEl>
                                          <p:spTgt spid="14745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458">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7458">
                                            <p:txEl>
                                              <p:pRg st="5" end="5"/>
                                            </p:txEl>
                                          </p:spTgt>
                                        </p:tgtEl>
                                        <p:attrNameLst>
                                          <p:attrName>style.visibility</p:attrName>
                                        </p:attrNameLst>
                                      </p:cBhvr>
                                      <p:to>
                                        <p:strVal val="visible"/>
                                      </p:to>
                                    </p:set>
                                    <p:anim calcmode="lin" valueType="num">
                                      <p:cBhvr additive="base">
                                        <p:cTn id="11" dur="500" fill="hold"/>
                                        <p:tgtEl>
                                          <p:spTgt spid="147458">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7458">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7458">
                                            <p:txEl>
                                              <p:pRg st="6" end="6"/>
                                            </p:txEl>
                                          </p:spTgt>
                                        </p:tgtEl>
                                        <p:attrNameLst>
                                          <p:attrName>style.visibility</p:attrName>
                                        </p:attrNameLst>
                                      </p:cBhvr>
                                      <p:to>
                                        <p:strVal val="visible"/>
                                      </p:to>
                                    </p:set>
                                    <p:anim calcmode="lin" valueType="num">
                                      <p:cBhvr additive="base">
                                        <p:cTn id="15" dur="500" fill="hold"/>
                                        <p:tgtEl>
                                          <p:spTgt spid="147458">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7458">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7458">
                                            <p:txEl>
                                              <p:pRg st="7" end="7"/>
                                            </p:txEl>
                                          </p:spTgt>
                                        </p:tgtEl>
                                        <p:attrNameLst>
                                          <p:attrName>style.visibility</p:attrName>
                                        </p:attrNameLst>
                                      </p:cBhvr>
                                      <p:to>
                                        <p:strVal val="visible"/>
                                      </p:to>
                                    </p:set>
                                    <p:anim calcmode="lin" valueType="num">
                                      <p:cBhvr additive="base">
                                        <p:cTn id="19" dur="500" fill="hold"/>
                                        <p:tgtEl>
                                          <p:spTgt spid="147458">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7458">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7458">
                                            <p:txEl>
                                              <p:pRg st="8" end="8"/>
                                            </p:txEl>
                                          </p:spTgt>
                                        </p:tgtEl>
                                        <p:attrNameLst>
                                          <p:attrName>style.visibility</p:attrName>
                                        </p:attrNameLst>
                                      </p:cBhvr>
                                      <p:to>
                                        <p:strVal val="visible"/>
                                      </p:to>
                                    </p:set>
                                    <p:anim calcmode="lin" valueType="num">
                                      <p:cBhvr additive="base">
                                        <p:cTn id="23" dur="500" fill="hold"/>
                                        <p:tgtEl>
                                          <p:spTgt spid="147458">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7458">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7458">
                                            <p:txEl>
                                              <p:pRg st="9" end="9"/>
                                            </p:txEl>
                                          </p:spTgt>
                                        </p:tgtEl>
                                        <p:attrNameLst>
                                          <p:attrName>style.visibility</p:attrName>
                                        </p:attrNameLst>
                                      </p:cBhvr>
                                      <p:to>
                                        <p:strVal val="visible"/>
                                      </p:to>
                                    </p:set>
                                    <p:anim calcmode="lin" valueType="num">
                                      <p:cBhvr additive="base">
                                        <p:cTn id="27" dur="500" fill="hold"/>
                                        <p:tgtEl>
                                          <p:spTgt spid="147458">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7458">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7458">
                                            <p:txEl>
                                              <p:pRg st="10" end="10"/>
                                            </p:txEl>
                                          </p:spTgt>
                                        </p:tgtEl>
                                        <p:attrNameLst>
                                          <p:attrName>style.visibility</p:attrName>
                                        </p:attrNameLst>
                                      </p:cBhvr>
                                      <p:to>
                                        <p:strVal val="visible"/>
                                      </p:to>
                                    </p:set>
                                    <p:anim calcmode="lin" valueType="num">
                                      <p:cBhvr additive="base">
                                        <p:cTn id="31" dur="500" fill="hold"/>
                                        <p:tgtEl>
                                          <p:spTgt spid="147458">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7458">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7458">
                                            <p:txEl>
                                              <p:pRg st="11" end="11"/>
                                            </p:txEl>
                                          </p:spTgt>
                                        </p:tgtEl>
                                        <p:attrNameLst>
                                          <p:attrName>style.visibility</p:attrName>
                                        </p:attrNameLst>
                                      </p:cBhvr>
                                      <p:to>
                                        <p:strVal val="visible"/>
                                      </p:to>
                                    </p:set>
                                    <p:anim calcmode="lin" valueType="num">
                                      <p:cBhvr additive="base">
                                        <p:cTn id="35" dur="500" fill="hold"/>
                                        <p:tgtEl>
                                          <p:spTgt spid="147458">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7458">
                                            <p:txEl>
                                              <p:pRg st="11" end="1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7458">
                                            <p:txEl>
                                              <p:pRg st="12" end="12"/>
                                            </p:txEl>
                                          </p:spTgt>
                                        </p:tgtEl>
                                        <p:attrNameLst>
                                          <p:attrName>style.visibility</p:attrName>
                                        </p:attrNameLst>
                                      </p:cBhvr>
                                      <p:to>
                                        <p:strVal val="visible"/>
                                      </p:to>
                                    </p:set>
                                    <p:anim calcmode="lin" valueType="num">
                                      <p:cBhvr additive="base">
                                        <p:cTn id="39" dur="500" fill="hold"/>
                                        <p:tgtEl>
                                          <p:spTgt spid="147458">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7458">
                                            <p:txEl>
                                              <p:pRg st="12" end="12"/>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7458">
                                            <p:txEl>
                                              <p:pRg st="13" end="13"/>
                                            </p:txEl>
                                          </p:spTgt>
                                        </p:tgtEl>
                                        <p:attrNameLst>
                                          <p:attrName>style.visibility</p:attrName>
                                        </p:attrNameLst>
                                      </p:cBhvr>
                                      <p:to>
                                        <p:strVal val="visible"/>
                                      </p:to>
                                    </p:set>
                                    <p:anim calcmode="lin" valueType="num">
                                      <p:cBhvr additive="base">
                                        <p:cTn id="43" dur="500" fill="hold"/>
                                        <p:tgtEl>
                                          <p:spTgt spid="147458">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7458">
                                            <p:txEl>
                                              <p:pRg st="13" end="13"/>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7458">
                                            <p:txEl>
                                              <p:pRg st="14" end="14"/>
                                            </p:txEl>
                                          </p:spTgt>
                                        </p:tgtEl>
                                        <p:attrNameLst>
                                          <p:attrName>style.visibility</p:attrName>
                                        </p:attrNameLst>
                                      </p:cBhvr>
                                      <p:to>
                                        <p:strVal val="visible"/>
                                      </p:to>
                                    </p:set>
                                    <p:anim calcmode="lin" valueType="num">
                                      <p:cBhvr additive="base">
                                        <p:cTn id="47" dur="500" fill="hold"/>
                                        <p:tgtEl>
                                          <p:spTgt spid="147458">
                                            <p:txEl>
                                              <p:pRg st="14" end="1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7458">
                                            <p:txEl>
                                              <p:pRg st="14" end="14"/>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7458">
                                            <p:txEl>
                                              <p:pRg st="15" end="15"/>
                                            </p:txEl>
                                          </p:spTgt>
                                        </p:tgtEl>
                                        <p:attrNameLst>
                                          <p:attrName>style.visibility</p:attrName>
                                        </p:attrNameLst>
                                      </p:cBhvr>
                                      <p:to>
                                        <p:strVal val="visible"/>
                                      </p:to>
                                    </p:set>
                                    <p:anim calcmode="lin" valueType="num">
                                      <p:cBhvr additive="base">
                                        <p:cTn id="51" dur="500" fill="hold"/>
                                        <p:tgtEl>
                                          <p:spTgt spid="147458">
                                            <p:txEl>
                                              <p:pRg st="15" end="1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7458">
                                            <p:txEl>
                                              <p:pRg st="15" end="15"/>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7458">
                                            <p:txEl>
                                              <p:pRg st="16" end="16"/>
                                            </p:txEl>
                                          </p:spTgt>
                                        </p:tgtEl>
                                        <p:attrNameLst>
                                          <p:attrName>style.visibility</p:attrName>
                                        </p:attrNameLst>
                                      </p:cBhvr>
                                      <p:to>
                                        <p:strVal val="visible"/>
                                      </p:to>
                                    </p:set>
                                    <p:anim calcmode="lin" valueType="num">
                                      <p:cBhvr additive="base">
                                        <p:cTn id="55" dur="500" fill="hold"/>
                                        <p:tgtEl>
                                          <p:spTgt spid="147458">
                                            <p:txEl>
                                              <p:pRg st="16" end="1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7458">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多路选择器</a:t>
            </a:r>
            <a:endParaRPr lang="zh-CN" altLang="en-US"/>
          </a:p>
        </p:txBody>
      </p:sp>
      <p:sp>
        <p:nvSpPr>
          <p:cNvPr id="3" name="矩形 2"/>
          <p:cNvSpPr/>
          <p:nvPr/>
        </p:nvSpPr>
        <p:spPr>
          <a:xfrm>
            <a:off x="4729163" y="2032000"/>
            <a:ext cx="2862262" cy="2862263"/>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chemeClr val="tx1"/>
                </a:solidFill>
                <a:latin typeface="Times New Roman" panose="02020603050405020304" pitchFamily="2" charset="0"/>
                <a:ea typeface="宋体" panose="02010600030101010101" pitchFamily="2" charset="-122"/>
              </a:rPr>
              <a:t>module mux2_1(out1, a, b, sel) ;</a:t>
            </a:r>
            <a:endParaRPr lang="en-US" altLang="zh-CN" sz="1500" b="1">
              <a:solidFill>
                <a:schemeClr val="tx1"/>
              </a:solidFill>
              <a:latin typeface="Times New Roman" panose="02020603050405020304" pitchFamily="2" charset="0"/>
              <a:ea typeface="宋体" panose="02010600030101010101" pitchFamily="2" charset="-122"/>
            </a:endParaRPr>
          </a:p>
          <a:p>
            <a:pPr marL="342900" indent="-342900"/>
            <a:r>
              <a:rPr lang="en-US" altLang="zh-CN" sz="1500" b="1">
                <a:solidFill>
                  <a:schemeClr val="tx1"/>
                </a:solidFill>
                <a:latin typeface="Times New Roman" panose="02020603050405020304" pitchFamily="2" charset="0"/>
                <a:ea typeface="宋体" panose="02010600030101010101" pitchFamily="2" charset="-122"/>
              </a:rPr>
              <a:t>    output  reg [3:0] out1;</a:t>
            </a:r>
            <a:endParaRPr lang="en-US" altLang="zh-CN" sz="1500" b="1">
              <a:solidFill>
                <a:schemeClr val="tx1"/>
              </a:solidFill>
              <a:latin typeface="Times New Roman" panose="02020603050405020304" pitchFamily="2" charset="0"/>
              <a:ea typeface="宋体" panose="02010600030101010101" pitchFamily="2" charset="-122"/>
            </a:endParaRPr>
          </a:p>
          <a:p>
            <a:pPr marL="342900" indent="-342900"/>
            <a:r>
              <a:rPr lang="en-US" altLang="zh-CN" sz="1500" b="1">
                <a:solidFill>
                  <a:schemeClr val="tx1"/>
                </a:solidFill>
                <a:latin typeface="Times New Roman" panose="02020603050405020304" pitchFamily="2" charset="0"/>
                <a:ea typeface="宋体" panose="02010600030101010101" pitchFamily="2" charset="-122"/>
              </a:rPr>
              <a:t>    input           [3:0] a, b;</a:t>
            </a:r>
            <a:endParaRPr lang="en-US" altLang="zh-CN" sz="1500" b="1">
              <a:solidFill>
                <a:schemeClr val="tx1"/>
              </a:solidFill>
              <a:latin typeface="Times New Roman" panose="02020603050405020304" pitchFamily="2" charset="0"/>
              <a:ea typeface="宋体" panose="02010600030101010101" pitchFamily="2" charset="-122"/>
            </a:endParaRPr>
          </a:p>
          <a:p>
            <a:pPr marL="342900" indent="-342900"/>
            <a:r>
              <a:rPr lang="en-US" altLang="zh-CN" sz="1500" b="1">
                <a:solidFill>
                  <a:schemeClr val="tx1"/>
                </a:solidFill>
                <a:latin typeface="Times New Roman" panose="02020603050405020304" pitchFamily="2" charset="0"/>
                <a:ea typeface="宋体" panose="02010600030101010101" pitchFamily="2" charset="-122"/>
              </a:rPr>
              <a:t>    input                    sel;</a:t>
            </a:r>
            <a:endParaRPr lang="en-US" altLang="zh-CN" sz="1500" b="1">
              <a:solidFill>
                <a:schemeClr val="tx1"/>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always @(sel or a or b)</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begin</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case (sel)</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1’b0 :  out1 = a;</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1’b1 :  out1 = b;</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endcase</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end</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chemeClr val="tx1"/>
                </a:solidFill>
                <a:latin typeface="Times New Roman" panose="02020603050405020304" pitchFamily="2" charset="0"/>
                <a:ea typeface="宋体" panose="02010600030101010101" pitchFamily="2" charset="-122"/>
              </a:rPr>
              <a:t>endmodule</a:t>
            </a:r>
            <a:endParaRPr lang="en-US" altLang="zh-CN" sz="1500" b="1">
              <a:solidFill>
                <a:schemeClr val="tx1"/>
              </a:solidFill>
              <a:latin typeface="Times New Roman" panose="02020603050405020304" pitchFamily="2" charset="0"/>
              <a:ea typeface="宋体" panose="02010600030101010101" pitchFamily="2" charset="-122"/>
            </a:endParaRPr>
          </a:p>
        </p:txBody>
      </p:sp>
      <p:sp>
        <p:nvSpPr>
          <p:cNvPr id="4" name="矩形 3"/>
          <p:cNvSpPr/>
          <p:nvPr/>
        </p:nvSpPr>
        <p:spPr>
          <a:xfrm>
            <a:off x="1543050" y="2032000"/>
            <a:ext cx="2916238" cy="2862263"/>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r>
              <a:rPr lang="en-US" altLang="zh-CN" sz="1500" b="1">
                <a:solidFill>
                  <a:schemeClr val="tx1"/>
                </a:solidFill>
                <a:latin typeface="Times New Roman" panose="02020603050405020304" pitchFamily="2" charset="0"/>
                <a:ea typeface="宋体" panose="02010600030101010101" pitchFamily="2" charset="-122"/>
              </a:rPr>
              <a:t>module mux2_1(out1, a, b, sel) ;</a:t>
            </a:r>
            <a:endParaRPr lang="en-US" altLang="zh-CN" sz="1500" b="1">
              <a:solidFill>
                <a:schemeClr val="tx1"/>
              </a:solidFill>
              <a:latin typeface="Times New Roman" panose="02020603050405020304" pitchFamily="2" charset="0"/>
              <a:ea typeface="宋体" panose="02010600030101010101" pitchFamily="2" charset="-122"/>
            </a:endParaRPr>
          </a:p>
          <a:p>
            <a:pPr marL="342900" indent="-342900"/>
            <a:r>
              <a:rPr lang="en-US" altLang="zh-CN" sz="1500" b="1">
                <a:solidFill>
                  <a:schemeClr val="tx1"/>
                </a:solidFill>
                <a:latin typeface="Times New Roman" panose="02020603050405020304" pitchFamily="2" charset="0"/>
                <a:ea typeface="宋体" panose="02010600030101010101" pitchFamily="2" charset="-122"/>
              </a:rPr>
              <a:t>    output  reg [3:0] out1;</a:t>
            </a:r>
            <a:endParaRPr lang="en-US" altLang="zh-CN" sz="1500" b="1">
              <a:solidFill>
                <a:schemeClr val="tx1"/>
              </a:solidFill>
              <a:latin typeface="Times New Roman" panose="02020603050405020304" pitchFamily="2" charset="0"/>
              <a:ea typeface="宋体" panose="02010600030101010101" pitchFamily="2" charset="-122"/>
            </a:endParaRPr>
          </a:p>
          <a:p>
            <a:pPr marL="342900" indent="-342900"/>
            <a:r>
              <a:rPr lang="en-US" altLang="zh-CN" sz="1500" b="1">
                <a:solidFill>
                  <a:schemeClr val="tx1"/>
                </a:solidFill>
                <a:latin typeface="Times New Roman" panose="02020603050405020304" pitchFamily="2" charset="0"/>
                <a:ea typeface="宋体" panose="02010600030101010101" pitchFamily="2" charset="-122"/>
              </a:rPr>
              <a:t>    input           [3:0] a, b;</a:t>
            </a:r>
            <a:endParaRPr lang="en-US" altLang="zh-CN" sz="1500" b="1">
              <a:solidFill>
                <a:schemeClr val="tx1"/>
              </a:solidFill>
              <a:latin typeface="Times New Roman" panose="02020603050405020304" pitchFamily="2" charset="0"/>
              <a:ea typeface="宋体" panose="02010600030101010101" pitchFamily="2" charset="-122"/>
            </a:endParaRPr>
          </a:p>
          <a:p>
            <a:pPr marL="342900" indent="-342900"/>
            <a:r>
              <a:rPr lang="en-US" altLang="zh-CN" sz="1500" b="1">
                <a:solidFill>
                  <a:schemeClr val="tx1"/>
                </a:solidFill>
                <a:latin typeface="Times New Roman" panose="02020603050405020304" pitchFamily="2" charset="0"/>
                <a:ea typeface="宋体" panose="02010600030101010101" pitchFamily="2" charset="-122"/>
              </a:rPr>
              <a:t>    input                    sel;</a:t>
            </a:r>
            <a:endParaRPr lang="en-US" altLang="zh-CN" sz="1500" b="1">
              <a:solidFill>
                <a:schemeClr val="tx1"/>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always @(sel or a or b)</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begin</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if (sel) </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out1 = b;</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else</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        out1 = a;</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rgbClr val="FF0000"/>
                </a:solidFill>
                <a:latin typeface="Times New Roman" panose="02020603050405020304" pitchFamily="2" charset="0"/>
                <a:ea typeface="宋体" panose="02010600030101010101" pitchFamily="2" charset="-122"/>
              </a:rPr>
              <a:t>end</a:t>
            </a:r>
            <a:endParaRPr lang="en-US" altLang="zh-CN" sz="1500" b="1">
              <a:solidFill>
                <a:srgbClr val="FF0000"/>
              </a:solidFill>
              <a:latin typeface="Times New Roman" panose="02020603050405020304" pitchFamily="2" charset="0"/>
              <a:ea typeface="宋体" panose="02010600030101010101" pitchFamily="2" charset="-122"/>
            </a:endParaRPr>
          </a:p>
          <a:p>
            <a:pPr marL="342900" indent="-342900"/>
            <a:r>
              <a:rPr lang="en-US" altLang="zh-CN" sz="1500" b="1">
                <a:solidFill>
                  <a:schemeClr val="tx1"/>
                </a:solidFill>
                <a:latin typeface="Times New Roman" panose="02020603050405020304" pitchFamily="2" charset="0"/>
                <a:ea typeface="宋体" panose="02010600030101010101" pitchFamily="2" charset="-122"/>
              </a:rPr>
              <a:t>endmodule</a:t>
            </a:r>
            <a:endParaRPr lang="en-US" altLang="zh-CN" sz="1500" b="1">
              <a:solidFill>
                <a:schemeClr val="tx1"/>
              </a:solidFill>
              <a:latin typeface="Times New Roman" panose="02020603050405020304" pitchFamily="2" charset="0"/>
              <a:ea typeface="宋体" panose="02010600030101010101" pitchFamily="2" charset="-122"/>
            </a:endParaRPr>
          </a:p>
        </p:txBody>
      </p:sp>
      <p:graphicFrame>
        <p:nvGraphicFramePr>
          <p:cNvPr id="148484" name="对象 10245"/>
          <p:cNvGraphicFramePr>
            <a:graphicFrameLocks noChangeAspect="1"/>
          </p:cNvGraphicFramePr>
          <p:nvPr/>
        </p:nvGraphicFramePr>
        <p:xfrm>
          <a:off x="5864225" y="681038"/>
          <a:ext cx="1403350" cy="1279525"/>
        </p:xfrm>
        <a:graphic>
          <a:graphicData uri="http://schemas.openxmlformats.org/presentationml/2006/ole">
            <mc:AlternateContent xmlns:mc="http://schemas.openxmlformats.org/markup-compatibility/2006">
              <mc:Choice xmlns:v="urn:schemas-microsoft-com:vml" Requires="v">
                <p:oleObj spid="_x0000_s3098" name="" r:id="rId1" imgW="1637665" imgH="1487170" progId="">
                  <p:embed/>
                </p:oleObj>
              </mc:Choice>
              <mc:Fallback>
                <p:oleObj name="" r:id="rId1" imgW="1637665" imgH="1487170" progId="">
                  <p:embed/>
                  <p:pic>
                    <p:nvPicPr>
                      <p:cNvPr id="0" name="图片 3097"/>
                      <p:cNvPicPr/>
                      <p:nvPr/>
                    </p:nvPicPr>
                    <p:blipFill>
                      <a:blip r:embed="rId2"/>
                      <a:stretch>
                        <a:fillRect/>
                      </a:stretch>
                    </p:blipFill>
                    <p:spPr>
                      <a:xfrm>
                        <a:off x="5864225" y="681038"/>
                        <a:ext cx="1403350" cy="1279525"/>
                      </a:xfrm>
                      <a:prstGeom prst="rect">
                        <a:avLst/>
                      </a:prstGeom>
                      <a:noFill/>
                      <a:ln w="38100">
                        <a:noFill/>
                        <a:miter/>
                      </a:ln>
                    </p:spPr>
                  </p:pic>
                </p:oleObj>
              </mc:Fallback>
            </mc:AlternateContent>
          </a:graphicData>
        </a:graphic>
      </p:graphicFrame>
      <p:sp>
        <p:nvSpPr>
          <p:cNvPr id="148485" name="矩形 6146"/>
          <p:cNvSpPr/>
          <p:nvPr/>
        </p:nvSpPr>
        <p:spPr>
          <a:xfrm>
            <a:off x="365760" y="699770"/>
            <a:ext cx="6273800" cy="2809875"/>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zh-CN" altLang="zh-CN" sz="1800" dirty="0">
                <a:solidFill>
                  <a:schemeClr val="tx1"/>
                </a:solidFill>
                <a:latin typeface="微软雅黑" panose="020B0503020204020204" charset="-122"/>
                <a:ea typeface="微软雅黑" panose="020B0503020204020204" charset="-122"/>
                <a:cs typeface="微软雅黑" panose="020B0503020204020204" charset="-122"/>
              </a:rPr>
              <a:t>多位数据宽度</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选</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1</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多路选择器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 calcmode="lin" valueType="num">
                                      <p:cBhvr additive="base">
                                        <p:cTn id="1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 calcmode="lin" valueType="num">
                                      <p:cBhvr additive="base">
                                        <p:cTn id="2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 calcmode="lin" valueType="num">
                                      <p:cBhvr additive="base">
                                        <p:cTn id="3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 calcmode="lin" valueType="num">
                                      <p:cBhvr additive="base">
                                        <p:cTn id="4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 calcmode="lin" valueType="num">
                                      <p:cBhvr additive="base">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 calcmode="lin" valueType="num">
                                      <p:cBhvr additive="base">
                                        <p:cTn id="5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 calcmode="lin" valueType="num">
                                      <p:cBhvr additive="base">
                                        <p:cTn id="5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ppt_x</p:attrName>
                                        </p:attrNameLst>
                                      </p:cBhvr>
                                      <p:tavLst>
                                        <p:tav tm="0">
                                          <p:val>
                                            <p:strVal val="#ppt_x"/>
                                          </p:val>
                                        </p:tav>
                                        <p:tav tm="100000">
                                          <p:val>
                                            <p:strVal val="#ppt_x"/>
                                          </p:val>
                                        </p:tav>
                                      </p:tavLst>
                                    </p:anim>
                                    <p:anim calcmode="lin" valueType="num">
                                      <p:cBhvr>
                                        <p:cTn id="64" dur="500" fill="hold"/>
                                        <p:tgtEl>
                                          <p:spTgt spid="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0" end="0"/>
                                            </p:txEl>
                                          </p:spTgt>
                                        </p:tgtEl>
                                        <p:attrNameLst>
                                          <p:attrName>style.visibility</p:attrName>
                                        </p:attrNameLst>
                                      </p:cBhvr>
                                      <p:to>
                                        <p:strVal val="visible"/>
                                      </p:to>
                                    </p:set>
                                    <p:anim calcmode="lin" valueType="num">
                                      <p:cBhvr additive="base">
                                        <p:cTn id="6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1" end="1"/>
                                            </p:txEl>
                                          </p:spTgt>
                                        </p:tgtEl>
                                        <p:attrNameLst>
                                          <p:attrName>style.visibility</p:attrName>
                                        </p:attrNameLst>
                                      </p:cBhvr>
                                      <p:to>
                                        <p:strVal val="visible"/>
                                      </p:to>
                                    </p:set>
                                    <p:anim calcmode="lin" valueType="num">
                                      <p:cBhvr additive="base">
                                        <p:cTn id="7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
                                            <p:txEl>
                                              <p:pRg st="2" end="2"/>
                                            </p:txEl>
                                          </p:spTgt>
                                        </p:tgtEl>
                                        <p:attrNameLst>
                                          <p:attrName>style.visibility</p:attrName>
                                        </p:attrNameLst>
                                      </p:cBhvr>
                                      <p:to>
                                        <p:strVal val="visible"/>
                                      </p:to>
                                    </p:set>
                                    <p:anim calcmode="lin" valueType="num">
                                      <p:cBhvr additive="base">
                                        <p:cTn id="7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anim calcmode="lin" valueType="num">
                                      <p:cBhvr additive="base">
                                        <p:cTn id="7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
                                            <p:txEl>
                                              <p:pRg st="11" end="11"/>
                                            </p:txEl>
                                          </p:spTgt>
                                        </p:tgtEl>
                                        <p:attrNameLst>
                                          <p:attrName>style.visibility</p:attrName>
                                        </p:attrNameLst>
                                      </p:cBhvr>
                                      <p:to>
                                        <p:strVal val="visible"/>
                                      </p:to>
                                    </p:set>
                                    <p:anim calcmode="lin" valueType="num">
                                      <p:cBhvr additive="base">
                                        <p:cTn id="8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4" end="4"/>
                                            </p:txEl>
                                          </p:spTgt>
                                        </p:tgtEl>
                                        <p:attrNameLst>
                                          <p:attrName>style.visibility</p:attrName>
                                        </p:attrNameLst>
                                      </p:cBhvr>
                                      <p:to>
                                        <p:strVal val="visible"/>
                                      </p:to>
                                    </p:set>
                                    <p:anim calcmode="lin" valueType="num">
                                      <p:cBhvr additive="base">
                                        <p:cTn id="8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
                                            <p:txEl>
                                              <p:pRg st="5" end="5"/>
                                            </p:txEl>
                                          </p:spTgt>
                                        </p:tgtEl>
                                        <p:attrNameLst>
                                          <p:attrName>style.visibility</p:attrName>
                                        </p:attrNameLst>
                                      </p:cBhvr>
                                      <p:to>
                                        <p:strVal val="visible"/>
                                      </p:to>
                                    </p:set>
                                    <p:anim calcmode="lin" valueType="num">
                                      <p:cBhvr additive="base">
                                        <p:cTn id="9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 calcmode="lin" valueType="num">
                                      <p:cBhvr additive="base">
                                        <p:cTn id="9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
                                            <p:txEl>
                                              <p:pRg st="7" end="7"/>
                                            </p:txEl>
                                          </p:spTgt>
                                        </p:tgtEl>
                                        <p:attrNameLst>
                                          <p:attrName>style.visibility</p:attrName>
                                        </p:attrNameLst>
                                      </p:cBhvr>
                                      <p:to>
                                        <p:strVal val="visible"/>
                                      </p:to>
                                    </p:set>
                                    <p:anim calcmode="lin" valueType="num">
                                      <p:cBhvr additive="base">
                                        <p:cTn id="10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3">
                                            <p:txEl>
                                              <p:pRg st="8" end="8"/>
                                            </p:txEl>
                                          </p:spTgt>
                                        </p:tgtEl>
                                        <p:attrNameLst>
                                          <p:attrName>style.visibility</p:attrName>
                                        </p:attrNameLst>
                                      </p:cBhvr>
                                      <p:to>
                                        <p:strVal val="visible"/>
                                      </p:to>
                                    </p:set>
                                    <p:anim calcmode="lin" valueType="num">
                                      <p:cBhvr additive="base">
                                        <p:cTn id="10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3">
                                            <p:txEl>
                                              <p:pRg st="9" end="9"/>
                                            </p:txEl>
                                          </p:spTgt>
                                        </p:tgtEl>
                                        <p:attrNameLst>
                                          <p:attrName>style.visibility</p:attrName>
                                        </p:attrNameLst>
                                      </p:cBhvr>
                                      <p:to>
                                        <p:strVal val="visible"/>
                                      </p:to>
                                    </p:set>
                                    <p:anim calcmode="lin" valueType="num">
                                      <p:cBhvr additive="base">
                                        <p:cTn id="10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
                                            <p:txEl>
                                              <p:pRg st="10" end="10"/>
                                            </p:txEl>
                                          </p:spTgt>
                                        </p:tgtEl>
                                        <p:attrNameLst>
                                          <p:attrName>style.visibility</p:attrName>
                                        </p:attrNameLst>
                                      </p:cBhvr>
                                      <p:to>
                                        <p:strVal val="visible"/>
                                      </p:to>
                                    </p:set>
                                    <p:anim calcmode="lin" valueType="num">
                                      <p:cBhvr additive="base">
                                        <p:cTn id="11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多路选择器</a:t>
            </a:r>
            <a:endParaRPr lang="zh-CN" altLang="en-US"/>
          </a:p>
        </p:txBody>
      </p:sp>
      <p:sp>
        <p:nvSpPr>
          <p:cNvPr id="8199" name="矩形 8198"/>
          <p:cNvSpPr/>
          <p:nvPr/>
        </p:nvSpPr>
        <p:spPr>
          <a:xfrm>
            <a:off x="107950" y="1348105"/>
            <a:ext cx="4413250" cy="3185795"/>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lnSpc>
                <a:spcPct val="80000"/>
              </a:lnSpc>
            </a:pPr>
            <a:r>
              <a:rPr lang="en-US" altLang="zh-CN" sz="1800" b="1" dirty="0">
                <a:solidFill>
                  <a:srgbClr val="000000"/>
                </a:solidFill>
                <a:latin typeface="Times New Roman" panose="02020603050405020304" pitchFamily="2" charset="0"/>
                <a:ea typeface="宋体" panose="02010600030101010101" pitchFamily="2" charset="-122"/>
              </a:rPr>
              <a:t>module </a:t>
            </a:r>
            <a:r>
              <a:rPr lang="zh-CN" altLang="en-US" sz="1800" b="1" dirty="0">
                <a:solidFill>
                  <a:srgbClr val="000000"/>
                </a:solidFill>
                <a:latin typeface="Times New Roman" panose="02020603050405020304" pitchFamily="2" charset="0"/>
                <a:ea typeface="宋体" panose="02010600030101010101" pitchFamily="2" charset="-122"/>
              </a:rPr>
              <a:t>MUX4_1(out, in0, in1, in2, in3, sel</a:t>
            </a:r>
            <a:r>
              <a:rPr lang="en-US" altLang="zh-CN" sz="1800" b="1" dirty="0">
                <a:solidFill>
                  <a:srgbClr val="000000"/>
                </a:solidFill>
                <a:latin typeface="Times New Roman" panose="02020603050405020304" pitchFamily="2" charset="0"/>
                <a:ea typeface="宋体" panose="02010600030101010101" pitchFamily="2" charset="-122"/>
              </a:rPr>
              <a:t>);</a:t>
            </a:r>
            <a:br>
              <a:rPr lang="en-US" altLang="zh-CN" sz="1800" b="1" dirty="0">
                <a:solidFill>
                  <a:srgbClr val="000000"/>
                </a:solidFill>
                <a:latin typeface="Times New Roman" panose="02020603050405020304" pitchFamily="2" charset="0"/>
                <a:ea typeface="宋体" panose="02010600030101010101" pitchFamily="2" charset="-122"/>
              </a:rPr>
            </a:br>
            <a:r>
              <a:rPr lang="en-US" altLang="zh-CN" sz="1800" b="1" dirty="0">
                <a:solidFill>
                  <a:srgbClr val="000000"/>
                </a:solidFill>
                <a:latin typeface="Times New Roman" panose="02020603050405020304" pitchFamily="2" charset="0"/>
                <a:ea typeface="宋体" panose="02010600030101010101" pitchFamily="2" charset="-122"/>
              </a:rPr>
              <a:t>output out;</a:t>
            </a:r>
            <a:br>
              <a:rPr lang="en-US" altLang="zh-CN" sz="1800" b="1" dirty="0">
                <a:solidFill>
                  <a:srgbClr val="000000"/>
                </a:solidFill>
                <a:latin typeface="Times New Roman" panose="02020603050405020304" pitchFamily="2" charset="0"/>
                <a:ea typeface="宋体" panose="02010600030101010101" pitchFamily="2" charset="-122"/>
              </a:rPr>
            </a:br>
            <a:r>
              <a:rPr lang="en-US" altLang="zh-CN" sz="1800" b="1" dirty="0">
                <a:solidFill>
                  <a:srgbClr val="000000"/>
                </a:solidFill>
                <a:latin typeface="Times New Roman" panose="02020603050405020304" pitchFamily="2" charset="0"/>
                <a:ea typeface="宋体" panose="02010600030101010101" pitchFamily="2" charset="-122"/>
              </a:rPr>
              <a:t>input </a:t>
            </a:r>
            <a:r>
              <a:rPr lang="zh-CN" altLang="en-US" sz="1800" b="1" dirty="0">
                <a:solidFill>
                  <a:srgbClr val="000000"/>
                </a:solidFill>
                <a:latin typeface="Times New Roman" panose="02020603050405020304" pitchFamily="2" charset="0"/>
                <a:ea typeface="宋体" panose="02010600030101010101" pitchFamily="2" charset="-122"/>
              </a:rPr>
              <a:t>in0, in1, in2, in3</a:t>
            </a:r>
            <a:r>
              <a:rPr lang="en-US" altLang="zh-CN" sz="1800" b="1" dirty="0">
                <a:solidFill>
                  <a:srgbClr val="000000"/>
                </a:solidFill>
                <a:latin typeface="Times New Roman" panose="02020603050405020304" pitchFamily="2" charset="0"/>
                <a:ea typeface="宋体" panose="02010600030101010101" pitchFamily="2" charset="-122"/>
              </a:rPr>
              <a:t>;</a:t>
            </a:r>
            <a:br>
              <a:rPr lang="en-US" altLang="zh-CN" sz="1800" b="1" dirty="0">
                <a:solidFill>
                  <a:srgbClr val="000000"/>
                </a:solidFill>
                <a:latin typeface="Times New Roman" panose="02020603050405020304" pitchFamily="2" charset="0"/>
                <a:ea typeface="宋体" panose="02010600030101010101" pitchFamily="2" charset="-122"/>
              </a:rPr>
            </a:br>
            <a:r>
              <a:rPr lang="en-US" altLang="zh-CN" sz="1800" b="1" dirty="0">
                <a:solidFill>
                  <a:srgbClr val="000000"/>
                </a:solidFill>
                <a:latin typeface="Times New Roman" panose="02020603050405020304" pitchFamily="2" charset="0"/>
                <a:ea typeface="宋体" panose="02010600030101010101" pitchFamily="2" charset="-122"/>
              </a:rPr>
              <a:t>input[1:0] sel;</a:t>
            </a:r>
            <a:br>
              <a:rPr lang="en-US" altLang="zh-CN" sz="1800" b="1" dirty="0">
                <a:solidFill>
                  <a:srgbClr val="000000"/>
                </a:solidFill>
                <a:latin typeface="Times New Roman" panose="02020603050405020304" pitchFamily="2" charset="0"/>
                <a:ea typeface="宋体" panose="02010600030101010101" pitchFamily="2" charset="-122"/>
              </a:rPr>
            </a:br>
            <a:r>
              <a:rPr lang="en-US" altLang="zh-CN" sz="1800" b="1" dirty="0">
                <a:solidFill>
                  <a:srgbClr val="000000"/>
                </a:solidFill>
                <a:latin typeface="Times New Roman" panose="02020603050405020304" pitchFamily="2" charset="0"/>
                <a:ea typeface="宋体" panose="02010600030101010101" pitchFamily="2" charset="-122"/>
              </a:rPr>
              <a:t>reg out;</a:t>
            </a:r>
            <a:endParaRPr lang="zh-CN" altLang="en-US" sz="1800" b="1" dirty="0">
              <a:solidFill>
                <a:srgbClr val="000000"/>
              </a:solidFill>
              <a:latin typeface="Times New Roman" panose="02020603050405020304" pitchFamily="2" charset="0"/>
              <a:ea typeface="宋体" panose="02010600030101010101" pitchFamily="2" charset="-122"/>
            </a:endParaRPr>
          </a:p>
          <a:p>
            <a:pPr marL="342900" indent="-342900">
              <a:lnSpc>
                <a:spcPct val="80000"/>
              </a:lnSpc>
            </a:pPr>
            <a:br>
              <a:rPr lang="en-US" altLang="zh-CN" sz="1800" b="1" dirty="0">
                <a:solidFill>
                  <a:srgbClr val="000000"/>
                </a:solidFill>
                <a:latin typeface="Times New Roman" panose="02020603050405020304" pitchFamily="2" charset="0"/>
                <a:ea typeface="宋体" panose="02010600030101010101" pitchFamily="2" charset="-122"/>
              </a:rPr>
            </a:br>
            <a:r>
              <a:rPr lang="en-US" altLang="zh-CN" sz="1800" b="1" dirty="0">
                <a:solidFill>
                  <a:srgbClr val="FF0000"/>
                </a:solidFill>
                <a:latin typeface="Times New Roman" panose="02020603050405020304" pitchFamily="2" charset="0"/>
                <a:ea typeface="宋体" panose="02010600030101010101" pitchFamily="2" charset="-122"/>
              </a:rPr>
              <a:t>always </a:t>
            </a: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a:t>
            </a:r>
            <a:br>
              <a:rPr lang="en-US" altLang="zh-CN" sz="1800" b="1" dirty="0">
                <a:solidFill>
                  <a:srgbClr val="FF0000"/>
                </a:solidFill>
                <a:latin typeface="Times New Roman" panose="02020603050405020304" pitchFamily="2" charset="0"/>
                <a:ea typeface="宋体" panose="02010600030101010101" pitchFamily="2" charset="-122"/>
              </a:rPr>
            </a:br>
            <a:r>
              <a:rPr lang="en-US" altLang="zh-CN" sz="1800" b="1" dirty="0">
                <a:solidFill>
                  <a:srgbClr val="FF0000"/>
                </a:solidFill>
                <a:latin typeface="Times New Roman" panose="02020603050405020304" pitchFamily="2" charset="0"/>
                <a:ea typeface="宋体" panose="02010600030101010101" pitchFamily="2" charset="-122"/>
              </a:rPr>
              <a:t>begin</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if (sel</a:t>
            </a:r>
            <a:r>
              <a:rPr lang="en-US" altLang="zh-CN" sz="1800" b="1" dirty="0">
                <a:solidFill>
                  <a:srgbClr val="FF0000"/>
                </a:solidFill>
                <a:latin typeface="Times New Roman" panose="02020603050405020304" pitchFamily="2" charset="0"/>
                <a:ea typeface="宋体" panose="02010600030101010101" pitchFamily="2" charset="-122"/>
              </a:rPr>
              <a:t>==2'b00)        out=in0;</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else </a:t>
            </a:r>
            <a:r>
              <a:rPr lang="zh-CN" altLang="en-US" sz="1800" b="1" dirty="0">
                <a:solidFill>
                  <a:srgbClr val="FF0000"/>
                </a:solidFill>
                <a:latin typeface="Times New Roman" panose="02020603050405020304" pitchFamily="2" charset="0"/>
                <a:ea typeface="宋体" panose="02010600030101010101" pitchFamily="2" charset="-122"/>
              </a:rPr>
              <a:t>if (sel</a:t>
            </a:r>
            <a:r>
              <a:rPr lang="en-US" altLang="zh-CN" sz="1800" b="1" dirty="0">
                <a:solidFill>
                  <a:srgbClr val="FF0000"/>
                </a:solidFill>
                <a:latin typeface="Times New Roman" panose="02020603050405020304" pitchFamily="2" charset="0"/>
                <a:ea typeface="宋体" panose="02010600030101010101" pitchFamily="2" charset="-122"/>
              </a:rPr>
              <a:t>==2'b01) out=in1;</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else </a:t>
            </a:r>
            <a:r>
              <a:rPr lang="zh-CN" altLang="en-US" sz="1800" b="1" dirty="0">
                <a:solidFill>
                  <a:srgbClr val="FF0000"/>
                </a:solidFill>
                <a:latin typeface="Times New Roman" panose="02020603050405020304" pitchFamily="2" charset="0"/>
                <a:ea typeface="宋体" panose="02010600030101010101" pitchFamily="2" charset="-122"/>
              </a:rPr>
              <a:t>if (sel</a:t>
            </a:r>
            <a:r>
              <a:rPr lang="en-US" altLang="zh-CN" sz="1800" b="1" dirty="0">
                <a:solidFill>
                  <a:srgbClr val="FF0000"/>
                </a:solidFill>
                <a:latin typeface="Times New Roman" panose="02020603050405020304" pitchFamily="2" charset="0"/>
                <a:ea typeface="宋体" panose="02010600030101010101" pitchFamily="2" charset="-122"/>
              </a:rPr>
              <a:t>==2'b10) out=in2;</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else                          out=in3;</a:t>
            </a:r>
            <a:br>
              <a:rPr lang="en-US" altLang="zh-CN" sz="1800" b="1" dirty="0">
                <a:solidFill>
                  <a:srgbClr val="FF0000"/>
                </a:solidFill>
                <a:latin typeface="Times New Roman" panose="02020603050405020304" pitchFamily="2" charset="0"/>
                <a:ea typeface="宋体" panose="02010600030101010101" pitchFamily="2" charset="-122"/>
              </a:rPr>
            </a:br>
            <a:r>
              <a:rPr lang="en-US" altLang="zh-CN" sz="1800" b="1" dirty="0">
                <a:solidFill>
                  <a:srgbClr val="FF0000"/>
                </a:solidFill>
                <a:latin typeface="Times New Roman" panose="02020603050405020304" pitchFamily="2" charset="0"/>
                <a:ea typeface="宋体" panose="02010600030101010101" pitchFamily="2" charset="-122"/>
              </a:rPr>
              <a:t>end</a:t>
            </a:r>
            <a:endParaRPr lang="zh-CN" altLang="en-US" sz="1800" b="1" dirty="0">
              <a:solidFill>
                <a:srgbClr val="000000"/>
              </a:solidFill>
              <a:latin typeface="Times New Roman" panose="02020603050405020304" pitchFamily="2" charset="0"/>
              <a:ea typeface="宋体" panose="02010600030101010101" pitchFamily="2" charset="-122"/>
            </a:endParaRPr>
          </a:p>
          <a:p>
            <a:pPr marL="342900" indent="-342900">
              <a:lnSpc>
                <a:spcPct val="80000"/>
              </a:lnSpc>
            </a:pPr>
            <a:r>
              <a:rPr lang="en-US" altLang="zh-CN" sz="1800" b="1" dirty="0">
                <a:solidFill>
                  <a:srgbClr val="000000"/>
                </a:solidFill>
                <a:latin typeface="Times New Roman" panose="02020603050405020304" pitchFamily="2" charset="0"/>
                <a:ea typeface="宋体" panose="02010600030101010101" pitchFamily="2" charset="-122"/>
              </a:rPr>
              <a:t>endmodule </a:t>
            </a:r>
            <a:endParaRPr lang="zh-CN" altLang="en-US" sz="1800" b="1" dirty="0">
              <a:solidFill>
                <a:srgbClr val="000000"/>
              </a:solidFill>
              <a:latin typeface="Times New Roman" panose="02020603050405020304" pitchFamily="2" charset="0"/>
              <a:ea typeface="宋体" panose="02010600030101010101" pitchFamily="2" charset="-122"/>
            </a:endParaRPr>
          </a:p>
        </p:txBody>
      </p:sp>
      <p:sp>
        <p:nvSpPr>
          <p:cNvPr id="148485" name="矩形 6146"/>
          <p:cNvSpPr/>
          <p:nvPr>
            <p:custDataLst>
              <p:tags r:id="rId1"/>
            </p:custDataLst>
          </p:nvPr>
        </p:nvSpPr>
        <p:spPr>
          <a:xfrm>
            <a:off x="365760" y="699770"/>
            <a:ext cx="6273800" cy="2809875"/>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选</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1</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多路选择器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223" name="矩形 9222"/>
          <p:cNvSpPr/>
          <p:nvPr/>
        </p:nvSpPr>
        <p:spPr>
          <a:xfrm>
            <a:off x="4631690" y="1348105"/>
            <a:ext cx="4422775" cy="3617595"/>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lnSpc>
                <a:spcPct val="80000"/>
              </a:lnSpc>
            </a:pPr>
            <a:r>
              <a:rPr lang="en-US" altLang="zh-CN" sz="1800" b="1" dirty="0">
                <a:solidFill>
                  <a:srgbClr val="000000"/>
                </a:solidFill>
                <a:latin typeface="Times New Roman" panose="02020603050405020304" pitchFamily="2" charset="0"/>
                <a:ea typeface="宋体" panose="02010600030101010101" pitchFamily="2" charset="-122"/>
              </a:rPr>
              <a:t>module </a:t>
            </a:r>
            <a:r>
              <a:rPr lang="zh-CN" altLang="en-US" sz="1800" b="1" dirty="0">
                <a:solidFill>
                  <a:srgbClr val="000000"/>
                </a:solidFill>
                <a:latin typeface="Times New Roman" panose="02020603050405020304" pitchFamily="2" charset="0"/>
                <a:ea typeface="宋体" panose="02010600030101010101" pitchFamily="2" charset="-122"/>
              </a:rPr>
              <a:t>MUX4_1(out, in0, in1, in2, in3, sel</a:t>
            </a:r>
            <a:r>
              <a:rPr lang="en-US" altLang="zh-CN" sz="1800" b="1" dirty="0">
                <a:solidFill>
                  <a:srgbClr val="000000"/>
                </a:solidFill>
                <a:latin typeface="Times New Roman" panose="02020603050405020304" pitchFamily="2" charset="0"/>
                <a:ea typeface="宋体" panose="02010600030101010101" pitchFamily="2" charset="-122"/>
              </a:rPr>
              <a:t>);</a:t>
            </a:r>
            <a:br>
              <a:rPr lang="en-US" altLang="zh-CN" sz="1800" b="1" dirty="0">
                <a:solidFill>
                  <a:srgbClr val="000000"/>
                </a:solidFill>
                <a:latin typeface="Times New Roman" panose="02020603050405020304" pitchFamily="2" charset="0"/>
                <a:ea typeface="宋体" panose="02010600030101010101" pitchFamily="2" charset="-122"/>
              </a:rPr>
            </a:br>
            <a:r>
              <a:rPr lang="en-US" altLang="zh-CN" sz="1800" b="1" dirty="0">
                <a:solidFill>
                  <a:srgbClr val="000000"/>
                </a:solidFill>
                <a:latin typeface="Times New Roman" panose="02020603050405020304" pitchFamily="2" charset="0"/>
                <a:ea typeface="宋体" panose="02010600030101010101" pitchFamily="2" charset="-122"/>
              </a:rPr>
              <a:t>output out;</a:t>
            </a:r>
            <a:br>
              <a:rPr lang="en-US" altLang="zh-CN" sz="1800" b="1" dirty="0">
                <a:solidFill>
                  <a:srgbClr val="000000"/>
                </a:solidFill>
                <a:latin typeface="Times New Roman" panose="02020603050405020304" pitchFamily="2" charset="0"/>
                <a:ea typeface="宋体" panose="02010600030101010101" pitchFamily="2" charset="-122"/>
              </a:rPr>
            </a:br>
            <a:r>
              <a:rPr lang="en-US" altLang="zh-CN" sz="1800" b="1" dirty="0">
                <a:solidFill>
                  <a:srgbClr val="000000"/>
                </a:solidFill>
                <a:latin typeface="Times New Roman" panose="02020603050405020304" pitchFamily="2" charset="0"/>
                <a:ea typeface="宋体" panose="02010600030101010101" pitchFamily="2" charset="-122"/>
              </a:rPr>
              <a:t>input in0,in1,in2,in3;</a:t>
            </a:r>
            <a:br>
              <a:rPr lang="en-US" altLang="zh-CN" sz="1800" b="1" dirty="0">
                <a:solidFill>
                  <a:srgbClr val="000000"/>
                </a:solidFill>
                <a:latin typeface="Times New Roman" panose="02020603050405020304" pitchFamily="2" charset="0"/>
                <a:ea typeface="宋体" panose="02010600030101010101" pitchFamily="2" charset="-122"/>
              </a:rPr>
            </a:br>
            <a:r>
              <a:rPr lang="en-US" altLang="zh-CN" sz="1800" b="1" dirty="0">
                <a:solidFill>
                  <a:srgbClr val="000000"/>
                </a:solidFill>
                <a:latin typeface="Times New Roman" panose="02020603050405020304" pitchFamily="2" charset="0"/>
                <a:ea typeface="宋体" panose="02010600030101010101" pitchFamily="2" charset="-122"/>
              </a:rPr>
              <a:t>input[1:0] sel;</a:t>
            </a:r>
            <a:br>
              <a:rPr lang="en-US" altLang="zh-CN" sz="1800" b="1" dirty="0">
                <a:solidFill>
                  <a:srgbClr val="000000"/>
                </a:solidFill>
                <a:latin typeface="Times New Roman" panose="02020603050405020304" pitchFamily="2" charset="0"/>
                <a:ea typeface="宋体" panose="02010600030101010101" pitchFamily="2" charset="-122"/>
              </a:rPr>
            </a:br>
            <a:r>
              <a:rPr lang="en-US" altLang="zh-CN" sz="1800" b="1" dirty="0">
                <a:solidFill>
                  <a:srgbClr val="000000"/>
                </a:solidFill>
                <a:latin typeface="Times New Roman" panose="02020603050405020304" pitchFamily="2" charset="0"/>
                <a:ea typeface="宋体" panose="02010600030101010101" pitchFamily="2" charset="-122"/>
              </a:rPr>
              <a:t>reg out;</a:t>
            </a:r>
            <a:br>
              <a:rPr lang="en-US" altLang="zh-CN" sz="1800" b="1" dirty="0">
                <a:solidFill>
                  <a:srgbClr val="000000"/>
                </a:solidFill>
                <a:latin typeface="Times New Roman" panose="02020603050405020304" pitchFamily="2" charset="0"/>
                <a:ea typeface="宋体" panose="02010600030101010101" pitchFamily="2" charset="-122"/>
              </a:rPr>
            </a:br>
            <a:endParaRPr lang="zh-CN" altLang="en-US" sz="1800" b="1" dirty="0">
              <a:solidFill>
                <a:srgbClr val="000000"/>
              </a:solidFill>
              <a:latin typeface="Times New Roman" panose="02020603050405020304" pitchFamily="2" charset="0"/>
              <a:ea typeface="宋体" panose="02010600030101010101" pitchFamily="2" charset="-122"/>
            </a:endParaRPr>
          </a:p>
          <a:p>
            <a:pPr marL="342900" indent="-342900">
              <a:lnSpc>
                <a:spcPct val="80000"/>
              </a:lnSpc>
            </a:pPr>
            <a:r>
              <a:rPr lang="zh-CN" altLang="en-US" sz="1800" b="1" dirty="0">
                <a:solidFill>
                  <a:srgbClr val="00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always </a:t>
            </a: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a:t>
            </a:r>
            <a:br>
              <a:rPr lang="en-US" altLang="zh-CN" sz="1800" b="1" dirty="0">
                <a:solidFill>
                  <a:srgbClr val="FF0000"/>
                </a:solidFill>
                <a:latin typeface="Times New Roman" panose="02020603050405020304" pitchFamily="2" charset="0"/>
                <a:ea typeface="宋体" panose="02010600030101010101" pitchFamily="2" charset="-122"/>
              </a:rPr>
            </a:br>
            <a:r>
              <a:rPr lang="en-US" altLang="zh-CN" sz="1800" b="1" dirty="0">
                <a:solidFill>
                  <a:srgbClr val="FF0000"/>
                </a:solidFill>
                <a:latin typeface="Times New Roman" panose="02020603050405020304" pitchFamily="2" charset="0"/>
                <a:ea typeface="宋体" panose="02010600030101010101" pitchFamily="2" charset="-122"/>
              </a:rPr>
              <a:t>begin</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case(sel)</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2'b00: out=in0;</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2'b01: out=in1;</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2'b10: out=in2;</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default: out=in3;</a:t>
            </a:r>
            <a:br>
              <a:rPr lang="en-US" altLang="zh-CN" sz="1800" b="1" dirty="0">
                <a:solidFill>
                  <a:srgbClr val="FF0000"/>
                </a:solidFill>
                <a:latin typeface="Times New Roman" panose="02020603050405020304" pitchFamily="2" charset="0"/>
                <a:ea typeface="宋体" panose="02010600030101010101" pitchFamily="2" charset="-122"/>
              </a:rPr>
            </a:br>
            <a:r>
              <a:rPr lang="zh-CN" altLang="en-US" sz="1800" b="1" dirty="0">
                <a:solidFill>
                  <a:srgbClr val="FF0000"/>
                </a:solidFill>
                <a:latin typeface="Times New Roman" panose="02020603050405020304" pitchFamily="2" charset="0"/>
                <a:ea typeface="宋体" panose="02010600030101010101" pitchFamily="2" charset="-122"/>
              </a:rPr>
              <a:t>    </a:t>
            </a:r>
            <a:r>
              <a:rPr lang="en-US" altLang="zh-CN" sz="1800" b="1" dirty="0">
                <a:solidFill>
                  <a:srgbClr val="FF0000"/>
                </a:solidFill>
                <a:latin typeface="Times New Roman" panose="02020603050405020304" pitchFamily="2" charset="0"/>
                <a:ea typeface="宋体" panose="02010600030101010101" pitchFamily="2" charset="-122"/>
              </a:rPr>
              <a:t>endcase</a:t>
            </a:r>
            <a:br>
              <a:rPr lang="en-US" altLang="zh-CN" sz="1800" b="1" dirty="0">
                <a:solidFill>
                  <a:srgbClr val="FF0000"/>
                </a:solidFill>
                <a:latin typeface="Times New Roman" panose="02020603050405020304" pitchFamily="2" charset="0"/>
                <a:ea typeface="宋体" panose="02010600030101010101" pitchFamily="2" charset="-122"/>
              </a:rPr>
            </a:br>
            <a:r>
              <a:rPr lang="en-US" altLang="zh-CN" sz="1800" b="1" dirty="0">
                <a:solidFill>
                  <a:srgbClr val="FF0000"/>
                </a:solidFill>
                <a:latin typeface="Times New Roman" panose="02020603050405020304" pitchFamily="2" charset="0"/>
                <a:ea typeface="宋体" panose="02010600030101010101" pitchFamily="2" charset="-122"/>
              </a:rPr>
              <a:t>end</a:t>
            </a:r>
            <a:endParaRPr lang="zh-CN" altLang="en-US" sz="1800" b="1" dirty="0">
              <a:solidFill>
                <a:srgbClr val="000000"/>
              </a:solidFill>
              <a:latin typeface="Times New Roman" panose="02020603050405020304" pitchFamily="2" charset="0"/>
              <a:ea typeface="宋体" panose="02010600030101010101" pitchFamily="2" charset="-122"/>
            </a:endParaRPr>
          </a:p>
          <a:p>
            <a:pPr marL="342900" indent="-342900">
              <a:lnSpc>
                <a:spcPct val="80000"/>
              </a:lnSpc>
            </a:pPr>
            <a:r>
              <a:rPr lang="en-US" altLang="zh-CN" sz="1800" b="1" dirty="0">
                <a:solidFill>
                  <a:srgbClr val="000000"/>
                </a:solidFill>
                <a:latin typeface="Times New Roman" panose="02020603050405020304" pitchFamily="2" charset="0"/>
                <a:ea typeface="宋体" panose="02010600030101010101" pitchFamily="2" charset="-122"/>
              </a:rPr>
              <a:t>endmodule</a:t>
            </a:r>
            <a:endParaRPr lang="zh-CN" altLang="en-US" sz="1800" b="1" dirty="0">
              <a:solidFill>
                <a:srgbClr val="000000"/>
              </a:solidFill>
              <a:latin typeface="Times New Roman" panose="02020603050405020304" pitchFamily="2"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9"/>
                                        </p:tgtEl>
                                        <p:attrNameLst>
                                          <p:attrName>style.visibility</p:attrName>
                                        </p:attrNameLst>
                                      </p:cBhvr>
                                      <p:to>
                                        <p:strVal val="visible"/>
                                      </p:to>
                                    </p:set>
                                    <p:anim calcmode="lin" valueType="num">
                                      <p:cBhvr>
                                        <p:cTn id="7" dur="500" fill="hold"/>
                                        <p:tgtEl>
                                          <p:spTgt spid="8199"/>
                                        </p:tgtEl>
                                        <p:attrNameLst>
                                          <p:attrName>ppt_x</p:attrName>
                                        </p:attrNameLst>
                                      </p:cBhvr>
                                      <p:tavLst>
                                        <p:tav tm="0">
                                          <p:val>
                                            <p:strVal val="#ppt_x"/>
                                          </p:val>
                                        </p:tav>
                                        <p:tav tm="100000">
                                          <p:val>
                                            <p:strVal val="#ppt_x"/>
                                          </p:val>
                                        </p:tav>
                                      </p:tavLst>
                                    </p:anim>
                                    <p:anim calcmode="lin" valueType="num">
                                      <p:cBhvr>
                                        <p:cTn id="8"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9">
                                            <p:txEl>
                                              <p:pRg st="1" end="1"/>
                                            </p:txEl>
                                          </p:spTgt>
                                        </p:tgtEl>
                                        <p:attrNameLst>
                                          <p:attrName>style.visibility</p:attrName>
                                        </p:attrNameLst>
                                      </p:cBhvr>
                                      <p:to>
                                        <p:strVal val="visible"/>
                                      </p:to>
                                    </p:set>
                                    <p:anim calcmode="lin" valueType="num">
                                      <p:cBhvr additive="base">
                                        <p:cTn id="13" dur="500" fill="hold"/>
                                        <p:tgtEl>
                                          <p:spTgt spid="81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500" fill="hold"/>
                                        <p:tgtEl>
                                          <p:spTgt spid="9223"/>
                                        </p:tgtEl>
                                        <p:attrNameLst>
                                          <p:attrName>ppt_x</p:attrName>
                                        </p:attrNameLst>
                                      </p:cBhvr>
                                      <p:tavLst>
                                        <p:tav tm="0">
                                          <p:val>
                                            <p:strVal val="#ppt_x"/>
                                          </p:val>
                                        </p:tav>
                                        <p:tav tm="100000">
                                          <p:val>
                                            <p:strVal val="#ppt_x"/>
                                          </p:val>
                                        </p:tav>
                                      </p:tavLst>
                                    </p:anim>
                                    <p:anim calcmode="lin" valueType="num">
                                      <p:cBhvr>
                                        <p:cTn id="20"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223">
                                            <p:txEl>
                                              <p:pRg st="1" end="1"/>
                                            </p:txEl>
                                          </p:spTgt>
                                        </p:tgtEl>
                                        <p:attrNameLst>
                                          <p:attrName>style.visibility</p:attrName>
                                        </p:attrNameLst>
                                      </p:cBhvr>
                                      <p:to>
                                        <p:strVal val="visible"/>
                                      </p:to>
                                    </p:set>
                                    <p:anim calcmode="lin" valueType="num">
                                      <p:cBhvr additive="base">
                                        <p:cTn id="25" dur="500" fill="hold"/>
                                        <p:tgtEl>
                                          <p:spTgt spid="922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2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bldLvl="0" animBg="1"/>
      <p:bldP spid="9223"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数值比较器</a:t>
            </a:r>
            <a:endParaRPr lang="zh-CN" altLang="en-US"/>
          </a:p>
        </p:txBody>
      </p:sp>
      <p:sp>
        <p:nvSpPr>
          <p:cNvPr id="151554" name="Rectangle 4"/>
          <p:cNvSpPr/>
          <p:nvPr/>
        </p:nvSpPr>
        <p:spPr>
          <a:xfrm>
            <a:off x="1979930" y="988060"/>
            <a:ext cx="5245100" cy="3318510"/>
          </a:xfrm>
          <a:prstGeom prst="rect">
            <a:avLst/>
          </a:prstGeom>
          <a:noFill/>
          <a:ln w="19050" cap="flat" cmpd="sng">
            <a:solidFill>
              <a:srgbClr val="000000"/>
            </a:solidFill>
            <a:prstDash val="solid"/>
            <a:miter/>
            <a:headEnd type="none" w="med" len="med"/>
            <a:tailEnd type="none" w="med" len="med"/>
          </a:ln>
        </p:spPr>
        <p:txBody>
          <a:bodyPr anchor="t" anchorCtr="0"/>
          <a:p>
            <a:pPr marL="342900" indent="-342900">
              <a:spcBef>
                <a:spcPct val="20000"/>
              </a:spcBef>
              <a:buClr>
                <a:srgbClr val="0000A0"/>
              </a:buClr>
              <a:buSzPct val="125000"/>
              <a:buFont typeface="Wingdings" panose="05000000000000000000" pitchFamily="2" charset="2"/>
            </a:pPr>
            <a:r>
              <a:rPr lang="zh-CN" altLang="en-US" sz="1800" b="1">
                <a:solidFill>
                  <a:srgbClr val="000000"/>
                </a:solidFill>
                <a:latin typeface="Times New Roman" panose="02020603050405020304" pitchFamily="2" charset="0"/>
                <a:ea typeface="宋体" panose="02010600030101010101" pitchFamily="2" charset="-122"/>
              </a:rPr>
              <a:t>module comparator(A, B, is_equal, is_great, is_less);</a:t>
            </a:r>
            <a:endParaRPr lang="zh-CN" altLang="en-US" sz="1800" b="1">
              <a:solidFill>
                <a:srgbClr val="000000"/>
              </a:solidFill>
              <a:latin typeface="Times New Roman" panose="020206030504050203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r>
              <a:rPr lang="zh-CN" altLang="en-US" sz="1800" b="1">
                <a:solidFill>
                  <a:srgbClr val="000000"/>
                </a:solidFill>
                <a:latin typeface="Times New Roman" panose="02020603050405020304" pitchFamily="2" charset="0"/>
                <a:ea typeface="宋体" panose="02010600030101010101" pitchFamily="2" charset="-122"/>
              </a:rPr>
              <a:t>    </a:t>
            </a:r>
            <a:r>
              <a:rPr lang="zh-CN" altLang="en-US" sz="1800" b="1">
                <a:gradFill>
                  <a:gsLst>
                    <a:gs pos="0">
                      <a:srgbClr val="012D86"/>
                    </a:gs>
                    <a:gs pos="100000">
                      <a:srgbClr val="0E2557"/>
                    </a:gs>
                  </a:gsLst>
                  <a:lin scaled="0"/>
                </a:gradFill>
                <a:latin typeface="Times New Roman" panose="02020603050405020304" pitchFamily="2" charset="0"/>
                <a:ea typeface="宋体" panose="02010600030101010101" pitchFamily="2" charset="-122"/>
              </a:rPr>
              <a:t>parameter WIDTH = 8;</a:t>
            </a:r>
            <a:endParaRPr lang="zh-CN" altLang="en-US" sz="1800" b="1">
              <a:solidFill>
                <a:srgbClr val="000000"/>
              </a:solidFill>
              <a:latin typeface="Times New Roman" panose="020206030504050203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r>
              <a:rPr lang="zh-CN" altLang="en-US" sz="1800" b="1">
                <a:solidFill>
                  <a:srgbClr val="000000"/>
                </a:solidFill>
                <a:latin typeface="Times New Roman" panose="02020603050405020304" pitchFamily="2" charset="0"/>
                <a:ea typeface="宋体" panose="02010600030101010101" pitchFamily="2" charset="-122"/>
              </a:rPr>
              <a:t>    input [WIDTH-1:0] A, B;</a:t>
            </a:r>
            <a:endParaRPr lang="zh-CN" altLang="en-US" sz="1800" b="1">
              <a:solidFill>
                <a:srgbClr val="000000"/>
              </a:solidFill>
              <a:latin typeface="Times New Roman" panose="020206030504050203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r>
              <a:rPr lang="zh-CN" altLang="en-US" sz="1800" b="1">
                <a:solidFill>
                  <a:srgbClr val="000000"/>
                </a:solidFill>
                <a:latin typeface="Times New Roman" panose="02020603050405020304" pitchFamily="2" charset="0"/>
                <a:ea typeface="宋体" panose="02010600030101010101" pitchFamily="2" charset="-122"/>
              </a:rPr>
              <a:t>    output is_equal, is_great, is_less;</a:t>
            </a:r>
            <a:endParaRPr lang="zh-CN" altLang="en-US" sz="1800" b="1">
              <a:solidFill>
                <a:srgbClr val="000000"/>
              </a:solidFill>
              <a:latin typeface="Times New Roman" panose="020206030504050203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r>
              <a:rPr lang="zh-CN" altLang="en-US" sz="1800" b="1">
                <a:solidFill>
                  <a:srgbClr val="000000"/>
                </a:solidFill>
                <a:latin typeface="Times New Roman" panose="02020603050405020304" pitchFamily="2" charset="0"/>
                <a:ea typeface="宋体" panose="02010600030101010101" pitchFamily="2" charset="-122"/>
              </a:rPr>
              <a:t>    </a:t>
            </a:r>
            <a:endParaRPr lang="zh-CN" altLang="en-US" sz="1800" b="1">
              <a:solidFill>
                <a:srgbClr val="000000"/>
              </a:solidFill>
              <a:latin typeface="Times New Roman" panose="020206030504050203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r>
              <a:rPr lang="zh-CN" altLang="en-US" sz="1800" b="1">
                <a:solidFill>
                  <a:srgbClr val="FF0000"/>
                </a:solidFill>
                <a:latin typeface="Times New Roman" panose="02020603050405020304" pitchFamily="2" charset="0"/>
                <a:ea typeface="宋体" panose="02010600030101010101" pitchFamily="2" charset="-122"/>
              </a:rPr>
              <a:t>    assign is_equal = (A==B)? 1'b1 : 1'b0;</a:t>
            </a:r>
            <a:endParaRPr lang="zh-CN" altLang="en-US" sz="1800" b="1">
              <a:solidFill>
                <a:srgbClr val="FF0000"/>
              </a:solidFill>
              <a:latin typeface="Times New Roman" panose="020206030504050203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r>
              <a:rPr lang="zh-CN" altLang="en-US" sz="1800" b="1">
                <a:solidFill>
                  <a:srgbClr val="FF0000"/>
                </a:solidFill>
                <a:latin typeface="Times New Roman" panose="02020603050405020304" pitchFamily="2" charset="0"/>
                <a:ea typeface="宋体" panose="02010600030101010101" pitchFamily="2" charset="-122"/>
              </a:rPr>
              <a:t>    assign is_great = (A&gt;B)?    1'b1 : 1'b0;</a:t>
            </a:r>
            <a:endParaRPr lang="zh-CN" altLang="en-US" sz="1800" b="1">
              <a:solidFill>
                <a:srgbClr val="FF0000"/>
              </a:solidFill>
              <a:latin typeface="Times New Roman" panose="020206030504050203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r>
              <a:rPr lang="zh-CN" altLang="en-US" sz="1800" b="1">
                <a:solidFill>
                  <a:srgbClr val="FF0000"/>
                </a:solidFill>
                <a:latin typeface="Times New Roman" panose="02020603050405020304" pitchFamily="2" charset="0"/>
                <a:ea typeface="宋体" panose="02010600030101010101" pitchFamily="2" charset="-122"/>
              </a:rPr>
              <a:t>    assign is_less    = (A&lt;B)?    1'b1 : 1'b0;</a:t>
            </a:r>
            <a:endParaRPr lang="zh-CN" altLang="en-US" sz="1800" b="1">
              <a:solidFill>
                <a:srgbClr val="FF0000"/>
              </a:solidFill>
              <a:latin typeface="Times New Roman" panose="020206030504050203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endParaRPr lang="zh-CN" altLang="en-US" sz="1800" b="1">
              <a:solidFill>
                <a:srgbClr val="000000"/>
              </a:solidFill>
              <a:latin typeface="Times New Roman" panose="02020603050405020304" pitchFamily="2" charset="0"/>
              <a:ea typeface="宋体" panose="02010600030101010101" pitchFamily="2" charset="-122"/>
            </a:endParaRPr>
          </a:p>
          <a:p>
            <a:pPr marL="342900" indent="-342900">
              <a:spcBef>
                <a:spcPct val="20000"/>
              </a:spcBef>
              <a:buClr>
                <a:srgbClr val="0000A0"/>
              </a:buClr>
              <a:buSzPct val="125000"/>
              <a:buFont typeface="Wingdings" panose="05000000000000000000" pitchFamily="2" charset="2"/>
            </a:pPr>
            <a:r>
              <a:rPr lang="zh-CN" altLang="en-US" sz="1800" b="1">
                <a:solidFill>
                  <a:srgbClr val="000000"/>
                </a:solidFill>
                <a:latin typeface="Times New Roman" panose="02020603050405020304" pitchFamily="2" charset="0"/>
                <a:ea typeface="宋体" panose="02010600030101010101" pitchFamily="2" charset="-122"/>
              </a:rPr>
              <a:t>endmodule</a:t>
            </a:r>
            <a:endParaRPr lang="zh-CN" altLang="en-US" sz="1800" b="1">
              <a:solidFill>
                <a:srgbClr val="000000"/>
              </a:solidFill>
              <a:latin typeface="Times New Roman" panose="02020603050405020304" pitchFamily="2"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1554">
                                            <p:txEl>
                                              <p:pRg st="5" end="5"/>
                                            </p:txEl>
                                          </p:spTgt>
                                        </p:tgtEl>
                                        <p:attrNameLst>
                                          <p:attrName>style.visibility</p:attrName>
                                        </p:attrNameLst>
                                      </p:cBhvr>
                                      <p:to>
                                        <p:strVal val="visible"/>
                                      </p:to>
                                    </p:set>
                                    <p:anim calcmode="lin" valueType="num">
                                      <p:cBhvr additive="base">
                                        <p:cTn id="7" dur="500" fill="hold"/>
                                        <p:tgtEl>
                                          <p:spTgt spid="151554">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1554">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1554">
                                            <p:txEl>
                                              <p:pRg st="6" end="6"/>
                                            </p:txEl>
                                          </p:spTgt>
                                        </p:tgtEl>
                                        <p:attrNameLst>
                                          <p:attrName>style.visibility</p:attrName>
                                        </p:attrNameLst>
                                      </p:cBhvr>
                                      <p:to>
                                        <p:strVal val="visible"/>
                                      </p:to>
                                    </p:set>
                                    <p:anim calcmode="lin" valueType="num">
                                      <p:cBhvr additive="base">
                                        <p:cTn id="11" dur="500" fill="hold"/>
                                        <p:tgtEl>
                                          <p:spTgt spid="151554">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1554">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1554">
                                            <p:txEl>
                                              <p:pRg st="7" end="7"/>
                                            </p:txEl>
                                          </p:spTgt>
                                        </p:tgtEl>
                                        <p:attrNameLst>
                                          <p:attrName>style.visibility</p:attrName>
                                        </p:attrNameLst>
                                      </p:cBhvr>
                                      <p:to>
                                        <p:strVal val="visible"/>
                                      </p:to>
                                    </p:set>
                                    <p:anim calcmode="lin" valueType="num">
                                      <p:cBhvr additive="base">
                                        <p:cTn id="15" dur="500" fill="hold"/>
                                        <p:tgtEl>
                                          <p:spTgt spid="151554">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155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组合电路验证仿真</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365760" y="988060"/>
            <a:ext cx="3695065" cy="2313940"/>
          </a:xfrm>
          <a:prstGeom prst="rect">
            <a:avLst/>
          </a:prstGeom>
        </p:spPr>
      </p:pic>
      <p:pic>
        <p:nvPicPr>
          <p:cNvPr id="5" name="图片 4"/>
          <p:cNvPicPr>
            <a:picLocks noChangeAspect="1"/>
          </p:cNvPicPr>
          <p:nvPr/>
        </p:nvPicPr>
        <p:blipFill>
          <a:blip r:embed="rId3"/>
          <a:stretch>
            <a:fillRect/>
          </a:stretch>
        </p:blipFill>
        <p:spPr>
          <a:xfrm>
            <a:off x="4284345" y="29210"/>
            <a:ext cx="4623435" cy="5084445"/>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HDL语言的发展历史</a:t>
            </a:r>
            <a:endParaRPr lang="zh-CN" altLang="en-US"/>
          </a:p>
        </p:txBody>
      </p:sp>
      <p:sp>
        <p:nvSpPr>
          <p:cNvPr id="20482" name="矩形 13314"/>
          <p:cNvSpPr/>
          <p:nvPr/>
        </p:nvSpPr>
        <p:spPr>
          <a:xfrm>
            <a:off x="365760" y="843280"/>
            <a:ext cx="8061960" cy="4050665"/>
          </a:xfrm>
          <a:prstGeom prst="rect">
            <a:avLst/>
          </a:prstGeom>
          <a:noFill/>
          <a:ln w="9525">
            <a:noFill/>
          </a:ln>
        </p:spPr>
        <p:txBody>
          <a:bodyPr lIns="71834" tIns="35917" rIns="71834" bIns="35917" anchor="t" anchorCtr="0"/>
          <a:p>
            <a:pPr marL="492125" indent="-492125" algn="just" defTabSz="958850">
              <a:lnSpc>
                <a:spcPct val="150000"/>
              </a:lnSpc>
              <a:buClr>
                <a:srgbClr val="000000"/>
              </a:buClr>
              <a:buSzPct val="100000"/>
              <a:buFont typeface="Wingdings" panose="05000000000000000000" charset="0"/>
              <a:buChar char="Ø"/>
            </a:pPr>
            <a:r>
              <a:rPr lang="en-US" altLang="zh-CN" sz="1800">
                <a:solidFill>
                  <a:schemeClr val="tx1"/>
                </a:solidFill>
                <a:latin typeface="微软雅黑" panose="020B0503020204020204" charset="-122"/>
                <a:ea typeface="微软雅黑" panose="020B0503020204020204" charset="-122"/>
                <a:cs typeface="微软雅黑" panose="020B0503020204020204" charset="-122"/>
              </a:rPr>
              <a:t>HDL</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于</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1982</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年提出。随后，许多高等学校、科研单位、大型计算机厂商都相继推出了各自的</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HDL </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a:solidFill>
                  <a:schemeClr val="tx1"/>
                </a:solidFill>
                <a:latin typeface="微软雅黑" panose="020B0503020204020204" charset="-122"/>
                <a:ea typeface="微软雅黑" panose="020B0503020204020204" charset="-122"/>
                <a:cs typeface="微软雅黑" panose="020B0503020204020204" charset="-122"/>
              </a:rPr>
              <a:t>最终成为</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IEEE</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技术标准的仅有两个，即</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VHDL</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和</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Verilog HDL</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sym typeface="+mn-ea"/>
              </a:rPr>
              <a:t>Verilog HDL在1983年首创，</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1995</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年</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12</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月定出</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Verilog HDL</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的标准</a:t>
            </a:r>
            <a:r>
              <a:rPr lang="en-US" altLang="zh-CN" sz="1800">
                <a:solidFill>
                  <a:schemeClr val="tx1"/>
                </a:solidFill>
                <a:latin typeface="微软雅黑" panose="020B0503020204020204" charset="-122"/>
                <a:ea typeface="微软雅黑" panose="020B0503020204020204" charset="-122"/>
                <a:cs typeface="微软雅黑" panose="020B0503020204020204" charset="-122"/>
                <a:sym typeface="+mn-ea"/>
              </a:rPr>
              <a:t>IEEE 1364-1995</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92125" indent="-492125" algn="just" defTabSz="958850">
              <a:lnSpc>
                <a:spcPct val="150000"/>
              </a:lnSpc>
              <a:buClr>
                <a:srgbClr val="000000"/>
              </a:buClr>
              <a:buSzPct val="100000"/>
              <a:buFont typeface="Wingdings" panose="05000000000000000000" charset="0"/>
              <a:buChar char="Ø"/>
            </a:pPr>
            <a:r>
              <a:rPr lang="en-US" altLang="zh-CN" sz="1800" dirty="0">
                <a:solidFill>
                  <a:schemeClr val="tx1"/>
                </a:solidFill>
                <a:latin typeface="微软雅黑" panose="020B0503020204020204" charset="-122"/>
                <a:ea typeface="微软雅黑" panose="020B0503020204020204" charset="-122"/>
                <a:cs typeface="微软雅黑" panose="020B0503020204020204" charset="-122"/>
                <a:sym typeface="+mn-ea"/>
              </a:rPr>
              <a:t>Verilog一共发型了三个标准：Verilog-1995、Verilog-2001和Verilog-2005。</a:t>
            </a:r>
            <a:endParaRPr lang="en-US" altLang="zh-CN" sz="18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组合电路验证仿真</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5560" y="3651885"/>
            <a:ext cx="9091295" cy="121920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787900" y="109855"/>
            <a:ext cx="2583180" cy="3500120"/>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副标题 3074"/>
          <p:cNvSpPr>
            <a:spLocks noGrp="1"/>
          </p:cNvSpPr>
          <p:nvPr>
            <p:ph idx="1"/>
          </p:nvPr>
        </p:nvSpPr>
        <p:spPr>
          <a:xfrm>
            <a:off x="323850" y="1564005"/>
            <a:ext cx="8531225" cy="2370455"/>
          </a:xfrm>
        </p:spPr>
        <p:txBody>
          <a:bodyPr anchor="t"/>
          <a:p>
            <a:pPr marL="0" marR="0" indent="0" algn="ctr" defTabSz="914400" rtl="0" eaLnBrk="1" fontAlgn="base" latinLnBrk="0" hangingPunct="1">
              <a:lnSpc>
                <a:spcPct val="100000"/>
              </a:lnSpc>
              <a:spcBef>
                <a:spcPct val="15000"/>
              </a:spcBef>
              <a:spcAft>
                <a:spcPct val="0"/>
              </a:spcAft>
              <a:buClrTx/>
              <a:buSzPct val="70000"/>
              <a:buFontTx/>
              <a:buNone/>
            </a:pPr>
            <a:r>
              <a:rPr kumimoji="0" lang="en-US" altLang="zh-CN" sz="4050" b="1" i="0" u="none" strike="noStrike" kern="1200" cap="none" spc="0" normalizeH="0" baseline="0" noProof="1" dirty="0">
                <a:solidFill>
                  <a:schemeClr val="tx1"/>
                </a:solidFill>
                <a:latin typeface="+mn-lt"/>
                <a:ea typeface="+mn-ea"/>
                <a:cs typeface="+mn-cs"/>
              </a:rPr>
              <a:t>Verilog</a:t>
            </a:r>
            <a:r>
              <a:rPr kumimoji="0" lang="zh-CN" altLang="en-US" sz="4050" b="1" i="0" u="none" strike="noStrike" kern="1200" cap="none" spc="0" normalizeH="0" baseline="0" noProof="1" dirty="0">
                <a:solidFill>
                  <a:schemeClr val="tx1"/>
                </a:solidFill>
                <a:latin typeface="+mn-lt"/>
                <a:ea typeface="+mn-ea"/>
                <a:cs typeface="+mn-cs"/>
              </a:rPr>
              <a:t>时序电路设计 </a:t>
            </a:r>
            <a:endParaRPr kumimoji="0" lang="zh-CN" altLang="en-US" sz="4050" b="1" i="0" u="none" strike="noStrike" kern="1200" cap="none" spc="0" normalizeH="0" baseline="0" noProof="1" dirty="0">
              <a:solidFill>
                <a:schemeClr val="tx1"/>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时序电路分类</a:t>
            </a:r>
            <a:endParaRPr lang="zh-CN" altLang="en-US"/>
          </a:p>
        </p:txBody>
      </p:sp>
      <p:sp>
        <p:nvSpPr>
          <p:cNvPr id="153602" name="矩形 6146"/>
          <p:cNvSpPr/>
          <p:nvPr/>
        </p:nvSpPr>
        <p:spPr>
          <a:xfrm>
            <a:off x="365443" y="843598"/>
            <a:ext cx="5692775" cy="2809875"/>
          </a:xfrm>
          <a:prstGeom prst="rect">
            <a:avLst/>
          </a:prstGeom>
          <a:noFill/>
          <a:ln w="9525">
            <a:noFill/>
          </a:ln>
        </p:spPr>
        <p:txBody>
          <a:bodyPr lIns="71843" tIns="35921" rIns="71843" bIns="35921" anchor="t" anchorCtr="0"/>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触发器（锁存器）</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寄存器</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计数器</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000000"/>
              </a:buClr>
              <a:buSzPct val="100000"/>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rPr>
              <a:t>存储器</a:t>
            </a:r>
            <a:endParaRPr lang="zh-CN" altLang="en-US" sz="1800" dirty="0">
              <a:solidFill>
                <a:schemeClr val="tx1"/>
              </a:solidFill>
              <a:latin typeface="微软雅黑" panose="020B0503020204020204" charset="-122"/>
              <a:ea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endParaRPr lang="zh-CN" altLang="en-US" sz="1800" dirty="0">
              <a:solidFill>
                <a:schemeClr val="tx1"/>
              </a:solidFill>
              <a:latin typeface="微软雅黑" panose="020B0503020204020204" charset="-122"/>
              <a:ea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触发器</a:t>
            </a:r>
            <a:endParaRPr lang="zh-CN" altLang="en-US"/>
          </a:p>
        </p:txBody>
      </p:sp>
      <p:sp>
        <p:nvSpPr>
          <p:cNvPr id="154625" name="文本框 4098"/>
          <p:cNvSpPr txBox="1"/>
          <p:nvPr/>
        </p:nvSpPr>
        <p:spPr>
          <a:xfrm>
            <a:off x="365760" y="843915"/>
            <a:ext cx="4114800" cy="368300"/>
          </a:xfrm>
          <a:prstGeom prst="rect">
            <a:avLst/>
          </a:prstGeom>
          <a:noFill/>
          <a:ln w="9525">
            <a:noFill/>
          </a:ln>
        </p:spPr>
        <p:txBody>
          <a:bodyPr wrap="square" anchor="t" anchorCtr="0">
            <a:spAutoFit/>
          </a:bodyPr>
          <a:p>
            <a:pPr marL="342900" indent="-342900">
              <a:spcBef>
                <a:spcPct val="50000"/>
              </a:spcBef>
              <a:buClr>
                <a:srgbClr val="000000"/>
              </a:buClr>
              <a:buFont typeface="Wingdings" panose="05000000000000000000" charset="0"/>
              <a:buChar char="Ø"/>
            </a:pP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基本</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D</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触发器及其</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Verilog</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表述 </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2" name="对象 1"/>
          <p:cNvGraphicFramePr>
            <a:graphicFrameLocks noChangeAspect="1"/>
          </p:cNvGraphicFramePr>
          <p:nvPr>
            <p:custDataLst>
              <p:tags r:id="rId1"/>
            </p:custDataLst>
          </p:nvPr>
        </p:nvGraphicFramePr>
        <p:xfrm>
          <a:off x="1259840" y="1563370"/>
          <a:ext cx="2880000" cy="2160000"/>
        </p:xfrm>
        <a:graphic>
          <a:graphicData uri="http://schemas.openxmlformats.org/presentationml/2006/ole">
            <mc:AlternateContent xmlns:mc="http://schemas.openxmlformats.org/markup-compatibility/2006">
              <mc:Choice xmlns:v="urn:schemas-microsoft-com:vml" Requires="v">
                <p:oleObj spid="_x0000_s3" name="" r:id="rId2" imgW="3403600" imgH="2552700" progId="Paint.Picture">
                  <p:embed/>
                </p:oleObj>
              </mc:Choice>
              <mc:Fallback>
                <p:oleObj name="" r:id="rId2" imgW="3403600" imgH="2552700" progId="Paint.Picture">
                  <p:embed/>
                  <p:pic>
                    <p:nvPicPr>
                      <p:cNvPr id="0" name="图片 2"/>
                      <p:cNvPicPr/>
                      <p:nvPr/>
                    </p:nvPicPr>
                    <p:blipFill>
                      <a:blip r:embed="rId3"/>
                      <a:stretch>
                        <a:fillRect/>
                      </a:stretch>
                    </p:blipFill>
                    <p:spPr>
                      <a:xfrm>
                        <a:off x="1259840" y="1563370"/>
                        <a:ext cx="2880000" cy="2160000"/>
                      </a:xfrm>
                      <a:prstGeom prst="rect">
                        <a:avLst/>
                      </a:prstGeom>
                    </p:spPr>
                  </p:pic>
                </p:oleObj>
              </mc:Fallback>
            </mc:AlternateContent>
          </a:graphicData>
        </a:graphic>
      </p:graphicFrame>
      <p:graphicFrame>
        <p:nvGraphicFramePr>
          <p:cNvPr id="13" name="对象 12"/>
          <p:cNvGraphicFramePr/>
          <p:nvPr/>
        </p:nvGraphicFramePr>
        <p:xfrm>
          <a:off x="4500245" y="1563370"/>
          <a:ext cx="3752215" cy="2160270"/>
        </p:xfrm>
        <a:graphic>
          <a:graphicData uri="http://schemas.openxmlformats.org/presentationml/2006/ole">
            <mc:AlternateContent xmlns:mc="http://schemas.openxmlformats.org/markup-compatibility/2006">
              <mc:Choice xmlns:v="urn:schemas-microsoft-com:vml" Requires="v">
                <p:oleObj spid="_x0000_s14" name="" r:id="rId4" imgW="3822700" imgH="2222500" progId="Paint.Picture">
                  <p:embed/>
                </p:oleObj>
              </mc:Choice>
              <mc:Fallback>
                <p:oleObj name="" r:id="rId4" imgW="3822700" imgH="2222500" progId="Paint.Picture">
                  <p:embed/>
                  <p:pic>
                    <p:nvPicPr>
                      <p:cNvPr id="0" name="图片 13"/>
                      <p:cNvPicPr/>
                      <p:nvPr/>
                    </p:nvPicPr>
                    <p:blipFill>
                      <a:blip r:embed="rId5"/>
                      <a:stretch>
                        <a:fillRect/>
                      </a:stretch>
                    </p:blipFill>
                    <p:spPr>
                      <a:xfrm>
                        <a:off x="4500245" y="1563370"/>
                        <a:ext cx="3752215" cy="2160270"/>
                      </a:xfrm>
                      <a:prstGeom prst="rect">
                        <a:avLst/>
                      </a:prstGeom>
                    </p:spPr>
                  </p:pic>
                </p:oleObj>
              </mc:Fallback>
            </mc:AlternateContent>
          </a:graphicData>
        </a:graphic>
      </p:graphicFrame>
      <p:graphicFrame>
        <p:nvGraphicFramePr>
          <p:cNvPr id="15" name="对象 14"/>
          <p:cNvGraphicFramePr/>
          <p:nvPr/>
        </p:nvGraphicFramePr>
        <p:xfrm>
          <a:off x="4500245" y="2499995"/>
          <a:ext cx="3170555" cy="862965"/>
        </p:xfrm>
        <a:graphic>
          <a:graphicData uri="http://schemas.openxmlformats.org/presentationml/2006/ole">
            <mc:AlternateContent xmlns:mc="http://schemas.openxmlformats.org/markup-compatibility/2006">
              <mc:Choice xmlns:v="urn:schemas-microsoft-com:vml" Requires="v">
                <p:oleObj spid="_x0000_s16" name="" r:id="rId6" imgW="3371850" imgH="927100" progId="Paint.Picture">
                  <p:embed/>
                </p:oleObj>
              </mc:Choice>
              <mc:Fallback>
                <p:oleObj name="" r:id="rId6" imgW="3371850" imgH="927100" progId="Paint.Picture">
                  <p:embed/>
                  <p:pic>
                    <p:nvPicPr>
                      <p:cNvPr id="0" name="图片 11"/>
                      <p:cNvPicPr/>
                      <p:nvPr/>
                    </p:nvPicPr>
                    <p:blipFill>
                      <a:blip r:embed="rId7"/>
                      <a:stretch>
                        <a:fillRect/>
                      </a:stretch>
                    </p:blipFill>
                    <p:spPr>
                      <a:xfrm>
                        <a:off x="4500245" y="2499995"/>
                        <a:ext cx="3170555" cy="86296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触发器</a:t>
            </a:r>
            <a:endParaRPr lang="zh-CN" altLang="en-US"/>
          </a:p>
        </p:txBody>
      </p:sp>
      <p:sp>
        <p:nvSpPr>
          <p:cNvPr id="155649" name="文本框 9218"/>
          <p:cNvSpPr txBox="1"/>
          <p:nvPr/>
        </p:nvSpPr>
        <p:spPr>
          <a:xfrm>
            <a:off x="365443" y="843598"/>
            <a:ext cx="6645275" cy="368300"/>
          </a:xfrm>
          <a:prstGeom prst="rect">
            <a:avLst/>
          </a:prstGeom>
          <a:noFill/>
          <a:ln w="9525">
            <a:noFill/>
          </a:ln>
        </p:spPr>
        <p:txBody>
          <a:bodyPr wrap="square" anchor="t" anchorCtr="0">
            <a:spAutoFit/>
          </a:bodyPr>
          <a:p>
            <a:pPr marL="342900" indent="-342900">
              <a:spcBef>
                <a:spcPct val="50000"/>
              </a:spcBef>
              <a:buClr>
                <a:srgbClr val="000000"/>
              </a:buClr>
              <a:buFont typeface="Wingdings" panose="05000000000000000000" charset="0"/>
              <a:buChar char="Ø"/>
            </a:pP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含异步复位和使能的</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D</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触发器及其</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Verilog</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表述 </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3" name="对象 2"/>
          <p:cNvGraphicFramePr/>
          <p:nvPr>
            <p:custDataLst>
              <p:tags r:id="rId1"/>
            </p:custDataLst>
          </p:nvPr>
        </p:nvGraphicFramePr>
        <p:xfrm>
          <a:off x="899795" y="1419860"/>
          <a:ext cx="2764155" cy="2586355"/>
        </p:xfrm>
        <a:graphic>
          <a:graphicData uri="http://schemas.openxmlformats.org/presentationml/2006/ole">
            <mc:AlternateContent xmlns:mc="http://schemas.openxmlformats.org/markup-compatibility/2006">
              <mc:Choice xmlns:v="urn:schemas-microsoft-com:vml" Requires="v">
                <p:oleObj spid="_x0000_s4" name="" r:id="rId2" imgW="2762250" imgH="2584450" progId="Paint.Picture">
                  <p:embed/>
                </p:oleObj>
              </mc:Choice>
              <mc:Fallback>
                <p:oleObj name="" r:id="rId2" imgW="2762250" imgH="2584450" progId="Paint.Picture">
                  <p:embed/>
                  <p:pic>
                    <p:nvPicPr>
                      <p:cNvPr id="0" name="图片 3"/>
                      <p:cNvPicPr/>
                      <p:nvPr/>
                    </p:nvPicPr>
                    <p:blipFill>
                      <a:blip r:embed="rId3"/>
                      <a:stretch>
                        <a:fillRect/>
                      </a:stretch>
                    </p:blipFill>
                    <p:spPr>
                      <a:xfrm>
                        <a:off x="899795" y="1419860"/>
                        <a:ext cx="2764155" cy="2586355"/>
                      </a:xfrm>
                      <a:prstGeom prst="rect">
                        <a:avLst/>
                      </a:prstGeom>
                    </p:spPr>
                  </p:pic>
                </p:oleObj>
              </mc:Fallback>
            </mc:AlternateContent>
          </a:graphicData>
        </a:graphic>
      </p:graphicFrame>
      <p:graphicFrame>
        <p:nvGraphicFramePr>
          <p:cNvPr id="9" name="对象 8"/>
          <p:cNvGraphicFramePr/>
          <p:nvPr/>
        </p:nvGraphicFramePr>
        <p:xfrm>
          <a:off x="4067810" y="1417955"/>
          <a:ext cx="3885565" cy="2589530"/>
        </p:xfrm>
        <a:graphic>
          <a:graphicData uri="http://schemas.openxmlformats.org/presentationml/2006/ole">
            <mc:AlternateContent xmlns:mc="http://schemas.openxmlformats.org/markup-compatibility/2006">
              <mc:Choice xmlns:v="urn:schemas-microsoft-com:vml" Requires="v">
                <p:oleObj spid="_x0000_s10" name="" r:id="rId4" imgW="3727450" imgH="2457450" progId="Paint.Picture">
                  <p:embed/>
                </p:oleObj>
              </mc:Choice>
              <mc:Fallback>
                <p:oleObj name="" r:id="rId4" imgW="3727450" imgH="2457450" progId="Paint.Picture">
                  <p:embed/>
                  <p:pic>
                    <p:nvPicPr>
                      <p:cNvPr id="0" name="图片 9"/>
                      <p:cNvPicPr/>
                      <p:nvPr/>
                    </p:nvPicPr>
                    <p:blipFill>
                      <a:blip r:embed="rId5"/>
                      <a:stretch>
                        <a:fillRect/>
                      </a:stretch>
                    </p:blipFill>
                    <p:spPr>
                      <a:xfrm>
                        <a:off x="4067810" y="1417955"/>
                        <a:ext cx="3885565" cy="2589530"/>
                      </a:xfrm>
                      <a:prstGeom prst="rect">
                        <a:avLst/>
                      </a:prstGeom>
                    </p:spPr>
                  </p:pic>
                </p:oleObj>
              </mc:Fallback>
            </mc:AlternateContent>
          </a:graphicData>
        </a:graphic>
      </p:graphicFrame>
      <p:graphicFrame>
        <p:nvGraphicFramePr>
          <p:cNvPr id="11" name="对象 10"/>
          <p:cNvGraphicFramePr/>
          <p:nvPr/>
        </p:nvGraphicFramePr>
        <p:xfrm>
          <a:off x="4067810" y="2211705"/>
          <a:ext cx="3609975" cy="1346835"/>
        </p:xfrm>
        <a:graphic>
          <a:graphicData uri="http://schemas.openxmlformats.org/presentationml/2006/ole">
            <mc:AlternateContent xmlns:mc="http://schemas.openxmlformats.org/markup-compatibility/2006">
              <mc:Choice xmlns:v="urn:schemas-microsoft-com:vml" Requires="v">
                <p:oleObj spid="_x0000_s12" name="" r:id="rId6" imgW="3606800" imgH="1346200" progId="Paint.Picture">
                  <p:embed/>
                </p:oleObj>
              </mc:Choice>
              <mc:Fallback>
                <p:oleObj name="" r:id="rId6" imgW="3606800" imgH="1346200" progId="Paint.Picture">
                  <p:embed/>
                  <p:pic>
                    <p:nvPicPr>
                      <p:cNvPr id="0" name="图片 7"/>
                      <p:cNvPicPr/>
                      <p:nvPr/>
                    </p:nvPicPr>
                    <p:blipFill>
                      <a:blip r:embed="rId7"/>
                      <a:stretch>
                        <a:fillRect/>
                      </a:stretch>
                    </p:blipFill>
                    <p:spPr>
                      <a:xfrm>
                        <a:off x="4067810" y="2211705"/>
                        <a:ext cx="3609975" cy="134683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触发器</a:t>
            </a:r>
            <a:endParaRPr lang="zh-CN" altLang="en-US"/>
          </a:p>
        </p:txBody>
      </p:sp>
      <p:sp>
        <p:nvSpPr>
          <p:cNvPr id="155649" name="文本框 9218"/>
          <p:cNvSpPr txBox="1"/>
          <p:nvPr/>
        </p:nvSpPr>
        <p:spPr>
          <a:xfrm>
            <a:off x="365443" y="843598"/>
            <a:ext cx="6645275" cy="368300"/>
          </a:xfrm>
          <a:prstGeom prst="rect">
            <a:avLst/>
          </a:prstGeom>
          <a:noFill/>
          <a:ln w="9525">
            <a:noFill/>
          </a:ln>
        </p:spPr>
        <p:txBody>
          <a:bodyPr wrap="square" anchor="t" anchorCtr="0">
            <a:spAutoFit/>
          </a:bodyPr>
          <a:p>
            <a:pPr marL="342900" indent="-342900">
              <a:spcBef>
                <a:spcPct val="50000"/>
              </a:spcBef>
              <a:buClr>
                <a:srgbClr val="000000"/>
              </a:buClr>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sym typeface="+mn-ea"/>
              </a:rPr>
              <a:t>含同步复位控制的D触发器及其Verilog表述</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5" name="对象 4"/>
          <p:cNvGraphicFramePr/>
          <p:nvPr>
            <p:custDataLst>
              <p:tags r:id="rId1"/>
            </p:custDataLst>
          </p:nvPr>
        </p:nvGraphicFramePr>
        <p:xfrm>
          <a:off x="899795" y="1491615"/>
          <a:ext cx="2840990" cy="2395855"/>
        </p:xfrm>
        <a:graphic>
          <a:graphicData uri="http://schemas.openxmlformats.org/presentationml/2006/ole">
            <mc:AlternateContent xmlns:mc="http://schemas.openxmlformats.org/markup-compatibility/2006">
              <mc:Choice xmlns:v="urn:schemas-microsoft-com:vml" Requires="v">
                <p:oleObj spid="_x0000_s6" name="" r:id="rId2" imgW="2838450" imgH="2393950" progId="Paint.Picture">
                  <p:embed/>
                </p:oleObj>
              </mc:Choice>
              <mc:Fallback>
                <p:oleObj name="" r:id="rId2" imgW="2838450" imgH="2393950" progId="Paint.Picture">
                  <p:embed/>
                  <p:pic>
                    <p:nvPicPr>
                      <p:cNvPr id="0" name="图片 3"/>
                      <p:cNvPicPr/>
                      <p:nvPr/>
                    </p:nvPicPr>
                    <p:blipFill>
                      <a:blip r:embed="rId3"/>
                      <a:stretch>
                        <a:fillRect/>
                      </a:stretch>
                    </p:blipFill>
                    <p:spPr>
                      <a:xfrm>
                        <a:off x="899795" y="1491615"/>
                        <a:ext cx="2840990" cy="2395855"/>
                      </a:xfrm>
                      <a:prstGeom prst="rect">
                        <a:avLst/>
                      </a:prstGeom>
                    </p:spPr>
                  </p:pic>
                </p:oleObj>
              </mc:Fallback>
            </mc:AlternateContent>
          </a:graphicData>
        </a:graphic>
      </p:graphicFrame>
      <p:graphicFrame>
        <p:nvGraphicFramePr>
          <p:cNvPr id="13" name="对象 12"/>
          <p:cNvGraphicFramePr/>
          <p:nvPr/>
        </p:nvGraphicFramePr>
        <p:xfrm>
          <a:off x="3996055" y="1491615"/>
          <a:ext cx="3977005" cy="2386965"/>
        </p:xfrm>
        <a:graphic>
          <a:graphicData uri="http://schemas.openxmlformats.org/presentationml/2006/ole">
            <mc:AlternateContent xmlns:mc="http://schemas.openxmlformats.org/markup-compatibility/2006">
              <mc:Choice xmlns:v="urn:schemas-microsoft-com:vml" Requires="v">
                <p:oleObj spid="_x0000_s14" name="" r:id="rId4" imgW="3917950" imgH="2209800" progId="Paint.Picture">
                  <p:embed/>
                </p:oleObj>
              </mc:Choice>
              <mc:Fallback>
                <p:oleObj name="" r:id="rId4" imgW="3917950" imgH="2209800" progId="Paint.Picture">
                  <p:embed/>
                  <p:pic>
                    <p:nvPicPr>
                      <p:cNvPr id="0" name="图片 13"/>
                      <p:cNvPicPr/>
                      <p:nvPr/>
                    </p:nvPicPr>
                    <p:blipFill>
                      <a:blip r:embed="rId5"/>
                      <a:stretch>
                        <a:fillRect/>
                      </a:stretch>
                    </p:blipFill>
                    <p:spPr>
                      <a:xfrm>
                        <a:off x="3996055" y="1491615"/>
                        <a:ext cx="3977005" cy="2386965"/>
                      </a:xfrm>
                      <a:prstGeom prst="rect">
                        <a:avLst/>
                      </a:prstGeom>
                    </p:spPr>
                  </p:pic>
                </p:oleObj>
              </mc:Fallback>
            </mc:AlternateContent>
          </a:graphicData>
        </a:graphic>
      </p:graphicFrame>
      <p:graphicFrame>
        <p:nvGraphicFramePr>
          <p:cNvPr id="15" name="对象 14"/>
          <p:cNvGraphicFramePr/>
          <p:nvPr/>
        </p:nvGraphicFramePr>
        <p:xfrm>
          <a:off x="4067810" y="2355850"/>
          <a:ext cx="3126740" cy="1035685"/>
        </p:xfrm>
        <a:graphic>
          <a:graphicData uri="http://schemas.openxmlformats.org/presentationml/2006/ole">
            <mc:AlternateContent xmlns:mc="http://schemas.openxmlformats.org/markup-compatibility/2006">
              <mc:Choice xmlns:v="urn:schemas-microsoft-com:vml" Requires="v">
                <p:oleObj spid="_x0000_s16" name="" r:id="rId6" imgW="3124200" imgH="1035050" progId="Paint.Picture">
                  <p:embed/>
                </p:oleObj>
              </mc:Choice>
              <mc:Fallback>
                <p:oleObj name="" r:id="rId6" imgW="3124200" imgH="1035050" progId="Paint.Picture">
                  <p:embed/>
                  <p:pic>
                    <p:nvPicPr>
                      <p:cNvPr id="0" name="图片 7"/>
                      <p:cNvPicPr/>
                      <p:nvPr/>
                    </p:nvPicPr>
                    <p:blipFill>
                      <a:blip r:embed="rId7"/>
                      <a:stretch>
                        <a:fillRect/>
                      </a:stretch>
                    </p:blipFill>
                    <p:spPr>
                      <a:xfrm>
                        <a:off x="4067810" y="2355850"/>
                        <a:ext cx="3126740" cy="103568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计数器</a:t>
            </a:r>
            <a:endParaRPr lang="zh-CN" altLang="en-US"/>
          </a:p>
        </p:txBody>
      </p:sp>
      <p:sp>
        <p:nvSpPr>
          <p:cNvPr id="157697" name="文本框 18434"/>
          <p:cNvSpPr txBox="1"/>
          <p:nvPr/>
        </p:nvSpPr>
        <p:spPr>
          <a:xfrm>
            <a:off x="365760" y="843915"/>
            <a:ext cx="5240338" cy="368300"/>
          </a:xfrm>
          <a:prstGeom prst="rect">
            <a:avLst/>
          </a:prstGeom>
          <a:noFill/>
          <a:ln w="9525">
            <a:noFill/>
          </a:ln>
        </p:spPr>
        <p:txBody>
          <a:bodyPr anchor="t" anchorCtr="0">
            <a:spAutoFit/>
          </a:bodyPr>
          <a:p>
            <a:pPr marL="342900" indent="-342900">
              <a:spcBef>
                <a:spcPct val="50000"/>
              </a:spcBef>
              <a:buClr>
                <a:srgbClr val="000000"/>
              </a:buClr>
              <a:buFont typeface="Wingdings" panose="05000000000000000000" charset="0"/>
              <a:buChar char="Ø"/>
            </a:pP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简单加法计数器及其</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Verilog</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表述 </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2" name="对象 1"/>
          <p:cNvGraphicFramePr/>
          <p:nvPr>
            <p:custDataLst>
              <p:tags r:id="rId1"/>
            </p:custDataLst>
          </p:nvPr>
        </p:nvGraphicFramePr>
        <p:xfrm>
          <a:off x="1188085" y="1564005"/>
          <a:ext cx="3100070" cy="2807335"/>
        </p:xfrm>
        <a:graphic>
          <a:graphicData uri="http://schemas.openxmlformats.org/presentationml/2006/ole">
            <mc:AlternateContent xmlns:mc="http://schemas.openxmlformats.org/markup-compatibility/2006">
              <mc:Choice xmlns:v="urn:schemas-microsoft-com:vml" Requires="v">
                <p:oleObj spid="_x0000_s3" name="" r:id="rId2" imgW="3359150" imgH="2959100" progId="Paint.Picture">
                  <p:embed/>
                </p:oleObj>
              </mc:Choice>
              <mc:Fallback>
                <p:oleObj name="" r:id="rId2" imgW="3359150" imgH="2959100" progId="Paint.Picture">
                  <p:embed/>
                  <p:pic>
                    <p:nvPicPr>
                      <p:cNvPr id="0" name="图片 2"/>
                      <p:cNvPicPr/>
                      <p:nvPr/>
                    </p:nvPicPr>
                    <p:blipFill>
                      <a:blip r:embed="rId3"/>
                      <a:stretch>
                        <a:fillRect/>
                      </a:stretch>
                    </p:blipFill>
                    <p:spPr>
                      <a:xfrm>
                        <a:off x="1188085" y="1564005"/>
                        <a:ext cx="3100070" cy="2807335"/>
                      </a:xfrm>
                      <a:prstGeom prst="rect">
                        <a:avLst/>
                      </a:prstGeom>
                    </p:spPr>
                  </p:pic>
                </p:oleObj>
              </mc:Fallback>
            </mc:AlternateContent>
          </a:graphicData>
        </a:graphic>
      </p:graphicFrame>
      <p:graphicFrame>
        <p:nvGraphicFramePr>
          <p:cNvPr id="10" name="对象 9"/>
          <p:cNvGraphicFramePr/>
          <p:nvPr/>
        </p:nvGraphicFramePr>
        <p:xfrm>
          <a:off x="4572000" y="1564005"/>
          <a:ext cx="3266440" cy="2084705"/>
        </p:xfrm>
        <a:graphic>
          <a:graphicData uri="http://schemas.openxmlformats.org/presentationml/2006/ole">
            <mc:AlternateContent xmlns:mc="http://schemas.openxmlformats.org/markup-compatibility/2006">
              <mc:Choice xmlns:v="urn:schemas-microsoft-com:vml" Requires="v">
                <p:oleObj spid="_x0000_s11" name="" r:id="rId4" imgW="3263900" imgH="2082800" progId="Paint.Picture">
                  <p:embed/>
                </p:oleObj>
              </mc:Choice>
              <mc:Fallback>
                <p:oleObj name="" r:id="rId4" imgW="3263900" imgH="2082800" progId="Paint.Picture">
                  <p:embed/>
                  <p:pic>
                    <p:nvPicPr>
                      <p:cNvPr id="0" name="图片 10"/>
                      <p:cNvPicPr/>
                      <p:nvPr/>
                    </p:nvPicPr>
                    <p:blipFill>
                      <a:blip r:embed="rId5"/>
                      <a:stretch>
                        <a:fillRect/>
                      </a:stretch>
                    </p:blipFill>
                    <p:spPr>
                      <a:xfrm>
                        <a:off x="4572000" y="1564005"/>
                        <a:ext cx="3266440" cy="2084705"/>
                      </a:xfrm>
                      <a:prstGeom prst="rect">
                        <a:avLst/>
                      </a:prstGeom>
                    </p:spPr>
                  </p:pic>
                </p:oleObj>
              </mc:Fallback>
            </mc:AlternateContent>
          </a:graphicData>
        </a:graphic>
      </p:graphicFrame>
      <p:graphicFrame>
        <p:nvGraphicFramePr>
          <p:cNvPr id="12" name="对象 11"/>
          <p:cNvGraphicFramePr/>
          <p:nvPr/>
        </p:nvGraphicFramePr>
        <p:xfrm>
          <a:off x="4716145" y="2428240"/>
          <a:ext cx="2865755" cy="819785"/>
        </p:xfrm>
        <a:graphic>
          <a:graphicData uri="http://schemas.openxmlformats.org/presentationml/2006/ole">
            <mc:AlternateContent xmlns:mc="http://schemas.openxmlformats.org/markup-compatibility/2006">
              <mc:Choice xmlns:v="urn:schemas-microsoft-com:vml" Requires="v">
                <p:oleObj spid="_x0000_s13" name="" r:id="rId6" imgW="2863850" imgH="819150" progId="Paint.Picture">
                  <p:embed/>
                </p:oleObj>
              </mc:Choice>
              <mc:Fallback>
                <p:oleObj name="" r:id="rId6" imgW="2863850" imgH="819150" progId="Paint.Picture">
                  <p:embed/>
                  <p:pic>
                    <p:nvPicPr>
                      <p:cNvPr id="0" name="图片 8"/>
                      <p:cNvPicPr/>
                      <p:nvPr/>
                    </p:nvPicPr>
                    <p:blipFill>
                      <a:blip r:embed="rId7"/>
                      <a:stretch>
                        <a:fillRect/>
                      </a:stretch>
                    </p:blipFill>
                    <p:spPr>
                      <a:xfrm>
                        <a:off x="4716145" y="2428240"/>
                        <a:ext cx="2865755" cy="81978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寄存器</a:t>
            </a:r>
            <a:endParaRPr lang="zh-CN" altLang="en-US"/>
          </a:p>
        </p:txBody>
      </p:sp>
      <p:sp>
        <p:nvSpPr>
          <p:cNvPr id="157697" name="文本框 18434"/>
          <p:cNvSpPr txBox="1"/>
          <p:nvPr/>
        </p:nvSpPr>
        <p:spPr>
          <a:xfrm>
            <a:off x="365760" y="843915"/>
            <a:ext cx="5240338" cy="368300"/>
          </a:xfrm>
          <a:prstGeom prst="rect">
            <a:avLst/>
          </a:prstGeom>
          <a:noFill/>
          <a:ln w="9525">
            <a:noFill/>
          </a:ln>
        </p:spPr>
        <p:txBody>
          <a:bodyPr anchor="t" anchorCtr="0">
            <a:spAutoFit/>
          </a:bodyPr>
          <a:p>
            <a:pPr marL="342900" indent="-342900">
              <a:spcBef>
                <a:spcPct val="50000"/>
              </a:spcBef>
              <a:buClr>
                <a:srgbClr val="000000"/>
              </a:buClr>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sym typeface="+mn-ea"/>
              </a:rPr>
              <a:t>含同步预置功能的移位寄存器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4" name="对象 3"/>
          <p:cNvGraphicFramePr/>
          <p:nvPr>
            <p:custDataLst>
              <p:tags r:id="rId1"/>
            </p:custDataLst>
          </p:nvPr>
        </p:nvGraphicFramePr>
        <p:xfrm>
          <a:off x="2277745" y="1275715"/>
          <a:ext cx="4588510" cy="1518920"/>
        </p:xfrm>
        <a:graphic>
          <a:graphicData uri="http://schemas.openxmlformats.org/presentationml/2006/ole">
            <mc:AlternateContent xmlns:mc="http://schemas.openxmlformats.org/markup-compatibility/2006">
              <mc:Choice xmlns:v="urn:schemas-microsoft-com:vml" Requires="v">
                <p:oleObj spid="_x0000_s6" name="" r:id="rId2" imgW="4584700" imgH="1517650" progId="Paint.Picture">
                  <p:embed/>
                </p:oleObj>
              </mc:Choice>
              <mc:Fallback>
                <p:oleObj name="" r:id="rId2" imgW="4584700" imgH="1517650" progId="Paint.Picture">
                  <p:embed/>
                  <p:pic>
                    <p:nvPicPr>
                      <p:cNvPr id="0" name="图片 2"/>
                      <p:cNvPicPr/>
                      <p:nvPr/>
                    </p:nvPicPr>
                    <p:blipFill>
                      <a:blip r:embed="rId3"/>
                      <a:stretch>
                        <a:fillRect/>
                      </a:stretch>
                    </p:blipFill>
                    <p:spPr>
                      <a:xfrm>
                        <a:off x="2277745" y="1275715"/>
                        <a:ext cx="4588510" cy="1518920"/>
                      </a:xfrm>
                      <a:prstGeom prst="rect">
                        <a:avLst/>
                      </a:prstGeom>
                    </p:spPr>
                  </p:pic>
                </p:oleObj>
              </mc:Fallback>
            </mc:AlternateContent>
          </a:graphicData>
        </a:graphic>
      </p:graphicFrame>
      <p:graphicFrame>
        <p:nvGraphicFramePr>
          <p:cNvPr id="9" name="对象 8"/>
          <p:cNvGraphicFramePr/>
          <p:nvPr/>
        </p:nvGraphicFramePr>
        <p:xfrm>
          <a:off x="1510030" y="3003550"/>
          <a:ext cx="6275070" cy="1908810"/>
        </p:xfrm>
        <a:graphic>
          <a:graphicData uri="http://schemas.openxmlformats.org/presentationml/2006/ole">
            <mc:AlternateContent xmlns:mc="http://schemas.openxmlformats.org/markup-compatibility/2006">
              <mc:Choice xmlns:v="urn:schemas-microsoft-com:vml" Requires="v">
                <p:oleObj spid="_x0000_s14" name="" r:id="rId4" imgW="5645150" imgH="1498600" progId="Paint.Picture">
                  <p:embed/>
                </p:oleObj>
              </mc:Choice>
              <mc:Fallback>
                <p:oleObj name="" r:id="rId4" imgW="5645150" imgH="1498600" progId="Paint.Picture">
                  <p:embed/>
                  <p:pic>
                    <p:nvPicPr>
                      <p:cNvPr id="0" name="图片 13"/>
                      <p:cNvPicPr/>
                      <p:nvPr/>
                    </p:nvPicPr>
                    <p:blipFill>
                      <a:blip r:embed="rId5"/>
                      <a:stretch>
                        <a:fillRect/>
                      </a:stretch>
                    </p:blipFill>
                    <p:spPr>
                      <a:xfrm>
                        <a:off x="1510030" y="3003550"/>
                        <a:ext cx="6275070" cy="1908810"/>
                      </a:xfrm>
                      <a:prstGeom prst="rect">
                        <a:avLst/>
                      </a:prstGeom>
                    </p:spPr>
                  </p:pic>
                </p:oleObj>
              </mc:Fallback>
            </mc:AlternateContent>
          </a:graphicData>
        </a:graphic>
      </p:graphicFrame>
      <p:graphicFrame>
        <p:nvGraphicFramePr>
          <p:cNvPr id="17" name="对象 16"/>
          <p:cNvGraphicFramePr/>
          <p:nvPr/>
        </p:nvGraphicFramePr>
        <p:xfrm>
          <a:off x="1680845" y="3580130"/>
          <a:ext cx="5185410" cy="1036955"/>
        </p:xfrm>
        <a:graphic>
          <a:graphicData uri="http://schemas.openxmlformats.org/presentationml/2006/ole">
            <mc:AlternateContent xmlns:mc="http://schemas.openxmlformats.org/markup-compatibility/2006">
              <mc:Choice xmlns:v="urn:schemas-microsoft-com:vml" Requires="v">
                <p:oleObj spid="_x0000_s18" name="" r:id="rId6" imgW="5473700" imgH="1162050" progId="Paint.Picture">
                  <p:embed/>
                </p:oleObj>
              </mc:Choice>
              <mc:Fallback>
                <p:oleObj name="" r:id="rId6" imgW="5473700" imgH="1162050" progId="Paint.Picture">
                  <p:embed/>
                  <p:pic>
                    <p:nvPicPr>
                      <p:cNvPr id="0" name="图片 7"/>
                      <p:cNvPicPr/>
                      <p:nvPr/>
                    </p:nvPicPr>
                    <p:blipFill>
                      <a:blip r:embed="rId7"/>
                      <a:stretch>
                        <a:fillRect/>
                      </a:stretch>
                    </p:blipFill>
                    <p:spPr>
                      <a:xfrm>
                        <a:off x="1680845" y="3580130"/>
                        <a:ext cx="5185410" cy="103695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存储器</a:t>
            </a:r>
            <a:endParaRPr lang="zh-CN" altLang="en-US"/>
          </a:p>
        </p:txBody>
      </p:sp>
      <p:sp>
        <p:nvSpPr>
          <p:cNvPr id="159746" name="Rectangle 4"/>
          <p:cNvSpPr/>
          <p:nvPr/>
        </p:nvSpPr>
        <p:spPr>
          <a:xfrm>
            <a:off x="869315" y="1166495"/>
            <a:ext cx="7406005" cy="3829685"/>
          </a:xfrm>
          <a:prstGeom prst="rect">
            <a:avLst/>
          </a:prstGeom>
          <a:noFill/>
          <a:ln w="9525" cap="flat" cmpd="sng">
            <a:solidFill>
              <a:srgbClr val="000000"/>
            </a:solidFill>
            <a:prstDash val="solid"/>
            <a:miter/>
            <a:headEnd type="none" w="med" len="med"/>
            <a:tailEnd type="none" w="med" len="med"/>
          </a:ln>
        </p:spPr>
        <p:txBody>
          <a:bodyPr anchor="t" anchorCtr="0"/>
          <a:p>
            <a:pPr marL="342900" indent="-342900">
              <a:lnSpc>
                <a:spcPct val="70000"/>
              </a:lnSpc>
              <a:spcBef>
                <a:spcPct val="20000"/>
              </a:spcBef>
              <a:buClr>
                <a:srgbClr val="0000A0"/>
              </a:buClr>
              <a:buSzPct val="125000"/>
              <a:buFont typeface="Wingdings" panose="05000000000000000000" pitchFamily="2" charset="2"/>
            </a:pPr>
            <a:r>
              <a:rPr lang="zh-CN" altLang="en-US" sz="1500" b="1">
                <a:solidFill>
                  <a:srgbClr val="000000"/>
                </a:solidFill>
                <a:latin typeface="Times New Roman" panose="02020603050405020304" pitchFamily="2" charset="0"/>
                <a:ea typeface="宋体" panose="02010600030101010101" pitchFamily="2" charset="-122"/>
              </a:rPr>
              <a:t>module dual_port</a:t>
            </a:r>
            <a:r>
              <a:rPr lang="en-US" altLang="zh-CN" sz="1500" b="1">
                <a:solidFill>
                  <a:srgbClr val="000000"/>
                </a:solidFill>
                <a:latin typeface="Times New Roman" panose="02020603050405020304" pitchFamily="2" charset="0"/>
                <a:ea typeface="宋体" panose="02010600030101010101" pitchFamily="2" charset="-122"/>
              </a:rPr>
              <a:t>_ram</a:t>
            </a:r>
            <a:r>
              <a:rPr lang="zh-CN" altLang="en-US" sz="1500" b="1">
                <a:solidFill>
                  <a:srgbClr val="000000"/>
                </a:solidFill>
                <a:latin typeface="Times New Roman" panose="02020603050405020304" pitchFamily="2" charset="0"/>
                <a:ea typeface="宋体" panose="02010600030101010101" pitchFamily="2" charset="-122"/>
              </a:rPr>
              <a:t> #(parameter DATA_WIDTH=8, parameter ADDR_WIDTH=6)(</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sym typeface="+mn-ea"/>
              </a:rPr>
              <a:t>input we, clk,</a:t>
            </a:r>
            <a:endParaRPr lang="zh-CN" altLang="en-US" sz="1500" b="1">
              <a:solidFill>
                <a:srgbClr val="000000"/>
              </a:solidFill>
              <a:latin typeface="Times New Roman" panose="02020603050405020304" pitchFamily="2" charset="0"/>
              <a:sym typeface="+mn-ea"/>
            </a:endParaRPr>
          </a:p>
          <a:p>
            <a:pPr marL="342900">
              <a:lnSpc>
                <a:spcPct val="70000"/>
              </a:lnSpc>
              <a:spcBef>
                <a:spcPct val="20000"/>
              </a:spcBef>
              <a:buClr>
                <a:srgbClr val="0000A0"/>
              </a:buClr>
              <a:buSzPct val="125000"/>
              <a:buFont typeface="Wingdings" panose="05000000000000000000" pitchFamily="2" charset="2"/>
            </a:pPr>
            <a:r>
              <a:rPr lang="zh-CN" altLang="en-US" sz="1500" b="1">
                <a:solidFill>
                  <a:srgbClr val="000000"/>
                </a:solidFill>
                <a:latin typeface="Times New Roman" panose="02020603050405020304" pitchFamily="2" charset="0"/>
                <a:sym typeface="+mn-ea"/>
              </a:rPr>
              <a:t>input [(ADDR_WIDTH-1):0] read_addr, write_addr,</a:t>
            </a:r>
            <a:endParaRPr lang="zh-CN" altLang="en-US" sz="1500" b="1">
              <a:solidFill>
                <a:srgbClr val="000000"/>
              </a:solidFill>
              <a:latin typeface="Times New Roman" panose="02020603050405020304" pitchFamily="2" charset="0"/>
              <a:ea typeface="宋体" panose="02010600030101010101" pitchFamily="2" charset="-122"/>
            </a:endParaRPr>
          </a:p>
          <a:p>
            <a:pPr marL="342900">
              <a:lnSpc>
                <a:spcPct val="70000"/>
              </a:lnSpc>
              <a:spcBef>
                <a:spcPct val="20000"/>
              </a:spcBef>
              <a:buClr>
                <a:srgbClr val="0000A0"/>
              </a:buClr>
              <a:buSzPct val="125000"/>
              <a:buFont typeface="Wingdings" panose="05000000000000000000" pitchFamily="2" charset="2"/>
            </a:pPr>
            <a:r>
              <a:rPr lang="zh-CN" altLang="en-US" sz="1500" b="1">
                <a:solidFill>
                  <a:srgbClr val="000000"/>
                </a:solidFill>
                <a:latin typeface="Times New Roman" panose="02020603050405020304" pitchFamily="2" charset="0"/>
                <a:ea typeface="宋体" panose="02010600030101010101" pitchFamily="2" charset="-122"/>
              </a:rPr>
              <a:t>input [(DATA_WIDTH-1):0] </a:t>
            </a:r>
            <a:r>
              <a:rPr lang="en-US" altLang="zh-CN" sz="1500" b="1">
                <a:solidFill>
                  <a:srgbClr val="000000"/>
                </a:solidFill>
                <a:latin typeface="Times New Roman" panose="02020603050405020304" pitchFamily="2" charset="0"/>
                <a:ea typeface="宋体" panose="02010600030101010101" pitchFamily="2" charset="-122"/>
              </a:rPr>
              <a:t> </a:t>
            </a:r>
            <a:r>
              <a:rPr lang="zh-CN" altLang="en-US" sz="1500" b="1">
                <a:solidFill>
                  <a:srgbClr val="000000"/>
                </a:solidFill>
                <a:latin typeface="Times New Roman" panose="02020603050405020304" pitchFamily="2" charset="0"/>
                <a:ea typeface="宋体" panose="02010600030101010101" pitchFamily="2" charset="-122"/>
              </a:rPr>
              <a:t>data,</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solidFill>
                  <a:srgbClr val="000000"/>
                </a:solidFill>
                <a:latin typeface="Times New Roman" panose="02020603050405020304" pitchFamily="2" charset="0"/>
                <a:ea typeface="宋体" panose="02010600030101010101" pitchFamily="2" charset="-122"/>
              </a:rPr>
              <a:t>	output [(DATA_WIDTH-1):0] q);</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solidFill>
                  <a:srgbClr val="000000"/>
                </a:solidFill>
                <a:latin typeface="Times New Roman" panose="02020603050405020304" pitchFamily="2" charset="0"/>
                <a:ea typeface="宋体" panose="02010600030101010101" pitchFamily="2" charset="-122"/>
              </a:rPr>
              <a:t>	</a:t>
            </a:r>
            <a:r>
              <a:rPr lang="zh-CN" altLang="en-US" sz="1500" b="1">
                <a:solidFill>
                  <a:srgbClr val="FF0000"/>
                </a:solidFill>
                <a:latin typeface="Times New Roman" panose="02020603050405020304" pitchFamily="2" charset="0"/>
                <a:ea typeface="宋体" panose="02010600030101010101" pitchFamily="2" charset="-122"/>
              </a:rPr>
              <a:t>reg [DATA_WIDTH-1:0] ram[2**ADDR_WIDTH-1:0];</a:t>
            </a:r>
            <a:endParaRPr lang="zh-CN" altLang="en-US" sz="1500" b="1">
              <a:solidFill>
                <a:srgbClr val="000000"/>
              </a:solidFill>
              <a:latin typeface="Times New Roman" panose="02020603050405020304" pitchFamily="2" charset="0"/>
              <a:ea typeface="宋体" panose="02010600030101010101" pitchFamily="2" charset="-122"/>
            </a:endParaRPr>
          </a:p>
          <a:p>
            <a:pPr marL="342900">
              <a:lnSpc>
                <a:spcPct val="70000"/>
              </a:lnSpc>
              <a:spcBef>
                <a:spcPct val="20000"/>
              </a:spcBef>
              <a:buClr>
                <a:srgbClr val="0000A0"/>
              </a:buClr>
              <a:buSzPct val="125000"/>
              <a:buFont typeface="Wingdings" panose="05000000000000000000" pitchFamily="2" charset="2"/>
            </a:pPr>
            <a:r>
              <a:rPr lang="zh-CN" altLang="en-US" sz="1500" b="1">
                <a:gradFill>
                  <a:gsLst>
                    <a:gs pos="0">
                      <a:srgbClr val="012D86"/>
                    </a:gs>
                    <a:gs pos="100000">
                      <a:srgbClr val="0E2557"/>
                    </a:gs>
                  </a:gsLst>
                  <a:lin scaled="0"/>
                </a:gradFill>
                <a:latin typeface="Times New Roman" panose="02020603050405020304" pitchFamily="2" charset="0"/>
                <a:sym typeface="+mn-ea"/>
              </a:rPr>
              <a:t>reg [(DATA_WIDTH-1):0] q</a:t>
            </a:r>
            <a:r>
              <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rPr>
              <a:t>；</a:t>
            </a: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solidFill>
                  <a:srgbClr val="000000"/>
                </a:solidFill>
                <a:latin typeface="Times New Roman" panose="02020603050405020304" pitchFamily="2" charset="0"/>
                <a:ea typeface="宋体" panose="02010600030101010101" pitchFamily="2" charset="-122"/>
              </a:rPr>
              <a:t>	</a:t>
            </a:r>
            <a:r>
              <a:rPr lang="zh-CN" altLang="en-US" sz="1500" b="1">
                <a:solidFill>
                  <a:srgbClr val="FF0000"/>
                </a:solidFill>
                <a:latin typeface="Times New Roman" panose="02020603050405020304" pitchFamily="2" charset="0"/>
                <a:ea typeface="宋体" panose="02010600030101010101" pitchFamily="2" charset="-122"/>
              </a:rPr>
              <a:t>initial begin</a:t>
            </a:r>
            <a:endParaRPr lang="zh-CN" altLang="en-US" sz="1500" b="1">
              <a:solidFill>
                <a:srgbClr val="FF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solidFill>
                  <a:srgbClr val="FF0000"/>
                </a:solidFill>
                <a:latin typeface="Times New Roman" panose="02020603050405020304" pitchFamily="2" charset="0"/>
                <a:ea typeface="宋体" panose="02010600030101010101" pitchFamily="2" charset="-122"/>
              </a:rPr>
              <a:t>       </a:t>
            </a:r>
            <a:r>
              <a:rPr lang="en-US" altLang="zh-CN" sz="1500" b="1">
                <a:solidFill>
                  <a:srgbClr val="FF0000"/>
                </a:solidFill>
                <a:latin typeface="Times New Roman" panose="02020603050405020304" pitchFamily="2" charset="0"/>
                <a:ea typeface="宋体" panose="02010600030101010101" pitchFamily="2" charset="-122"/>
              </a:rPr>
              <a:t>		</a:t>
            </a:r>
            <a:r>
              <a:rPr lang="zh-CN" altLang="en-US" sz="1500" b="1">
                <a:solidFill>
                  <a:srgbClr val="FF0000"/>
                </a:solidFill>
                <a:latin typeface="Times New Roman" panose="02020603050405020304" pitchFamily="2" charset="0"/>
                <a:ea typeface="宋体" panose="02010600030101010101" pitchFamily="2" charset="-122"/>
              </a:rPr>
              <a:t>$readmemh("ram_init.txt", ram);</a:t>
            </a:r>
            <a:endParaRPr lang="zh-CN" altLang="en-US" sz="1500" b="1">
              <a:solidFill>
                <a:srgbClr val="FF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en-US" altLang="en-US" sz="1500" b="1">
                <a:solidFill>
                  <a:srgbClr val="FF0000"/>
                </a:solidFill>
                <a:latin typeface="Times New Roman" panose="02020603050405020304" pitchFamily="2" charset="0"/>
                <a:ea typeface="宋体" panose="02010600030101010101" pitchFamily="2" charset="-122"/>
              </a:rPr>
              <a:t>	</a:t>
            </a:r>
            <a:r>
              <a:rPr lang="zh-CN" altLang="en-US" sz="1500" b="1">
                <a:solidFill>
                  <a:srgbClr val="FF0000"/>
                </a:solidFill>
                <a:latin typeface="Times New Roman" panose="02020603050405020304" pitchFamily="2" charset="0"/>
                <a:ea typeface="宋体" panose="02010600030101010101" pitchFamily="2" charset="-122"/>
              </a:rPr>
              <a:t>end</a:t>
            </a:r>
            <a:endParaRPr lang="zh-CN" altLang="en-US" sz="1500" b="1">
              <a:solidFill>
                <a:srgbClr val="FF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endParaRPr lang="zh-CN" altLang="en-US" sz="1500" b="1">
              <a:solidFill>
                <a:srgbClr val="000000"/>
              </a:soli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solidFill>
                  <a:srgbClr val="000000"/>
                </a:solidFill>
                <a:latin typeface="Times New Roman" panose="02020603050405020304" pitchFamily="2" charset="0"/>
                <a:ea typeface="宋体" panose="02010600030101010101" pitchFamily="2" charset="-122"/>
              </a:rPr>
              <a:t>	</a:t>
            </a:r>
            <a:r>
              <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rPr>
              <a:t>always @ (posedge clk) begin</a:t>
            </a:r>
            <a:endPar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rPr>
              <a:t>		if (we)</a:t>
            </a:r>
            <a:r>
              <a:rPr lang="en-US" altLang="zh-CN" sz="1500" b="1">
                <a:gradFill>
                  <a:gsLst>
                    <a:gs pos="0">
                      <a:srgbClr val="012D86"/>
                    </a:gs>
                    <a:gs pos="100000">
                      <a:srgbClr val="0E2557"/>
                    </a:gs>
                  </a:gsLst>
                  <a:lin scaled="0"/>
                </a:gradFill>
                <a:latin typeface="Times New Roman" panose="02020603050405020304" pitchFamily="2" charset="0"/>
                <a:ea typeface="宋体" panose="02010600030101010101" pitchFamily="2" charset="-122"/>
              </a:rPr>
              <a:t> </a:t>
            </a:r>
            <a:r>
              <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rPr>
              <a:t>ram[write_addr] &lt;= data;</a:t>
            </a:r>
            <a:r>
              <a:rPr lang="en-US" altLang="zh-CN" sz="1500" b="1">
                <a:gradFill>
                  <a:gsLst>
                    <a:gs pos="0">
                      <a:srgbClr val="012D86"/>
                    </a:gs>
                    <a:gs pos="100000">
                      <a:srgbClr val="0E2557"/>
                    </a:gs>
                  </a:gsLst>
                  <a:lin scaled="0"/>
                </a:gradFill>
                <a:latin typeface="Times New Roman" panose="02020603050405020304" pitchFamily="2" charset="0"/>
                <a:ea typeface="宋体" panose="02010600030101010101" pitchFamily="2" charset="-122"/>
              </a:rPr>
              <a:t>  </a:t>
            </a:r>
            <a:r>
              <a:rPr lang="zh-CN" altLang="en-US" sz="1500" b="1">
                <a:gradFill>
                  <a:gsLst>
                    <a:gs pos="0">
                      <a:srgbClr val="012D86"/>
                    </a:gs>
                    <a:gs pos="100000">
                      <a:srgbClr val="0E2557"/>
                    </a:gs>
                  </a:gsLst>
                  <a:lin scaled="0"/>
                </a:gradFill>
                <a:latin typeface="Times New Roman" panose="02020603050405020304" pitchFamily="2" charset="0"/>
                <a:sym typeface="+mn-ea"/>
              </a:rPr>
              <a:t>// Write</a:t>
            </a:r>
            <a:endPar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rPr>
              <a:t>		q &lt;= ram[read_addr];</a:t>
            </a:r>
            <a:r>
              <a:rPr lang="en-US" altLang="zh-CN" sz="1500" b="1">
                <a:gradFill>
                  <a:gsLst>
                    <a:gs pos="0">
                      <a:srgbClr val="012D86"/>
                    </a:gs>
                    <a:gs pos="100000">
                      <a:srgbClr val="0E2557"/>
                    </a:gs>
                  </a:gsLst>
                  <a:lin scaled="0"/>
                </a:gradFill>
                <a:latin typeface="Times New Roman" panose="02020603050405020304" pitchFamily="2" charset="0"/>
                <a:ea typeface="宋体" panose="02010600030101010101" pitchFamily="2" charset="-122"/>
              </a:rPr>
              <a:t>                    // Read</a:t>
            </a:r>
            <a:endPar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rPr>
              <a:t>	end</a:t>
            </a:r>
            <a:endParaRPr lang="zh-CN" altLang="en-US" sz="1500" b="1">
              <a:gradFill>
                <a:gsLst>
                  <a:gs pos="0">
                    <a:srgbClr val="012D86"/>
                  </a:gs>
                  <a:gs pos="100000">
                    <a:srgbClr val="0E2557"/>
                  </a:gs>
                </a:gsLst>
                <a:lin scaled="0"/>
              </a:gradFill>
              <a:latin typeface="Times New Roman" panose="02020603050405020304" pitchFamily="2" charset="0"/>
              <a:ea typeface="宋体" panose="02010600030101010101" pitchFamily="2" charset="-122"/>
            </a:endParaRPr>
          </a:p>
          <a:p>
            <a:pPr marL="342900" indent="-342900">
              <a:lnSpc>
                <a:spcPct val="70000"/>
              </a:lnSpc>
              <a:spcBef>
                <a:spcPct val="20000"/>
              </a:spcBef>
              <a:buClr>
                <a:srgbClr val="0000A0"/>
              </a:buClr>
              <a:buSzPct val="125000"/>
              <a:buFont typeface="Wingdings" panose="05000000000000000000" pitchFamily="2" charset="2"/>
            </a:pPr>
            <a:r>
              <a:rPr lang="zh-CN" altLang="en-US" sz="1500" b="1">
                <a:solidFill>
                  <a:srgbClr val="000000"/>
                </a:solidFill>
                <a:latin typeface="Times New Roman" panose="02020603050405020304" pitchFamily="2" charset="0"/>
                <a:ea typeface="宋体" panose="02010600030101010101" pitchFamily="2" charset="-122"/>
              </a:rPr>
              <a:t>endmodule</a:t>
            </a:r>
            <a:endParaRPr lang="zh-CN" altLang="en-US" sz="1500" b="1">
              <a:solidFill>
                <a:srgbClr val="000000"/>
              </a:solidFill>
              <a:latin typeface="Times New Roman" panose="02020603050405020304" pitchFamily="2" charset="0"/>
              <a:ea typeface="宋体" panose="02010600030101010101" pitchFamily="2" charset="-122"/>
            </a:endParaRPr>
          </a:p>
        </p:txBody>
      </p:sp>
      <p:sp>
        <p:nvSpPr>
          <p:cNvPr id="157697" name="文本框 18434"/>
          <p:cNvSpPr txBox="1"/>
          <p:nvPr>
            <p:custDataLst>
              <p:tags r:id="rId1"/>
            </p:custDataLst>
          </p:nvPr>
        </p:nvSpPr>
        <p:spPr>
          <a:xfrm>
            <a:off x="365760" y="691515"/>
            <a:ext cx="5240338" cy="368300"/>
          </a:xfrm>
          <a:prstGeom prst="rect">
            <a:avLst/>
          </a:prstGeom>
          <a:noFill/>
          <a:ln w="9525">
            <a:noFill/>
          </a:ln>
        </p:spPr>
        <p:txBody>
          <a:bodyPr anchor="t" anchorCtr="0">
            <a:spAutoFit/>
          </a:bodyPr>
          <a:p>
            <a:pPr marL="342900" indent="-342900">
              <a:spcBef>
                <a:spcPct val="50000"/>
              </a:spcBef>
              <a:buClr>
                <a:srgbClr val="000000"/>
              </a:buClr>
              <a:buFont typeface="Wingdings" panose="05000000000000000000" charset="0"/>
              <a:buChar char="Ø"/>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双端口同步读写存储器 </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746">
                                            <p:txEl>
                                              <p:pRg st="6" end="6"/>
                                            </p:txEl>
                                          </p:spTgt>
                                        </p:tgtEl>
                                        <p:attrNameLst>
                                          <p:attrName>style.visibility</p:attrName>
                                        </p:attrNameLst>
                                      </p:cBhvr>
                                      <p:to>
                                        <p:strVal val="visible"/>
                                      </p:to>
                                    </p:set>
                                    <p:anim calcmode="lin" valueType="num">
                                      <p:cBhvr additive="base">
                                        <p:cTn id="7" dur="500" fill="hold"/>
                                        <p:tgtEl>
                                          <p:spTgt spid="15974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746">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9746">
                                            <p:txEl>
                                              <p:pRg st="9" end="9"/>
                                            </p:txEl>
                                          </p:spTgt>
                                        </p:tgtEl>
                                        <p:attrNameLst>
                                          <p:attrName>style.visibility</p:attrName>
                                        </p:attrNameLst>
                                      </p:cBhvr>
                                      <p:to>
                                        <p:strVal val="visible"/>
                                      </p:to>
                                    </p:set>
                                    <p:anim calcmode="lin" valueType="num">
                                      <p:cBhvr additive="base">
                                        <p:cTn id="11" dur="500" fill="hold"/>
                                        <p:tgtEl>
                                          <p:spTgt spid="159746">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9746">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9746">
                                            <p:txEl>
                                              <p:pRg st="10" end="10"/>
                                            </p:txEl>
                                          </p:spTgt>
                                        </p:tgtEl>
                                        <p:attrNameLst>
                                          <p:attrName>style.visibility</p:attrName>
                                        </p:attrNameLst>
                                      </p:cBhvr>
                                      <p:to>
                                        <p:strVal val="visible"/>
                                      </p:to>
                                    </p:set>
                                    <p:anim calcmode="lin" valueType="num">
                                      <p:cBhvr additive="base">
                                        <p:cTn id="15" dur="500" fill="hold"/>
                                        <p:tgtEl>
                                          <p:spTgt spid="159746">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9746">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9746">
                                            <p:txEl>
                                              <p:pRg st="11" end="11"/>
                                            </p:txEl>
                                          </p:spTgt>
                                        </p:tgtEl>
                                        <p:attrNameLst>
                                          <p:attrName>style.visibility</p:attrName>
                                        </p:attrNameLst>
                                      </p:cBhvr>
                                      <p:to>
                                        <p:strVal val="visible"/>
                                      </p:to>
                                    </p:set>
                                    <p:anim calcmode="lin" valueType="num">
                                      <p:cBhvr additive="base">
                                        <p:cTn id="19" dur="500" fill="hold"/>
                                        <p:tgtEl>
                                          <p:spTgt spid="159746">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974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9746">
                                            <p:txEl>
                                              <p:pRg st="13" end="13"/>
                                            </p:txEl>
                                          </p:spTgt>
                                        </p:tgtEl>
                                        <p:attrNameLst>
                                          <p:attrName>style.visibility</p:attrName>
                                        </p:attrNameLst>
                                      </p:cBhvr>
                                      <p:to>
                                        <p:strVal val="visible"/>
                                      </p:to>
                                    </p:set>
                                    <p:anim calcmode="lin" valueType="num">
                                      <p:cBhvr additive="base">
                                        <p:cTn id="25" dur="500" fill="hold"/>
                                        <p:tgtEl>
                                          <p:spTgt spid="159746">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9746">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9746">
                                            <p:txEl>
                                              <p:pRg st="14" end="14"/>
                                            </p:txEl>
                                          </p:spTgt>
                                        </p:tgtEl>
                                        <p:attrNameLst>
                                          <p:attrName>style.visibility</p:attrName>
                                        </p:attrNameLst>
                                      </p:cBhvr>
                                      <p:to>
                                        <p:strVal val="visible"/>
                                      </p:to>
                                    </p:set>
                                    <p:anim calcmode="lin" valueType="num">
                                      <p:cBhvr additive="base">
                                        <p:cTn id="29" dur="500" fill="hold"/>
                                        <p:tgtEl>
                                          <p:spTgt spid="159746">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9746">
                                            <p:txEl>
                                              <p:pRg st="14" end="1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9746">
                                            <p:txEl>
                                              <p:pRg st="15" end="15"/>
                                            </p:txEl>
                                          </p:spTgt>
                                        </p:tgtEl>
                                        <p:attrNameLst>
                                          <p:attrName>style.visibility</p:attrName>
                                        </p:attrNameLst>
                                      </p:cBhvr>
                                      <p:to>
                                        <p:strVal val="visible"/>
                                      </p:to>
                                    </p:set>
                                    <p:anim calcmode="lin" valueType="num">
                                      <p:cBhvr additive="base">
                                        <p:cTn id="33" dur="500" fill="hold"/>
                                        <p:tgtEl>
                                          <p:spTgt spid="159746">
                                            <p:txEl>
                                              <p:pRg st="15" end="1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9746">
                                            <p:txEl>
                                              <p:pRg st="15" end="1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9746">
                                            <p:txEl>
                                              <p:pRg st="16" end="16"/>
                                            </p:txEl>
                                          </p:spTgt>
                                        </p:tgtEl>
                                        <p:attrNameLst>
                                          <p:attrName>style.visibility</p:attrName>
                                        </p:attrNameLst>
                                      </p:cBhvr>
                                      <p:to>
                                        <p:strVal val="visible"/>
                                      </p:to>
                                    </p:set>
                                    <p:anim calcmode="lin" valueType="num">
                                      <p:cBhvr additive="base">
                                        <p:cTn id="37" dur="500" fill="hold"/>
                                        <p:tgtEl>
                                          <p:spTgt spid="159746">
                                            <p:txEl>
                                              <p:pRg st="16" end="1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9746">
                                            <p:txEl>
                                              <p:pRg st="16" end="1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9746">
                                            <p:txEl>
                                              <p:pRg st="7" end="7"/>
                                            </p:txEl>
                                          </p:spTgt>
                                        </p:tgtEl>
                                        <p:attrNameLst>
                                          <p:attrName>style.visibility</p:attrName>
                                        </p:attrNameLst>
                                      </p:cBhvr>
                                      <p:to>
                                        <p:strVal val="visible"/>
                                      </p:to>
                                    </p:set>
                                    <p:anim calcmode="lin" valueType="num">
                                      <p:cBhvr additive="base">
                                        <p:cTn id="41" dur="500" fill="hold"/>
                                        <p:tgtEl>
                                          <p:spTgt spid="159746">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97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时序电路验证仿真</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107950" y="771525"/>
            <a:ext cx="3309620" cy="3880485"/>
          </a:xfrm>
          <a:prstGeom prst="rect">
            <a:avLst/>
          </a:prstGeom>
        </p:spPr>
      </p:pic>
      <p:pic>
        <p:nvPicPr>
          <p:cNvPr id="5" name="图片 4"/>
          <p:cNvPicPr>
            <a:picLocks noChangeAspect="1"/>
          </p:cNvPicPr>
          <p:nvPr/>
        </p:nvPicPr>
        <p:blipFill>
          <a:blip r:embed="rId3"/>
          <a:stretch>
            <a:fillRect/>
          </a:stretch>
        </p:blipFill>
        <p:spPr>
          <a:xfrm>
            <a:off x="3564255" y="771525"/>
            <a:ext cx="2588895" cy="3699510"/>
          </a:xfrm>
          <a:prstGeom prst="rect">
            <a:avLst/>
          </a:prstGeom>
        </p:spPr>
      </p:pic>
      <p:pic>
        <p:nvPicPr>
          <p:cNvPr id="6" name="图片 5"/>
          <p:cNvPicPr>
            <a:picLocks noChangeAspect="1"/>
          </p:cNvPicPr>
          <p:nvPr/>
        </p:nvPicPr>
        <p:blipFill>
          <a:blip r:embed="rId4"/>
          <a:stretch>
            <a:fillRect/>
          </a:stretch>
        </p:blipFill>
        <p:spPr>
          <a:xfrm>
            <a:off x="6300470" y="771525"/>
            <a:ext cx="2768600" cy="2734945"/>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 name="KSO_WM_UNIT_PLACING_PICTURE_USER_VIEWPORT" val="{&quot;height&quot;:3340,&quot;width&quot;:24910}"/>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COMMONDATA" val="eyJoZGlkIjoiMzEwNTM5NzYwMDRjMzkwZTVkZjY2ODkwMGIxNGU0OTUifQ=="/>
  <p:tag name="KSO_WPP_MARK_KEY" val="c11c9611-93b4-455c-a671-37dbbbfede22"/>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TABLE_BEAUTIFY" val="smartTable{5f626bd1-1d70-4f92-b8d8-ad30ca14b6bd}"/>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26408</Words>
  <Application>WPS 演示</Application>
  <PresentationFormat>在屏幕上显示</PresentationFormat>
  <Paragraphs>1900</Paragraphs>
  <Slides>120</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29</vt:i4>
      </vt:variant>
      <vt:variant>
        <vt:lpstr>幻灯片标题</vt:lpstr>
      </vt:variant>
      <vt:variant>
        <vt:i4>120</vt:i4>
      </vt:variant>
    </vt:vector>
  </HeadingPairs>
  <TitlesOfParts>
    <vt:vector size="165" baseType="lpstr">
      <vt:lpstr>Arial</vt:lpstr>
      <vt:lpstr>宋体</vt:lpstr>
      <vt:lpstr>Wingdings</vt:lpstr>
      <vt:lpstr>微软雅黑</vt:lpstr>
      <vt:lpstr>Segoe UI</vt:lpstr>
      <vt:lpstr>黑体</vt:lpstr>
      <vt:lpstr>Wingdings</vt:lpstr>
      <vt:lpstr>Arial Unicode MS</vt:lpstr>
      <vt:lpstr>Calibri</vt:lpstr>
      <vt:lpstr>Times New Roman</vt:lpstr>
      <vt:lpstr>Verdana</vt:lpstr>
      <vt:lpstr>Tahoma</vt:lpstr>
      <vt:lpstr>PMingLiU</vt:lpstr>
      <vt:lpstr>PMingLiU-ExtB</vt:lpstr>
      <vt:lpstr>Courier New</vt:lpstr>
      <vt:lpstr>Office 主题​​</vt:lpstr>
      <vt:lpstr>Visio.Drawing.11</vt:lpstr>
      <vt:lpstr>Visio.Drawing.11</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电路设计过程</vt:lpstr>
      <vt:lpstr>电路设计过程</vt:lpstr>
      <vt:lpstr>电路设计过程</vt:lpstr>
      <vt:lpstr>电路设计过程</vt:lpstr>
      <vt:lpstr>硬件描述语言概述</vt:lpstr>
      <vt:lpstr>为何要学习和使用HDL语言</vt:lpstr>
      <vt:lpstr>HDL语言的发展历史</vt:lpstr>
      <vt:lpstr>PowerPoint 演示文稿</vt:lpstr>
      <vt:lpstr>Verilog程序的最基本结构</vt:lpstr>
      <vt:lpstr>Verilog程序的最基本结构</vt:lpstr>
      <vt:lpstr>Verilog程序的组成部分</vt:lpstr>
      <vt:lpstr>Verilog 模块</vt:lpstr>
      <vt:lpstr>Verilog 模块</vt:lpstr>
      <vt:lpstr>定义端口</vt:lpstr>
      <vt:lpstr>模块端口列表</vt:lpstr>
      <vt:lpstr>结构描述</vt:lpstr>
      <vt:lpstr>数据流描述</vt:lpstr>
      <vt:lpstr>行为描述</vt:lpstr>
      <vt:lpstr>混合设计描述</vt:lpstr>
      <vt:lpstr>混合设计实例：1位全加器</vt:lpstr>
      <vt:lpstr>设计验证与仿真</vt:lpstr>
      <vt:lpstr>HDL电路的仿真与验证</vt:lpstr>
      <vt:lpstr>Testbench实例（仅用于演示） </vt:lpstr>
      <vt:lpstr>PowerPoint 演示文稿</vt:lpstr>
      <vt:lpstr>Verilog语言基础</vt:lpstr>
      <vt:lpstr>Verilog语言基础</vt:lpstr>
      <vt:lpstr>Verilog语言基础</vt:lpstr>
      <vt:lpstr>Verilog语言基础</vt:lpstr>
      <vt:lpstr>Verilog语言基础</vt:lpstr>
      <vt:lpstr>Verilog语言基础</vt:lpstr>
      <vt:lpstr>Verilog语言基础</vt:lpstr>
      <vt:lpstr>Verilog语言基础</vt:lpstr>
      <vt:lpstr>PowerPoint 演示文稿</vt:lpstr>
      <vt:lpstr>1位全加器实例：三种描述方法</vt:lpstr>
      <vt:lpstr>1位全加器的结构描述</vt:lpstr>
      <vt:lpstr>1位全加器的数据流描述</vt:lpstr>
      <vt:lpstr>1位全加器的行为描述</vt:lpstr>
      <vt:lpstr>1位全加器的混合描述</vt:lpstr>
      <vt:lpstr>结构描述</vt:lpstr>
      <vt:lpstr>结构描述</vt:lpstr>
      <vt:lpstr>结构描述</vt:lpstr>
      <vt:lpstr>结构描述</vt:lpstr>
      <vt:lpstr>结构描述</vt:lpstr>
      <vt:lpstr>结构描述</vt:lpstr>
      <vt:lpstr>结构描述</vt:lpstr>
      <vt:lpstr>数据流描述</vt:lpstr>
      <vt:lpstr>数据流描述</vt:lpstr>
      <vt:lpstr>行为描述</vt:lpstr>
      <vt:lpstr>More on initial statements</vt:lpstr>
      <vt:lpstr>initial Blocks</vt:lpstr>
      <vt:lpstr>Another initial Statement Example</vt:lpstr>
      <vt:lpstr>always statements</vt:lpstr>
      <vt:lpstr>always vs initial</vt:lpstr>
      <vt:lpstr>Trigger lists (Sensitivity lists)</vt:lpstr>
      <vt:lpstr>行为描述程序结构</vt:lpstr>
      <vt:lpstr>if…else statement</vt:lpstr>
      <vt:lpstr>How does if…else statement synthesize?</vt:lpstr>
      <vt:lpstr>if statement synthesis (continued)</vt:lpstr>
      <vt:lpstr>More on if statements…</vt:lpstr>
      <vt:lpstr>case Statements</vt:lpstr>
      <vt:lpstr>case Statements</vt:lpstr>
      <vt:lpstr>Loops in Verilog</vt:lpstr>
      <vt:lpstr>Loops in Verilog</vt:lpstr>
      <vt:lpstr>赋值语句</vt:lpstr>
      <vt:lpstr>Blocking vs non-Blocking</vt:lpstr>
      <vt:lpstr>Non-Blocking Assignments</vt:lpstr>
      <vt:lpstr>Swapping if done in Blocking</vt:lpstr>
      <vt:lpstr>Swapping if done in Non-Blocking</vt:lpstr>
      <vt:lpstr>More on Blocking</vt:lpstr>
      <vt:lpstr>More on Non-Blocking</vt:lpstr>
      <vt:lpstr>Blocking vs non-Blocking</vt:lpstr>
      <vt:lpstr>Blocking vs non-Blocking</vt:lpstr>
      <vt:lpstr>函数和任务</vt:lpstr>
      <vt:lpstr>时序控制</vt:lpstr>
      <vt:lpstr>Loading Memory Data From Files</vt:lpstr>
      <vt:lpstr>`Include Compiler Directives</vt:lpstr>
      <vt:lpstr>PowerPoint 演示文稿</vt:lpstr>
      <vt:lpstr>组合电路分类</vt:lpstr>
      <vt:lpstr>运算器</vt:lpstr>
      <vt:lpstr>优先级编码器</vt:lpstr>
      <vt:lpstr>优先级编码器</vt:lpstr>
      <vt:lpstr>译码器</vt:lpstr>
      <vt:lpstr>3-8译码器</vt:lpstr>
      <vt:lpstr>多路选择器</vt:lpstr>
      <vt:lpstr>多路选择器</vt:lpstr>
      <vt:lpstr>数值比较器</vt:lpstr>
      <vt:lpstr>组合电路验证仿真</vt:lpstr>
      <vt:lpstr>组合电路验证仿真</vt:lpstr>
      <vt:lpstr>PowerPoint 演示文稿</vt:lpstr>
      <vt:lpstr>时序电路分类</vt:lpstr>
      <vt:lpstr>触发器</vt:lpstr>
      <vt:lpstr>触发器</vt:lpstr>
      <vt:lpstr>触发器</vt:lpstr>
      <vt:lpstr>计数器</vt:lpstr>
      <vt:lpstr>寄存器</vt:lpstr>
      <vt:lpstr>存储器</vt:lpstr>
      <vt:lpstr>时序电路验证仿真</vt:lpstr>
      <vt:lpstr>时序电路验证仿真</vt:lpstr>
      <vt:lpstr>PowerPoint 演示文稿</vt:lpstr>
      <vt:lpstr>PowerPoint 演示文稿</vt:lpstr>
      <vt:lpstr>PowerPoint 演示文稿</vt:lpstr>
      <vt:lpstr>PowerPoint 演示文稿</vt:lpstr>
      <vt:lpstr>PowerPoint 演示文稿</vt:lpstr>
      <vt:lpstr>数据通道设计实例</vt:lpstr>
      <vt:lpstr>数据通道设计实例</vt:lpstr>
      <vt:lpstr>数据通道设计实例</vt:lpstr>
      <vt:lpstr>数据通道设计实例</vt:lpstr>
      <vt:lpstr>PowerPoint 演示文稿</vt:lpstr>
      <vt:lpstr>PowerPoint 演示文稿</vt:lpstr>
      <vt:lpstr>PowerPoint 演示文稿</vt:lpstr>
      <vt:lpstr>有限状态机（FSM）设计</vt:lpstr>
      <vt:lpstr>有限状态机（FSM）设计</vt:lpstr>
      <vt:lpstr>有限状态机（FSM）设计</vt:lpstr>
      <vt:lpstr>PowerPoint 演示文稿</vt:lpstr>
      <vt:lpstr>有限状态机FSM设计示例</vt:lpstr>
      <vt:lpstr>有限状态机FSM设计示例</vt:lpstr>
      <vt:lpstr>PowerPoint 演示文稿</vt:lpstr>
      <vt:lpstr>PowerPoint 演示文稿</vt:lpstr>
    </vt:vector>
  </TitlesOfParts>
  <Company>hust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hust</dc:creator>
  <cp:lastModifiedBy>老狐狸</cp:lastModifiedBy>
  <cp:revision>248</cp:revision>
  <dcterms:created xsi:type="dcterms:W3CDTF">2005-10-19T07:01:00Z</dcterms:created>
  <dcterms:modified xsi:type="dcterms:W3CDTF">2023-08-14T07:31:30Z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9BB8DAC8666B493E941B20E5924D01C9</vt:lpwstr>
  </property>
</Properties>
</file>